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media/image6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11.jpg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46.jpg" ContentType="image/jpeg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3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media/image54.JPG" ContentType="image/jpeg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9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0" r:id="rId1"/>
    <p:sldMasterId id="2147483698" r:id="rId2"/>
    <p:sldMasterId id="2147483764" r:id="rId3"/>
    <p:sldMasterId id="2147483823" r:id="rId4"/>
    <p:sldMasterId id="2147483824" r:id="rId5"/>
  </p:sldMasterIdLst>
  <p:notesMasterIdLst>
    <p:notesMasterId r:id="rId54"/>
  </p:notesMasterIdLst>
  <p:handoutMasterIdLst>
    <p:handoutMasterId r:id="rId55"/>
  </p:handoutMasterIdLst>
  <p:sldIdLst>
    <p:sldId id="1044" r:id="rId6"/>
    <p:sldId id="1126" r:id="rId7"/>
    <p:sldId id="1127" r:id="rId8"/>
    <p:sldId id="420" r:id="rId9"/>
    <p:sldId id="1119" r:id="rId10"/>
    <p:sldId id="1128" r:id="rId11"/>
    <p:sldId id="1129" r:id="rId12"/>
    <p:sldId id="1085" r:id="rId13"/>
    <p:sldId id="1086" r:id="rId14"/>
    <p:sldId id="1087" r:id="rId15"/>
    <p:sldId id="1088" r:id="rId16"/>
    <p:sldId id="1089" r:id="rId17"/>
    <p:sldId id="1090" r:id="rId18"/>
    <p:sldId id="1091" r:id="rId19"/>
    <p:sldId id="1093" r:id="rId20"/>
    <p:sldId id="1094" r:id="rId21"/>
    <p:sldId id="1095" r:id="rId22"/>
    <p:sldId id="1096" r:id="rId23"/>
    <p:sldId id="1097" r:id="rId24"/>
    <p:sldId id="1130" r:id="rId25"/>
    <p:sldId id="1136" r:id="rId26"/>
    <p:sldId id="1133" r:id="rId27"/>
    <p:sldId id="1134" r:id="rId28"/>
    <p:sldId id="1104" r:id="rId29"/>
    <p:sldId id="1106" r:id="rId30"/>
    <p:sldId id="1105" r:id="rId31"/>
    <p:sldId id="1107" r:id="rId32"/>
    <p:sldId id="1108" r:id="rId33"/>
    <p:sldId id="1132" r:id="rId34"/>
    <p:sldId id="1111" r:id="rId35"/>
    <p:sldId id="1112" r:id="rId36"/>
    <p:sldId id="1113" r:id="rId37"/>
    <p:sldId id="1114" r:id="rId38"/>
    <p:sldId id="1115" r:id="rId39"/>
    <p:sldId id="1116" r:id="rId40"/>
    <p:sldId id="1117" r:id="rId41"/>
    <p:sldId id="1118" r:id="rId42"/>
    <p:sldId id="1135" r:id="rId43"/>
    <p:sldId id="258" r:id="rId44"/>
    <p:sldId id="259" r:id="rId45"/>
    <p:sldId id="261" r:id="rId46"/>
    <p:sldId id="257" r:id="rId47"/>
    <p:sldId id="271" r:id="rId48"/>
    <p:sldId id="266" r:id="rId49"/>
    <p:sldId id="260" r:id="rId50"/>
    <p:sldId id="270" r:id="rId51"/>
    <p:sldId id="265" r:id="rId52"/>
    <p:sldId id="268" r:id="rId53"/>
  </p:sldIdLst>
  <p:sldSz cx="12192000" cy="6858000"/>
  <p:notesSz cx="6797675" cy="99282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HOWEET" id="{13A18B1B-C52E-4B32-BF88-1B0F1C4F0456}">
          <p14:sldIdLst>
            <p14:sldId id="1044"/>
            <p14:sldId id="1126"/>
            <p14:sldId id="1127"/>
            <p14:sldId id="420"/>
            <p14:sldId id="1119"/>
            <p14:sldId id="1128"/>
            <p14:sldId id="1129"/>
            <p14:sldId id="1085"/>
            <p14:sldId id="1086"/>
            <p14:sldId id="1087"/>
            <p14:sldId id="1088"/>
            <p14:sldId id="1089"/>
            <p14:sldId id="1090"/>
            <p14:sldId id="1091"/>
            <p14:sldId id="1093"/>
            <p14:sldId id="1094"/>
            <p14:sldId id="1095"/>
            <p14:sldId id="1096"/>
            <p14:sldId id="1097"/>
            <p14:sldId id="1130"/>
            <p14:sldId id="1136"/>
            <p14:sldId id="1133"/>
            <p14:sldId id="1134"/>
            <p14:sldId id="1104"/>
            <p14:sldId id="1106"/>
            <p14:sldId id="1105"/>
            <p14:sldId id="1107"/>
            <p14:sldId id="1108"/>
            <p14:sldId id="1132"/>
            <p14:sldId id="1111"/>
            <p14:sldId id="1112"/>
            <p14:sldId id="1113"/>
            <p14:sldId id="1114"/>
            <p14:sldId id="1115"/>
            <p14:sldId id="1116"/>
            <p14:sldId id="1117"/>
            <p14:sldId id="1118"/>
            <p14:sldId id="1135"/>
            <p14:sldId id="258"/>
            <p14:sldId id="259"/>
            <p14:sldId id="261"/>
            <p14:sldId id="257"/>
            <p14:sldId id="271"/>
            <p14:sldId id="266"/>
            <p14:sldId id="260"/>
            <p14:sldId id="270"/>
            <p14:sldId id="265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3" orient="horz" pos="3158" userDrawn="1">
          <p15:clr>
            <a:srgbClr val="A4A3A4"/>
          </p15:clr>
        </p15:guide>
        <p15:guide id="5" orient="horz" pos="981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7" pos="575" userDrawn="1">
          <p15:clr>
            <a:srgbClr val="A4A3A4"/>
          </p15:clr>
        </p15:guide>
        <p15:guide id="8" pos="7105" userDrawn="1">
          <p15:clr>
            <a:srgbClr val="A4A3A4"/>
          </p15:clr>
        </p15:guide>
        <p15:guide id="9" pos="7408" userDrawn="1">
          <p15:clr>
            <a:srgbClr val="A4A3A4"/>
          </p15:clr>
        </p15:guide>
        <p15:guide id="10" pos="332" userDrawn="1">
          <p15:clr>
            <a:srgbClr val="A4A3A4"/>
          </p15:clr>
        </p15:guide>
        <p15:guide id="11" pos="1965" userDrawn="1">
          <p15:clr>
            <a:srgbClr val="A4A3A4"/>
          </p15:clr>
        </p15:guide>
        <p15:guide id="12" pos="5715" userDrawn="1">
          <p15:clr>
            <a:srgbClr val="A4A3A4"/>
          </p15:clr>
        </p15:guide>
        <p15:guide id="13" pos="4384" userDrawn="1">
          <p15:clr>
            <a:srgbClr val="A4A3A4"/>
          </p15:clr>
        </p15:guide>
        <p15:guide id="14" orient="horz" pos="3294" userDrawn="1">
          <p15:clr>
            <a:srgbClr val="A4A3A4"/>
          </p15:clr>
        </p15:guide>
        <p15:guide id="15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370C"/>
    <a:srgbClr val="20C54F"/>
    <a:srgbClr val="007E39"/>
    <a:srgbClr val="0C4C1E"/>
    <a:srgbClr val="E10101"/>
    <a:srgbClr val="23E8FD"/>
    <a:srgbClr val="E3EAF6"/>
    <a:srgbClr val="B7F3C8"/>
    <a:srgbClr val="12BE6C"/>
    <a:srgbClr val="1F60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Style foncé 1 - Accentuation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Style foncé 1 - Accentuation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Style foncé 1 - Accentuation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Style foncé 1 - Accentuation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yle foncé 1 - Accentuation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46" autoAdjust="0"/>
    <p:restoredTop sz="96370" autoAdjust="0"/>
  </p:normalViewPr>
  <p:slideViewPr>
    <p:cSldViewPr>
      <p:cViewPr varScale="1">
        <p:scale>
          <a:sx n="110" d="100"/>
          <a:sy n="110" d="100"/>
        </p:scale>
        <p:origin x="822" y="108"/>
      </p:cViewPr>
      <p:guideLst>
        <p:guide orient="horz" pos="2251"/>
        <p:guide orient="horz" pos="3158"/>
        <p:guide orient="horz" pos="981"/>
        <p:guide pos="3840"/>
        <p:guide pos="575"/>
        <p:guide pos="7105"/>
        <p:guide pos="7408"/>
        <p:guide pos="332"/>
        <p:guide pos="1965"/>
        <p:guide pos="5715"/>
        <p:guide pos="4384"/>
        <p:guide orient="horz" pos="3294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94"/>
    </p:cViewPr>
  </p:sorterViewPr>
  <p:notesViewPr>
    <p:cSldViewPr>
      <p:cViewPr varScale="1">
        <p:scale>
          <a:sx n="84" d="100"/>
          <a:sy n="84" d="100"/>
        </p:scale>
        <p:origin x="2976" y="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43;&#1072;&#1088;&#1080;&#1087;&#1086;&#1074;&#1072;\&#1041;&#1088;&#1086;&#1096;&#1102;&#1088;&#1072;-&#1073;&#1102;&#1083;&#1083;&#1077;&#1090;&#1077;&#1085;&#1100;\&#1082;&#1072;&#1088;&#1072;&#1085;&#1090;&#1080;&#1085;%20&#1076;&#1083;&#1103;%20&#1073;&#1102;&#1083;&#1083;&#1077;&#1090;&#1077;&#1085;&#1072;\2024\&#1082;%20&#1089;&#1083;&#1072;&#1081;&#1076;&#1091;%20202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43;&#1072;&#1088;&#1080;&#1087;&#1086;&#1074;&#1072;\&#1041;&#1088;&#1086;&#1096;&#1102;&#1088;&#1072;-&#1073;&#1102;&#1083;&#1083;&#1077;&#1090;&#1077;&#1085;&#1100;\&#1082;&#1072;&#1088;&#1072;&#1085;&#1090;&#1080;&#1085;%20&#1076;&#1083;&#1103;%20&#1073;&#1102;&#1083;&#1083;&#1077;&#1090;&#1077;&#1085;&#1072;\2024\&#1082;%20&#1089;&#1083;&#1072;&#1081;&#1076;&#1091;%202023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43;&#1072;&#1088;&#1080;&#1087;&#1086;&#1074;&#1072;\&#1041;&#1088;&#1086;&#1096;&#1102;&#1088;&#1072;-&#1073;&#1102;&#1083;&#1083;&#1077;&#1090;&#1077;&#1085;&#1100;\&#1082;&#1072;&#1088;&#1072;&#1085;&#1090;&#1080;&#1085;%20&#1076;&#1083;&#1103;%20&#1073;&#1102;&#1083;&#1083;&#1077;&#1090;&#1077;&#1085;&#1072;\2024\&#1082;%20&#1089;&#1083;&#1072;&#1081;&#1076;&#1091;%202023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43;&#1072;&#1088;&#1080;&#1087;&#1086;&#1074;&#1072;\&#1041;&#1088;&#1086;&#1096;&#1102;&#1088;&#1072;-&#1073;&#1102;&#1083;&#1083;&#1077;&#1090;&#1077;&#1085;&#1100;\&#1082;&#1072;&#1088;&#1072;&#1085;&#1090;&#1080;&#1085;%20&#1076;&#1083;&#1103;%20&#1073;&#1102;&#1083;&#1083;&#1077;&#1090;&#1077;&#1085;&#1072;\2024\&#1082;%20&#1089;&#1083;&#1072;&#1081;&#1076;&#1091;%202023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Лист1!$C$2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Лист1!$B$3:$B$7</c:f>
              <c:strCache>
                <c:ptCount val="5"/>
                <c:pt idx="0">
                  <c:v>КОНТРОЛЬНО-НАДЗОРНЫЕ МЕРОПРИЯТИЯ</c:v>
                </c:pt>
                <c:pt idx="1">
                  <c:v>ВЫЯВЛЕНО НАРУШЕНИЙ</c:v>
                </c:pt>
                <c:pt idx="2">
                  <c:v>СОСТАВЛЕНО ПРОТОКОЛОВ</c:v>
                </c:pt>
                <c:pt idx="3">
                  <c:v>ПРОФИЛАКТИЧЕСКИХ МЕРОПРИЯТИЙ</c:v>
                </c:pt>
                <c:pt idx="4">
                  <c:v>ВЫДАНО ПРЕДОСТЕРЕЖЕНИЙ</c:v>
                </c:pt>
              </c:strCache>
            </c:strRef>
          </c:cat>
          <c:val>
            <c:numRef>
              <c:f>Лист1!$C$3:$C$7</c:f>
              <c:numCache>
                <c:formatCode>General</c:formatCode>
                <c:ptCount val="5"/>
                <c:pt idx="0">
                  <c:v>722</c:v>
                </c:pt>
                <c:pt idx="1">
                  <c:v>1887</c:v>
                </c:pt>
                <c:pt idx="2">
                  <c:v>326</c:v>
                </c:pt>
                <c:pt idx="3">
                  <c:v>8678</c:v>
                </c:pt>
                <c:pt idx="4">
                  <c:v>1758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7B-40AD-B537-0B608D690037}"/>
            </c:ext>
          </c:extLst>
        </c:ser>
        <c:ser>
          <c:idx val="1"/>
          <c:order val="1"/>
          <c:tx>
            <c:strRef>
              <c:f>Лист1!$D$2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Лист1!$B$3:$B$7</c:f>
              <c:strCache>
                <c:ptCount val="5"/>
                <c:pt idx="0">
                  <c:v>КОНТРОЛЬНО-НАДЗОРНЫЕ МЕРОПРИЯТИЯ</c:v>
                </c:pt>
                <c:pt idx="1">
                  <c:v>ВЫЯВЛЕНО НАРУШЕНИЙ</c:v>
                </c:pt>
                <c:pt idx="2">
                  <c:v>СОСТАВЛЕНО ПРОТОКОЛОВ</c:v>
                </c:pt>
                <c:pt idx="3">
                  <c:v>ПРОФИЛАКТИЧЕСКИХ МЕРОПРИЯТИЙ</c:v>
                </c:pt>
                <c:pt idx="4">
                  <c:v>ВЫДАНО ПРЕДОСТЕРЕЖЕНИЙ</c:v>
                </c:pt>
              </c:strCache>
            </c:strRef>
          </c:cat>
          <c:val>
            <c:numRef>
              <c:f>Лист1!$D$3:$D$7</c:f>
              <c:numCache>
                <c:formatCode>General</c:formatCode>
                <c:ptCount val="5"/>
                <c:pt idx="0">
                  <c:v>2497</c:v>
                </c:pt>
                <c:pt idx="1">
                  <c:v>2161</c:v>
                </c:pt>
                <c:pt idx="2">
                  <c:v>228</c:v>
                </c:pt>
                <c:pt idx="3">
                  <c:v>14433</c:v>
                </c:pt>
                <c:pt idx="4">
                  <c:v>2542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7B-40AD-B537-0B608D6900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2567216"/>
        <c:axId val="272568528"/>
      </c:barChart>
      <c:catAx>
        <c:axId val="272567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2568528"/>
        <c:crosses val="autoZero"/>
        <c:auto val="1"/>
        <c:lblAlgn val="ctr"/>
        <c:lblOffset val="100"/>
        <c:noMultiLvlLbl val="0"/>
      </c:catAx>
      <c:valAx>
        <c:axId val="2725685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72567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aseline="0" dirty="0">
                <a:solidFill>
                  <a:schemeClr val="tx1"/>
                </a:solidFill>
              </a:rPr>
              <a:t>Контрольные</a:t>
            </a:r>
            <a:r>
              <a:rPr lang="ru-RU" sz="1600" dirty="0">
                <a:solidFill>
                  <a:schemeClr val="tx1"/>
                </a:solidFill>
              </a:rPr>
              <a:t> (надзорные) мероприятия,</a:t>
            </a:r>
            <a:r>
              <a:rPr lang="ru-RU" sz="1600" baseline="0" dirty="0">
                <a:solidFill>
                  <a:schemeClr val="tx1"/>
                </a:solidFill>
              </a:rPr>
              <a:t> 357</a:t>
            </a:r>
            <a:endParaRPr lang="ru-RU" sz="16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201"/>
      <c:depthPercent val="100"/>
      <c:rAngAx val="0"/>
      <c:perspective val="4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6218460711572603E-2"/>
          <c:y val="0.19022032139022568"/>
          <c:w val="0.89638304077324737"/>
          <c:h val="0.6981545947682914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контрольные (надзорные) мероприятия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00F-4836-9BF2-BBB09FAC09C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50E-4FF9-BB9B-11094DC32C21}"/>
              </c:ext>
            </c:extLst>
          </c:dPt>
          <c:dLbls>
            <c:dLbl>
              <c:idx val="1"/>
              <c:layout>
                <c:manualLayout>
                  <c:x val="6.8361398283073652E-3"/>
                  <c:y val="-3.7894310000535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50E-4FF9-BB9B-11094DC32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со взаимодействием</c:v>
                </c:pt>
                <c:pt idx="1">
                  <c:v>без взаимодействия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184</c:v>
                </c:pt>
                <c:pt idx="1">
                  <c:v>173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0E-4FF9-BB9B-11094DC32C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aseline="0" dirty="0">
                <a:solidFill>
                  <a:schemeClr val="tx1"/>
                </a:solidFill>
              </a:rPr>
              <a:t>Профилактические </a:t>
            </a:r>
            <a:r>
              <a:rPr lang="ru-RU" sz="1600" dirty="0">
                <a:solidFill>
                  <a:schemeClr val="tx1"/>
                </a:solidFill>
              </a:rPr>
              <a:t>мероприятия, 1582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7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031029232046095E-2"/>
          <c:y val="0.17547425474254744"/>
          <c:w val="0.91453870321598252"/>
          <c:h val="0.712900553384282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CC9-4FE6-AF5B-DF9222D2E14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CC9-4FE6-AF5B-DF9222D2E14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5CC9-4FE6-AF5B-DF9222D2E14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CC9-4FE6-AF5B-DF9222D2E142}"/>
              </c:ext>
            </c:extLst>
          </c:dPt>
          <c:dLbls>
            <c:dLbl>
              <c:idx val="0"/>
              <c:layout>
                <c:manualLayout>
                  <c:x val="-3.5838236111020341E-2"/>
                  <c:y val="-0.100132540528490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CC9-4FE6-AF5B-DF9222D2E142}"/>
                </c:ext>
              </c:extLst>
            </c:dLbl>
            <c:dLbl>
              <c:idx val="1"/>
              <c:layout>
                <c:manualLayout>
                  <c:x val="6.8361398283073652E-3"/>
                  <c:y val="-3.7894310000535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CC9-4FE6-AF5B-DF9222D2E142}"/>
                </c:ext>
              </c:extLst>
            </c:dLbl>
            <c:dLbl>
              <c:idx val="2"/>
              <c:layout>
                <c:manualLayout>
                  <c:x val="-5.2605470307220768E-3"/>
                  <c:y val="-3.21743148879646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CC9-4FE6-AF5B-DF9222D2E142}"/>
                </c:ext>
              </c:extLst>
            </c:dLbl>
            <c:dLbl>
              <c:idx val="3"/>
              <c:layout>
                <c:manualLayout>
                  <c:x val="-2.895082735905161E-2"/>
                  <c:y val="-7.5993386326322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CC9-4FE6-AF5B-DF9222D2E1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информирование</c:v>
                </c:pt>
                <c:pt idx="1">
                  <c:v>консультирование</c:v>
                </c:pt>
                <c:pt idx="2">
                  <c:v>профилактические визиты</c:v>
                </c:pt>
                <c:pt idx="3">
                  <c:v>предостережения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63</c:v>
                </c:pt>
                <c:pt idx="1">
                  <c:v>1287</c:v>
                </c:pt>
                <c:pt idx="2">
                  <c:v>110</c:v>
                </c:pt>
                <c:pt idx="3">
                  <c:v>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CC9-4FE6-AF5B-DF9222D2E1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bg1">
            <a:lumMod val="65000"/>
          </a:schemeClr>
        </a:solidFill>
        <a:ln>
          <a:noFill/>
        </a:ln>
        <a:effectLst/>
        <a:sp3d/>
      </c:spPr>
    </c:floor>
    <c:sideWall>
      <c:thickness val="0"/>
      <c:spPr>
        <a:solidFill>
          <a:schemeClr val="bg2"/>
        </a:solidFill>
        <a:ln>
          <a:noFill/>
        </a:ln>
        <a:effectLst/>
        <a:sp3d/>
      </c:spPr>
    </c:sideWall>
    <c:backWall>
      <c:thickness val="0"/>
      <c:spPr>
        <a:solidFill>
          <a:schemeClr val="bg2"/>
        </a:solidFill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140228480"/>
        <c:axId val="140784000"/>
        <c:axId val="0"/>
      </c:bar3DChart>
      <c:catAx>
        <c:axId val="140228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0784000"/>
        <c:crosses val="autoZero"/>
        <c:auto val="1"/>
        <c:lblAlgn val="ctr"/>
        <c:lblOffset val="100"/>
        <c:noMultiLvlLbl val="0"/>
      </c:catAx>
      <c:valAx>
        <c:axId val="1407840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0228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нарушений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492040566921136"/>
          <c:y val="0.13748188453187538"/>
          <c:w val="0.80179036710805718"/>
          <c:h val="0.77022152001475808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6C4-4CA5-96E5-3C37103BCA6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6C4-4CA5-96E5-3C37103BCA6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6C4-4CA5-96E5-3C37103BCA69}"/>
              </c:ext>
            </c:extLst>
          </c:dPt>
          <c:dLbls>
            <c:dLbl>
              <c:idx val="0"/>
              <c:layout>
                <c:manualLayout>
                  <c:x val="-0.12082958044344279"/>
                  <c:y val="-0.1969511950541066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УЛ- 1241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6C4-4CA5-96E5-3C37103BCA69}"/>
                </c:ext>
              </c:extLst>
            </c:dLbl>
            <c:dLbl>
              <c:idx val="1"/>
              <c:layout>
                <c:manualLayout>
                  <c:x val="-9.9741442869984136E-3"/>
                  <c:y val="-3.4442629100894379E-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/>
                      <a:t>ВВ - 638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6C4-4CA5-96E5-3C37103BCA69}"/>
                </c:ext>
              </c:extLst>
            </c:dLbl>
            <c:dLbl>
              <c:idx val="2"/>
              <c:layout>
                <c:manualLayout>
                  <c:x val="4.803405682196922E-2"/>
                  <c:y val="-6.4794630628150801E-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АС - 16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F6C4-4CA5-96E5-3C37103BCA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Лист1!$O$6:$O$8</c:f>
              <c:strCache>
                <c:ptCount val="3"/>
                <c:pt idx="0">
                  <c:v>УЛ</c:v>
                </c:pt>
                <c:pt idx="1">
                  <c:v>ВВ</c:v>
                </c:pt>
                <c:pt idx="2">
                  <c:v>АС</c:v>
                </c:pt>
              </c:strCache>
            </c:strRef>
          </c:cat>
          <c:val>
            <c:numRef>
              <c:f>Лист1!$P$6:$P$8</c:f>
              <c:numCache>
                <c:formatCode>General</c:formatCode>
                <c:ptCount val="3"/>
                <c:pt idx="0">
                  <c:v>2400</c:v>
                </c:pt>
                <c:pt idx="1">
                  <c:v>2068</c:v>
                </c:pt>
                <c:pt idx="2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6C4-4CA5-96E5-3C37103BCA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проверки!$B$13</c:f>
              <c:strCache>
                <c:ptCount val="1"/>
                <c:pt idx="0">
                  <c:v>2022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проверки!$A$14:$A$19</c:f>
              <c:strCache>
                <c:ptCount val="6"/>
                <c:pt idx="0">
                  <c:v>контрольно - надзорные мероприятия с взаимодействием, шт.</c:v>
                </c:pt>
                <c:pt idx="1">
                  <c:v>нарушения, шт.</c:v>
                </c:pt>
                <c:pt idx="2">
                  <c:v>протоколы, шт.</c:v>
                </c:pt>
                <c:pt idx="3">
                  <c:v>наложено, тыс. руб.</c:v>
                </c:pt>
                <c:pt idx="4">
                  <c:v>взыскано, тыс. руб.</c:v>
                </c:pt>
                <c:pt idx="5">
                  <c:v>взыскиваемость, %</c:v>
                </c:pt>
              </c:strCache>
            </c:strRef>
          </c:cat>
          <c:val>
            <c:numRef>
              <c:f>проверки!$B$14:$B$19</c:f>
              <c:numCache>
                <c:formatCode>General</c:formatCode>
                <c:ptCount val="6"/>
                <c:pt idx="0">
                  <c:v>13</c:v>
                </c:pt>
                <c:pt idx="1">
                  <c:v>56</c:v>
                </c:pt>
                <c:pt idx="2">
                  <c:v>12</c:v>
                </c:pt>
                <c:pt idx="3">
                  <c:v>215</c:v>
                </c:pt>
                <c:pt idx="4">
                  <c:v>275</c:v>
                </c:pt>
                <c:pt idx="5">
                  <c:v>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D7-45AD-B5A9-2F1E591D7683}"/>
            </c:ext>
          </c:extLst>
        </c:ser>
        <c:ser>
          <c:idx val="1"/>
          <c:order val="1"/>
          <c:tx>
            <c:strRef>
              <c:f>проверки!$C$13</c:f>
              <c:strCache>
                <c:ptCount val="1"/>
                <c:pt idx="0">
                  <c:v>2023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проверки!$A$14:$A$19</c:f>
              <c:strCache>
                <c:ptCount val="6"/>
                <c:pt idx="0">
                  <c:v>контрольно - надзорные мероприятия с взаимодействием, шт.</c:v>
                </c:pt>
                <c:pt idx="1">
                  <c:v>нарушения, шт.</c:v>
                </c:pt>
                <c:pt idx="2">
                  <c:v>протоколы, шт.</c:v>
                </c:pt>
                <c:pt idx="3">
                  <c:v>наложено, тыс. руб.</c:v>
                </c:pt>
                <c:pt idx="4">
                  <c:v>взыскано, тыс. руб.</c:v>
                </c:pt>
                <c:pt idx="5">
                  <c:v>взыскиваемость, %</c:v>
                </c:pt>
              </c:strCache>
            </c:strRef>
          </c:cat>
          <c:val>
            <c:numRef>
              <c:f>проверки!$C$14:$C$19</c:f>
              <c:numCache>
                <c:formatCode>General</c:formatCode>
                <c:ptCount val="6"/>
                <c:pt idx="0">
                  <c:v>9</c:v>
                </c:pt>
                <c:pt idx="1">
                  <c:v>18</c:v>
                </c:pt>
                <c:pt idx="2">
                  <c:v>9</c:v>
                </c:pt>
                <c:pt idx="3">
                  <c:v>16</c:v>
                </c:pt>
                <c:pt idx="4">
                  <c:v>10.5</c:v>
                </c:pt>
                <c:pt idx="5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D7-45AD-B5A9-2F1E591D76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506044368"/>
        <c:axId val="1610902640"/>
      </c:barChart>
      <c:catAx>
        <c:axId val="15060443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10902640"/>
        <c:crosses val="autoZero"/>
        <c:auto val="1"/>
        <c:lblAlgn val="ctr"/>
        <c:lblOffset val="100"/>
        <c:noMultiLvlLbl val="0"/>
      </c:catAx>
      <c:valAx>
        <c:axId val="16109026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06044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Профилактическая работа в области карантина растений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911944665528966"/>
          <c:y val="0.21325307567952798"/>
          <c:w val="0.78247840403889557"/>
          <c:h val="0.64250471380804364"/>
        </c:manualLayout>
      </c:layout>
      <c:pie3DChart>
        <c:varyColors val="1"/>
        <c:ser>
          <c:idx val="0"/>
          <c:order val="0"/>
          <c:tx>
            <c:strRef>
              <c:f>'проф работа'!$B$11:$B$12</c:f>
              <c:strCache>
                <c:ptCount val="2"/>
                <c:pt idx="0">
                  <c:v>Профилактическая работа,  </c:v>
                </c:pt>
                <c:pt idx="1">
                  <c:v>шт.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DB9D-492B-900D-30A6697ED7F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DB9D-492B-900D-30A6697ED7F1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DB9D-492B-900D-30A6697ED7F1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DB9D-492B-900D-30A6697ED7F1}"/>
              </c:ext>
            </c:extLst>
          </c:dPt>
          <c:dLbls>
            <c:dLbl>
              <c:idx val="0"/>
              <c:layout>
                <c:manualLayout>
                  <c:x val="0.12163101487314086"/>
                  <c:y val="-1.159959171770195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B9D-492B-900D-30A6697ED7F1}"/>
                </c:ext>
              </c:extLst>
            </c:dLbl>
            <c:dLbl>
              <c:idx val="1"/>
              <c:layout>
                <c:manualLayout>
                  <c:x val="6.2687664041994648E-2"/>
                  <c:y val="5.241287547389909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B9D-492B-900D-30A6697ED7F1}"/>
                </c:ext>
              </c:extLst>
            </c:dLbl>
            <c:dLbl>
              <c:idx val="2"/>
              <c:layout>
                <c:manualLayout>
                  <c:x val="-0.13920505249343831"/>
                  <c:y val="1.234835228929717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B9D-492B-900D-30A6697ED7F1}"/>
                </c:ext>
              </c:extLst>
            </c:dLbl>
            <c:dLbl>
              <c:idx val="3"/>
              <c:layout>
                <c:manualLayout>
                  <c:x val="-0.13573753280839895"/>
                  <c:y val="1.556758530183727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B9D-492B-900D-30A6697ED7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'проф работа'!$A$13:$A$16</c:f>
              <c:strCache>
                <c:ptCount val="4"/>
                <c:pt idx="0">
                  <c:v>Профилактический визит</c:v>
                </c:pt>
                <c:pt idx="1">
                  <c:v>Консультация</c:v>
                </c:pt>
                <c:pt idx="2">
                  <c:v>Предостережение</c:v>
                </c:pt>
                <c:pt idx="3">
                  <c:v>Информирование</c:v>
                </c:pt>
              </c:strCache>
            </c:strRef>
          </c:cat>
          <c:val>
            <c:numRef>
              <c:f>'проф работа'!$B$13:$B$16</c:f>
              <c:numCache>
                <c:formatCode>General</c:formatCode>
                <c:ptCount val="4"/>
                <c:pt idx="0">
                  <c:v>171</c:v>
                </c:pt>
                <c:pt idx="1">
                  <c:v>1085</c:v>
                </c:pt>
                <c:pt idx="2">
                  <c:v>242</c:v>
                </c:pt>
                <c:pt idx="3">
                  <c:v>1417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B9D-492B-900D-30A6697ED7F1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solidFill>
          <a:schemeClr val="accent1">
            <a:lumMod val="20000"/>
            <a:lumOff val="80000"/>
          </a:schemeClr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Профилактическая работа в области обеспечения качества и безопасности зерна</a:t>
            </a:r>
          </a:p>
        </c:rich>
      </c:tx>
      <c:layout>
        <c:manualLayout>
          <c:xMode val="edge"/>
          <c:yMode val="edge"/>
          <c:x val="0.16748214552500124"/>
          <c:y val="2.46232243985579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0803233274170461"/>
          <c:y val="0.17092663689892551"/>
          <c:w val="0.88032729364313134"/>
          <c:h val="0.73384762078043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'проф работа'!$B$18:$B$20</c:f>
              <c:strCache>
                <c:ptCount val="3"/>
                <c:pt idx="0">
                  <c:v>Профилактическая работа,  шт.</c:v>
                </c:pt>
                <c:pt idx="2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'проф работа'!$A$21:$A$24</c:f>
              <c:strCache>
                <c:ptCount val="4"/>
                <c:pt idx="0">
                  <c:v>Профилактический визит</c:v>
                </c:pt>
                <c:pt idx="1">
                  <c:v>Консультация</c:v>
                </c:pt>
                <c:pt idx="2">
                  <c:v>Предостережение</c:v>
                </c:pt>
                <c:pt idx="3">
                  <c:v>Информирование</c:v>
                </c:pt>
              </c:strCache>
            </c:strRef>
          </c:cat>
          <c:val>
            <c:numRef>
              <c:f>'проф работа'!$B$21:$B$24</c:f>
              <c:numCache>
                <c:formatCode>General</c:formatCode>
                <c:ptCount val="4"/>
                <c:pt idx="0">
                  <c:v>68</c:v>
                </c:pt>
                <c:pt idx="1">
                  <c:v>742</c:v>
                </c:pt>
                <c:pt idx="2">
                  <c:v>77</c:v>
                </c:pt>
                <c:pt idx="3">
                  <c:v>529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8C-422D-AFD2-05B4BEA3239F}"/>
            </c:ext>
          </c:extLst>
        </c:ser>
        <c:ser>
          <c:idx val="1"/>
          <c:order val="1"/>
          <c:tx>
            <c:strRef>
              <c:f>'проф работа'!$C$18:$C$20</c:f>
              <c:strCache>
                <c:ptCount val="3"/>
                <c:pt idx="0">
                  <c:v>Профилактическая работа,  шт.</c:v>
                </c:pt>
                <c:pt idx="2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'проф работа'!$A$21:$A$24</c:f>
              <c:strCache>
                <c:ptCount val="4"/>
                <c:pt idx="0">
                  <c:v>Профилактический визит</c:v>
                </c:pt>
                <c:pt idx="1">
                  <c:v>Консультация</c:v>
                </c:pt>
                <c:pt idx="2">
                  <c:v>Предостережение</c:v>
                </c:pt>
                <c:pt idx="3">
                  <c:v>Информирование</c:v>
                </c:pt>
              </c:strCache>
            </c:strRef>
          </c:cat>
          <c:val>
            <c:numRef>
              <c:f>'проф работа'!$C$21:$C$24</c:f>
              <c:numCache>
                <c:formatCode>General</c:formatCode>
                <c:ptCount val="4"/>
                <c:pt idx="0">
                  <c:v>81</c:v>
                </c:pt>
                <c:pt idx="1">
                  <c:v>807</c:v>
                </c:pt>
                <c:pt idx="2">
                  <c:v>218</c:v>
                </c:pt>
                <c:pt idx="3">
                  <c:v>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D8C-422D-AFD2-05B4BEA323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8783487"/>
        <c:axId val="268706991"/>
      </c:barChart>
      <c:catAx>
        <c:axId val="2687834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8706991"/>
        <c:crosses val="autoZero"/>
        <c:auto val="1"/>
        <c:lblAlgn val="ctr"/>
        <c:lblOffset val="100"/>
        <c:noMultiLvlLbl val="0"/>
      </c:catAx>
      <c:valAx>
        <c:axId val="2687069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8783487"/>
        <c:crosses val="autoZero"/>
        <c:crossBetween val="between"/>
      </c:valAx>
      <c:spPr>
        <a:solidFill>
          <a:schemeClr val="accent1">
            <a:lumMod val="20000"/>
            <a:lumOff val="80000"/>
          </a:schemeClr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136103050696814"/>
          <c:y val="0.30055440137294498"/>
          <c:w val="0.81969776427854524"/>
          <c:h val="0.61911055173720153"/>
        </c:manualLayout>
      </c:layout>
      <c:pie3DChart>
        <c:varyColors val="1"/>
        <c:ser>
          <c:idx val="0"/>
          <c:order val="0"/>
          <c:tx>
            <c:strRef>
              <c:f>'проф работа'!$B$27:$B$28</c:f>
              <c:strCache>
                <c:ptCount val="2"/>
                <c:pt idx="0">
                  <c:v>Профилактическая работа,  </c:v>
                </c:pt>
                <c:pt idx="1">
                  <c:v>шт.</c:v>
                </c:pt>
              </c:strCache>
            </c:strRef>
          </c:tx>
          <c:dPt>
            <c:idx val="0"/>
            <c:bubble3D val="0"/>
            <c:explosion val="3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D3F-497D-BB93-A17C800FEDFE}"/>
              </c:ext>
            </c:extLst>
          </c:dPt>
          <c:dPt>
            <c:idx val="1"/>
            <c:bubble3D val="0"/>
            <c:explosion val="1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D3F-497D-BB93-A17C800FEDFE}"/>
              </c:ext>
            </c:extLst>
          </c:dPt>
          <c:dPt>
            <c:idx val="2"/>
            <c:bubble3D val="0"/>
            <c:explosion val="17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D3F-497D-BB93-A17C800FEDFE}"/>
              </c:ext>
            </c:extLst>
          </c:dPt>
          <c:dPt>
            <c:idx val="3"/>
            <c:bubble3D val="0"/>
            <c:explosion val="19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D3F-497D-BB93-A17C800FEDFE}"/>
              </c:ext>
            </c:extLst>
          </c:dPt>
          <c:dLbls>
            <c:dLbl>
              <c:idx val="0"/>
              <c:layout>
                <c:manualLayout>
                  <c:x val="-2.3788276465441819E-3"/>
                  <c:y val="-2.581401283172936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D3F-497D-BB93-A17C800FEDFE}"/>
                </c:ext>
              </c:extLst>
            </c:dLbl>
            <c:dLbl>
              <c:idx val="1"/>
              <c:layout>
                <c:manualLayout>
                  <c:x val="6.0903324584426948E-3"/>
                  <c:y val="-3.184164479440061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D3F-497D-BB93-A17C800FEDFE}"/>
                </c:ext>
              </c:extLst>
            </c:dLbl>
            <c:dLbl>
              <c:idx val="2"/>
              <c:layout>
                <c:manualLayout>
                  <c:x val="-7.2205599300087492E-2"/>
                  <c:y val="1.794655876348789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D3F-497D-BB93-A17C800FEDFE}"/>
                </c:ext>
              </c:extLst>
            </c:dLbl>
            <c:dLbl>
              <c:idx val="3"/>
              <c:layout>
                <c:manualLayout>
                  <c:x val="-1.6123797025371853E-2"/>
                  <c:y val="-3.57010061242344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D3F-497D-BB93-A17C800FED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'проф работа'!$A$29:$A$32</c:f>
              <c:strCache>
                <c:ptCount val="4"/>
                <c:pt idx="0">
                  <c:v>Профилактический визит</c:v>
                </c:pt>
                <c:pt idx="1">
                  <c:v>Консультация</c:v>
                </c:pt>
                <c:pt idx="2">
                  <c:v>Предостережение</c:v>
                </c:pt>
                <c:pt idx="3">
                  <c:v>Информирование</c:v>
                </c:pt>
              </c:strCache>
            </c:strRef>
          </c:cat>
          <c:val>
            <c:numRef>
              <c:f>'проф работа'!$B$29:$B$32</c:f>
              <c:numCache>
                <c:formatCode>General</c:formatCode>
                <c:ptCount val="4"/>
                <c:pt idx="0">
                  <c:v>117</c:v>
                </c:pt>
                <c:pt idx="1">
                  <c:v>485</c:v>
                </c:pt>
                <c:pt idx="2">
                  <c:v>118</c:v>
                </c:pt>
                <c:pt idx="3">
                  <c:v>332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D3F-497D-BB93-A17C800FEDF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1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aseline="0" dirty="0">
                <a:solidFill>
                  <a:schemeClr val="tx1"/>
                </a:solidFill>
              </a:rPr>
              <a:t>Контрольные</a:t>
            </a:r>
            <a:r>
              <a:rPr lang="ru-RU" sz="1600" dirty="0">
                <a:solidFill>
                  <a:schemeClr val="tx1"/>
                </a:solidFill>
              </a:rPr>
              <a:t> (надзорные) мероприятия,</a:t>
            </a:r>
            <a:r>
              <a:rPr lang="ru-RU" sz="1600" baseline="0" dirty="0">
                <a:solidFill>
                  <a:schemeClr val="tx1"/>
                </a:solidFill>
              </a:rPr>
              <a:t> 864</a:t>
            </a:r>
            <a:endParaRPr lang="ru-RU" sz="16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201"/>
      <c:depthPercent val="100"/>
      <c:rAngAx val="0"/>
      <c:perspective val="4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6218460711572603E-2"/>
          <c:y val="0.19022032139022568"/>
          <c:w val="0.89638304077324737"/>
          <c:h val="0.6981545947682914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контрольные (надзорные) мероприятия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552-468A-8096-6F8617C1CCB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50E-4FF9-BB9B-11094DC32C21}"/>
              </c:ext>
            </c:extLst>
          </c:dPt>
          <c:dLbls>
            <c:dLbl>
              <c:idx val="1"/>
              <c:layout>
                <c:manualLayout>
                  <c:x val="6.8361398283073652E-3"/>
                  <c:y val="-3.7894310000535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50E-4FF9-BB9B-11094DC32C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со взаимодействием</c:v>
                </c:pt>
                <c:pt idx="1">
                  <c:v>без взаимодействия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</c:v>
                </c:pt>
                <c:pt idx="1">
                  <c:v>859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0E-4FF9-BB9B-11094DC32C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aseline="0" dirty="0">
                <a:solidFill>
                  <a:schemeClr val="tx1"/>
                </a:solidFill>
              </a:rPr>
              <a:t>Профилактические </a:t>
            </a:r>
            <a:r>
              <a:rPr lang="ru-RU" sz="1600" dirty="0">
                <a:solidFill>
                  <a:schemeClr val="tx1"/>
                </a:solidFill>
              </a:rPr>
              <a:t>мероприятия, 1738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201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031029232046095E-2"/>
          <c:y val="0.17547425474254744"/>
          <c:w val="0.91453870321598252"/>
          <c:h val="0.712900553384282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CC9-4FE6-AF5B-DF9222D2E14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CC9-4FE6-AF5B-DF9222D2E14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5CC9-4FE6-AF5B-DF9222D2E14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CC9-4FE6-AF5B-DF9222D2E142}"/>
              </c:ext>
            </c:extLst>
          </c:dPt>
          <c:dLbls>
            <c:dLbl>
              <c:idx val="0"/>
              <c:layout>
                <c:manualLayout>
                  <c:x val="-3.5838236111020341E-2"/>
                  <c:y val="-0.100132540528490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CC9-4FE6-AF5B-DF9222D2E142}"/>
                </c:ext>
              </c:extLst>
            </c:dLbl>
            <c:dLbl>
              <c:idx val="1"/>
              <c:layout>
                <c:manualLayout>
                  <c:x val="6.8361398283073652E-3"/>
                  <c:y val="-3.7894310000535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CC9-4FE6-AF5B-DF9222D2E142}"/>
                </c:ext>
              </c:extLst>
            </c:dLbl>
            <c:dLbl>
              <c:idx val="2"/>
              <c:layout>
                <c:manualLayout>
                  <c:x val="-5.2605470307220768E-3"/>
                  <c:y val="-3.21743148879646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CC9-4FE6-AF5B-DF9222D2E142}"/>
                </c:ext>
              </c:extLst>
            </c:dLbl>
            <c:dLbl>
              <c:idx val="3"/>
              <c:layout>
                <c:manualLayout>
                  <c:x val="-1.3388933092401498E-2"/>
                  <c:y val="2.35426347408289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CC9-4FE6-AF5B-DF9222D2E1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информирование</c:v>
                </c:pt>
                <c:pt idx="1">
                  <c:v>консультирование</c:v>
                </c:pt>
                <c:pt idx="2">
                  <c:v>профилактические визиты</c:v>
                </c:pt>
                <c:pt idx="3">
                  <c:v>предостережения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285</c:v>
                </c:pt>
                <c:pt idx="1">
                  <c:v>587</c:v>
                </c:pt>
                <c:pt idx="2">
                  <c:v>109</c:v>
                </c:pt>
                <c:pt idx="3">
                  <c:v>757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CC9-4FE6-AF5B-DF9222D2E1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8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10A1F4-A341-49CB-A9C8-7C357BA873BA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05C9A0-1923-4CF2-A0F4-8FA8D20B433D}">
      <dgm:prSet phldrT="[Текст]" custT="1"/>
      <dgm:spPr/>
      <dgm:t>
        <a:bodyPr/>
        <a:lstStyle/>
        <a:p>
          <a:pPr algn="ctr"/>
          <a:r>
            <a: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Реестр предприятий Таможенного союза</a:t>
          </a:r>
        </a:p>
      </dgm:t>
    </dgm:pt>
    <dgm:pt modelId="{C2BED2A0-9FB2-4190-ADF3-9AFC04AD3ACA}" type="parTrans" cxnId="{D7D554AA-AF02-4D59-BE8A-11EE32F28852}">
      <dgm:prSet/>
      <dgm:spPr/>
      <dgm:t>
        <a:bodyPr/>
        <a:lstStyle/>
        <a:p>
          <a:endParaRPr lang="ru-RU"/>
        </a:p>
      </dgm:t>
    </dgm:pt>
    <dgm:pt modelId="{9B43A5A3-27C4-4604-8DE7-C1720805E5F6}" type="sibTrans" cxnId="{D7D554AA-AF02-4D59-BE8A-11EE32F28852}">
      <dgm:prSet/>
      <dgm:spPr/>
      <dgm:t>
        <a:bodyPr/>
        <a:lstStyle/>
        <a:p>
          <a:endParaRPr lang="ru-RU"/>
        </a:p>
      </dgm:t>
    </dgm:pt>
    <dgm:pt modelId="{7898AFE0-E608-4939-9E7B-5EC6A033178F}">
      <dgm:prSet phldrT="[Текст]" custT="1"/>
      <dgm:spPr/>
      <dgm:t>
        <a:bodyPr/>
        <a:lstStyle/>
        <a:p>
          <a:pPr algn="ctr"/>
          <a:r>
            <a: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Реестр экспортеров</a:t>
          </a:r>
        </a:p>
      </dgm:t>
    </dgm:pt>
    <dgm:pt modelId="{A2F6447C-C39C-4ADA-BD05-1619E0A3244D}" type="parTrans" cxnId="{8B6E0A31-995E-4BAC-9C65-2BF513CA9FBC}">
      <dgm:prSet/>
      <dgm:spPr/>
      <dgm:t>
        <a:bodyPr/>
        <a:lstStyle/>
        <a:p>
          <a:endParaRPr lang="ru-RU"/>
        </a:p>
      </dgm:t>
    </dgm:pt>
    <dgm:pt modelId="{41480DBC-8B61-4756-9972-4522ADA20135}" type="sibTrans" cxnId="{8B6E0A31-995E-4BAC-9C65-2BF513CA9FBC}">
      <dgm:prSet/>
      <dgm:spPr/>
      <dgm:t>
        <a:bodyPr/>
        <a:lstStyle/>
        <a:p>
          <a:endParaRPr lang="ru-RU"/>
        </a:p>
      </dgm:t>
    </dgm:pt>
    <dgm:pt modelId="{CB54F344-3A7E-419D-8557-E0FF1F358C49}">
      <dgm:prSet phldrT="[Текст]" custT="1"/>
      <dgm:spPr/>
      <dgm:t>
        <a:bodyPr/>
        <a:lstStyle/>
        <a:p>
          <a:r>
            <a:rPr lang="ru-RU" sz="1800" b="1" dirty="0">
              <a:solidFill>
                <a:schemeClr val="tx2"/>
              </a:solidFill>
            </a:rPr>
            <a:t>Молокоперерабатывающие предприятия - 4</a:t>
          </a:r>
        </a:p>
      </dgm:t>
    </dgm:pt>
    <dgm:pt modelId="{FC67EB37-3716-4098-9D1C-A637AEDA6C0C}" type="parTrans" cxnId="{630DC55B-94ED-47AC-8BFD-99987498A107}">
      <dgm:prSet/>
      <dgm:spPr/>
      <dgm:t>
        <a:bodyPr/>
        <a:lstStyle/>
        <a:p>
          <a:endParaRPr lang="ru-RU"/>
        </a:p>
      </dgm:t>
    </dgm:pt>
    <dgm:pt modelId="{B5C0982F-5123-4D74-9EDA-6C29BC03D41A}" type="sibTrans" cxnId="{630DC55B-94ED-47AC-8BFD-99987498A107}">
      <dgm:prSet/>
      <dgm:spPr/>
      <dgm:t>
        <a:bodyPr/>
        <a:lstStyle/>
        <a:p>
          <a:endParaRPr lang="ru-RU"/>
        </a:p>
      </dgm:t>
    </dgm:pt>
    <dgm:pt modelId="{3AAF2D22-6C8E-4B13-83E1-6133690A70C4}">
      <dgm:prSet phldrT="[Текст]" custT="1"/>
      <dgm:spPr/>
      <dgm:t>
        <a:bodyPr/>
        <a:lstStyle/>
        <a:p>
          <a:r>
            <a:rPr lang="ru-RU" sz="1800" b="1" dirty="0">
              <a:solidFill>
                <a:schemeClr val="tx2"/>
              </a:solidFill>
            </a:rPr>
            <a:t>Мясоперерабатывающие предприятия - 3</a:t>
          </a:r>
        </a:p>
      </dgm:t>
    </dgm:pt>
    <dgm:pt modelId="{B2FBCA0E-203B-4513-AC2D-E40BF1935245}" type="parTrans" cxnId="{C12496E5-E6B2-4CC6-B9C8-6384D9D56704}">
      <dgm:prSet/>
      <dgm:spPr/>
      <dgm:t>
        <a:bodyPr/>
        <a:lstStyle/>
        <a:p>
          <a:endParaRPr lang="ru-RU"/>
        </a:p>
      </dgm:t>
    </dgm:pt>
    <dgm:pt modelId="{661497FB-F67A-4F85-9EAD-A738FB1C2774}" type="sibTrans" cxnId="{C12496E5-E6B2-4CC6-B9C8-6384D9D56704}">
      <dgm:prSet/>
      <dgm:spPr/>
      <dgm:t>
        <a:bodyPr/>
        <a:lstStyle/>
        <a:p>
          <a:endParaRPr lang="ru-RU"/>
        </a:p>
      </dgm:t>
    </dgm:pt>
    <dgm:pt modelId="{BC9F49F0-4BEA-48E6-9FF5-C6FADC789EE0}">
      <dgm:prSet phldrT="[Текст]" custT="1"/>
      <dgm:spPr/>
      <dgm:t>
        <a:bodyPr/>
        <a:lstStyle/>
        <a:p>
          <a:r>
            <a:rPr lang="ru-RU" sz="1800" b="1" dirty="0">
              <a:solidFill>
                <a:schemeClr val="tx2"/>
              </a:solidFill>
            </a:rPr>
            <a:t>Предприятия по производству кормов для животных – 10</a:t>
          </a:r>
        </a:p>
      </dgm:t>
    </dgm:pt>
    <dgm:pt modelId="{1F9463A6-D549-4272-BEF0-8B3574ACAD5D}" type="sibTrans" cxnId="{2B4E9DDB-750C-4B63-8E88-E889D0EBB7C3}">
      <dgm:prSet/>
      <dgm:spPr/>
      <dgm:t>
        <a:bodyPr/>
        <a:lstStyle/>
        <a:p>
          <a:endParaRPr lang="ru-RU"/>
        </a:p>
      </dgm:t>
    </dgm:pt>
    <dgm:pt modelId="{229819FB-AB1E-4D99-9158-5180B6AF4EE2}" type="parTrans" cxnId="{2B4E9DDB-750C-4B63-8E88-E889D0EBB7C3}">
      <dgm:prSet/>
      <dgm:spPr/>
      <dgm:t>
        <a:bodyPr/>
        <a:lstStyle/>
        <a:p>
          <a:endParaRPr lang="ru-RU"/>
        </a:p>
      </dgm:t>
    </dgm:pt>
    <dgm:pt modelId="{B6B5435D-EF4C-4CBB-A161-1A764F9F9D27}">
      <dgm:prSet phldrT="[Текст]" custT="1"/>
      <dgm:spPr/>
      <dgm:t>
        <a:bodyPr/>
        <a:lstStyle/>
        <a:p>
          <a:pPr algn="just"/>
          <a:r>
            <a:rPr lang="ru-RU" sz="2000" b="1" dirty="0">
              <a:solidFill>
                <a:schemeClr val="tx2"/>
              </a:solidFill>
            </a:rPr>
            <a:t>25 предприятий по </a:t>
          </a:r>
          <a:r>
            <a:rPr lang="ru-RU" sz="2000" b="1" dirty="0" err="1">
              <a:solidFill>
                <a:schemeClr val="tx2"/>
              </a:solidFill>
            </a:rPr>
            <a:t>мясосырью</a:t>
          </a:r>
          <a:r>
            <a:rPr lang="ru-RU" sz="2000" b="1" dirty="0">
              <a:solidFill>
                <a:schemeClr val="tx2"/>
              </a:solidFill>
            </a:rPr>
            <a:t>, рыба и рыбопродукты – 6, пищевые продукты – 27, по содержанию живых животных – 61, по производству кормов- 21</a:t>
          </a:r>
        </a:p>
      </dgm:t>
    </dgm:pt>
    <dgm:pt modelId="{D6FB7EA5-45A5-4760-83E4-C110A6C9BFF0}" type="sibTrans" cxnId="{43F1EDB1-0C7A-4871-A693-83D5E8221000}">
      <dgm:prSet/>
      <dgm:spPr/>
      <dgm:t>
        <a:bodyPr/>
        <a:lstStyle/>
        <a:p>
          <a:endParaRPr lang="ru-RU"/>
        </a:p>
      </dgm:t>
    </dgm:pt>
    <dgm:pt modelId="{26784359-C11F-434A-8B9D-F1B4803CD487}" type="parTrans" cxnId="{43F1EDB1-0C7A-4871-A693-83D5E8221000}">
      <dgm:prSet/>
      <dgm:spPr/>
      <dgm:t>
        <a:bodyPr/>
        <a:lstStyle/>
        <a:p>
          <a:endParaRPr lang="ru-RU"/>
        </a:p>
      </dgm:t>
    </dgm:pt>
    <dgm:pt modelId="{6CE48C3A-DE51-4571-B5E9-870F3FEDE68B}">
      <dgm:prSet phldrT="[Текст]" custT="1"/>
      <dgm:spPr/>
      <dgm:t>
        <a:bodyPr/>
        <a:lstStyle/>
        <a:p>
          <a:r>
            <a:rPr lang="ru-RU" sz="1800" b="1" dirty="0">
              <a:solidFill>
                <a:schemeClr val="tx2"/>
              </a:solidFill>
            </a:rPr>
            <a:t>Предприятия по переработке продукции пчеловодства- 7</a:t>
          </a:r>
        </a:p>
      </dgm:t>
    </dgm:pt>
    <dgm:pt modelId="{32F57034-7C76-4D21-9949-A2A34369DBA7}" type="sibTrans" cxnId="{EB9E289B-41EA-4D1A-90AD-3B9A891D8054}">
      <dgm:prSet/>
      <dgm:spPr/>
      <dgm:t>
        <a:bodyPr/>
        <a:lstStyle/>
        <a:p>
          <a:endParaRPr lang="ru-RU"/>
        </a:p>
      </dgm:t>
    </dgm:pt>
    <dgm:pt modelId="{312C5EF1-3B34-4DBD-81C7-EC684E0F388C}" type="parTrans" cxnId="{EB9E289B-41EA-4D1A-90AD-3B9A891D8054}">
      <dgm:prSet/>
      <dgm:spPr/>
      <dgm:t>
        <a:bodyPr/>
        <a:lstStyle/>
        <a:p>
          <a:endParaRPr lang="ru-RU"/>
        </a:p>
      </dgm:t>
    </dgm:pt>
    <dgm:pt modelId="{B90F4FFC-D4DE-45E8-B415-8FA7274054F1}">
      <dgm:prSet phldrT="[Текст]" custT="1"/>
      <dgm:spPr/>
      <dgm:t>
        <a:bodyPr/>
        <a:lstStyle/>
        <a:p>
          <a:r>
            <a:rPr lang="ru-RU" sz="1800" b="1" dirty="0">
              <a:solidFill>
                <a:schemeClr val="tx2"/>
              </a:solidFill>
            </a:rPr>
            <a:t>Содержание живых животных – 10, непищевая продукция - 1</a:t>
          </a:r>
        </a:p>
      </dgm:t>
    </dgm:pt>
    <dgm:pt modelId="{6E19979B-FEFA-48DA-87F2-A05753B045D9}" type="sibTrans" cxnId="{A845D958-A292-4230-9FFC-62D9B6CF08D3}">
      <dgm:prSet/>
      <dgm:spPr/>
      <dgm:t>
        <a:bodyPr/>
        <a:lstStyle/>
        <a:p>
          <a:endParaRPr lang="ru-RU"/>
        </a:p>
      </dgm:t>
    </dgm:pt>
    <dgm:pt modelId="{7F11BA79-B52D-4EBC-9F7F-5E2A7A360383}" type="parTrans" cxnId="{A845D958-A292-4230-9FFC-62D9B6CF08D3}">
      <dgm:prSet/>
      <dgm:spPr/>
      <dgm:t>
        <a:bodyPr/>
        <a:lstStyle/>
        <a:p>
          <a:endParaRPr lang="ru-RU"/>
        </a:p>
      </dgm:t>
    </dgm:pt>
    <dgm:pt modelId="{9E495A51-2C59-4995-BA2C-05B62D4F4931}" type="pres">
      <dgm:prSet presAssocID="{4C10A1F4-A341-49CB-A9C8-7C357BA873BA}" presName="layout" presStyleCnt="0">
        <dgm:presLayoutVars>
          <dgm:chMax/>
          <dgm:chPref/>
          <dgm:dir/>
          <dgm:resizeHandles/>
        </dgm:presLayoutVars>
      </dgm:prSet>
      <dgm:spPr/>
    </dgm:pt>
    <dgm:pt modelId="{230BCE54-1541-4538-BBD8-24D494842DCE}" type="pres">
      <dgm:prSet presAssocID="{2905C9A0-1923-4CF2-A0F4-8FA8D20B433D}" presName="root" presStyleCnt="0">
        <dgm:presLayoutVars>
          <dgm:chMax/>
          <dgm:chPref/>
        </dgm:presLayoutVars>
      </dgm:prSet>
      <dgm:spPr/>
    </dgm:pt>
    <dgm:pt modelId="{54C6AA54-B233-4C17-B124-23D3FAC5C248}" type="pres">
      <dgm:prSet presAssocID="{2905C9A0-1923-4CF2-A0F4-8FA8D20B433D}" presName="rootComposite" presStyleCnt="0">
        <dgm:presLayoutVars/>
      </dgm:prSet>
      <dgm:spPr/>
    </dgm:pt>
    <dgm:pt modelId="{DDC0EC3B-9F23-4D12-9E6B-AD2F7135929B}" type="pres">
      <dgm:prSet presAssocID="{2905C9A0-1923-4CF2-A0F4-8FA8D20B433D}" presName="ParentAccent" presStyleLbl="alignNode1" presStyleIdx="0" presStyleCnt="2" custScaleX="62759"/>
      <dgm:spPr/>
    </dgm:pt>
    <dgm:pt modelId="{E9449242-AC4B-450D-92BE-6F62C45F061F}" type="pres">
      <dgm:prSet presAssocID="{2905C9A0-1923-4CF2-A0F4-8FA8D20B433D}" presName="ParentSmallAccent" presStyleLbl="fgAcc1" presStyleIdx="0" presStyleCnt="2" custScaleX="257624" custScaleY="196564" custLinFactNeighborX="36366" custLinFactNeighborY="-41001"/>
      <dgm:spPr>
        <a:blipFill rotWithShape="0">
          <a:blip xmlns:r="http://schemas.openxmlformats.org/officeDocument/2006/relationships" r:embed="rId1"/>
          <a:srcRect/>
          <a:stretch>
            <a:fillRect l="-28000" r="-28000"/>
          </a:stretch>
        </a:blipFill>
      </dgm:spPr>
    </dgm:pt>
    <dgm:pt modelId="{416F4F91-856C-4508-B308-5D26AAA3A3D2}" type="pres">
      <dgm:prSet presAssocID="{2905C9A0-1923-4CF2-A0F4-8FA8D20B433D}" presName="Parent" presStyleLbl="revTx" presStyleIdx="0" presStyleCnt="8" custLinFactNeighborX="-401" custLinFactNeighborY="-4813">
        <dgm:presLayoutVars>
          <dgm:chMax/>
          <dgm:chPref val="4"/>
          <dgm:bulletEnabled val="1"/>
        </dgm:presLayoutVars>
      </dgm:prSet>
      <dgm:spPr/>
    </dgm:pt>
    <dgm:pt modelId="{2A25E1F9-3AC5-48A8-8D34-D7167C7EC8CC}" type="pres">
      <dgm:prSet presAssocID="{2905C9A0-1923-4CF2-A0F4-8FA8D20B433D}" presName="childShape" presStyleCnt="0">
        <dgm:presLayoutVars>
          <dgm:chMax val="0"/>
          <dgm:chPref val="0"/>
        </dgm:presLayoutVars>
      </dgm:prSet>
      <dgm:spPr/>
    </dgm:pt>
    <dgm:pt modelId="{22A69BD8-E8CF-457C-AB8A-9A2C5BEFBDCF}" type="pres">
      <dgm:prSet presAssocID="{B6B5435D-EF4C-4CBB-A161-1A764F9F9D27}" presName="childComposite" presStyleCnt="0">
        <dgm:presLayoutVars>
          <dgm:chMax val="0"/>
          <dgm:chPref val="0"/>
        </dgm:presLayoutVars>
      </dgm:prSet>
      <dgm:spPr/>
    </dgm:pt>
    <dgm:pt modelId="{765737E6-3A8F-4968-A5D6-E2BCC0695422}" type="pres">
      <dgm:prSet presAssocID="{B6B5435D-EF4C-4CBB-A161-1A764F9F9D27}" presName="ChildAccent" presStyleLbl="solidFgAcc1" presStyleIdx="0" presStyleCnt="6" custScaleX="144092" custScaleY="160090" custLinFactY="87825" custLinFactNeighborX="-14728" custLinFactNeighborY="100000"/>
      <dgm:spPr>
        <a:blipFill rotWithShape="0">
          <a:blip xmlns:r="http://schemas.openxmlformats.org/officeDocument/2006/relationships" r:embed="rId2"/>
          <a:srcRect/>
          <a:stretch>
            <a:fillRect l="-37000" r="-37000"/>
          </a:stretch>
        </a:blipFill>
      </dgm:spPr>
    </dgm:pt>
    <dgm:pt modelId="{7AD4E46B-2310-4CFA-8E88-F93F9AB6B295}" type="pres">
      <dgm:prSet presAssocID="{B6B5435D-EF4C-4CBB-A161-1A764F9F9D27}" presName="Child" presStyleLbl="revTx" presStyleIdx="1" presStyleCnt="8" custScaleX="93402" custLinFactNeighborX="-2090" custLinFactNeighborY="93187">
        <dgm:presLayoutVars>
          <dgm:chMax val="0"/>
          <dgm:chPref val="0"/>
          <dgm:bulletEnabled val="1"/>
        </dgm:presLayoutVars>
      </dgm:prSet>
      <dgm:spPr/>
    </dgm:pt>
    <dgm:pt modelId="{6BF2403A-25E9-429C-ACEC-EC0C8DBEC635}" type="pres">
      <dgm:prSet presAssocID="{B90F4FFC-D4DE-45E8-B415-8FA7274054F1}" presName="childComposite" presStyleCnt="0">
        <dgm:presLayoutVars>
          <dgm:chMax val="0"/>
          <dgm:chPref val="0"/>
        </dgm:presLayoutVars>
      </dgm:prSet>
      <dgm:spPr/>
    </dgm:pt>
    <dgm:pt modelId="{0E61D7E8-DA86-433B-A20E-2036EF45DD8E}" type="pres">
      <dgm:prSet presAssocID="{B90F4FFC-D4DE-45E8-B415-8FA7274054F1}" presName="ChildAccent" presStyleLbl="solidFgAcc1" presStyleIdx="1" presStyleCnt="6" custLinFactX="700000" custLinFactY="59081" custLinFactNeighborX="745185" custLinFactNeighborY="100000"/>
      <dgm:spPr>
        <a:blipFill rotWithShape="0">
          <a:blip xmlns:r="http://schemas.openxmlformats.org/officeDocument/2006/relationships" r:embed="rId2"/>
          <a:srcRect/>
          <a:stretch>
            <a:fillRect l="-25000" r="-25000"/>
          </a:stretch>
        </a:blipFill>
      </dgm:spPr>
    </dgm:pt>
    <dgm:pt modelId="{A2559518-D581-49FA-98A4-4C17F6159928}" type="pres">
      <dgm:prSet presAssocID="{B90F4FFC-D4DE-45E8-B415-8FA7274054F1}" presName="Child" presStyleLbl="revTx" presStyleIdx="2" presStyleCnt="8" custScaleX="102248" custScaleY="100000" custLinFactX="15795" custLinFactY="4766" custLinFactNeighborX="100000" custLinFactNeighborY="100000">
        <dgm:presLayoutVars>
          <dgm:chMax val="0"/>
          <dgm:chPref val="0"/>
          <dgm:bulletEnabled val="1"/>
        </dgm:presLayoutVars>
      </dgm:prSet>
      <dgm:spPr/>
    </dgm:pt>
    <dgm:pt modelId="{A5DCA0D8-C4A8-477C-8D5D-2A333DA578E7}" type="pres">
      <dgm:prSet presAssocID="{6CE48C3A-DE51-4571-B5E9-870F3FEDE68B}" presName="childComposite" presStyleCnt="0">
        <dgm:presLayoutVars>
          <dgm:chMax val="0"/>
          <dgm:chPref val="0"/>
        </dgm:presLayoutVars>
      </dgm:prSet>
      <dgm:spPr/>
    </dgm:pt>
    <dgm:pt modelId="{C11835E7-6C20-4BF9-92FB-FE51644CE0D4}" type="pres">
      <dgm:prSet presAssocID="{6CE48C3A-DE51-4571-B5E9-870F3FEDE68B}" presName="ChildAccent" presStyleLbl="solidFgAcc1" presStyleIdx="2" presStyleCnt="6" custLinFactX="700000" custLinFactY="-41493" custLinFactNeighborX="741983" custLinFactNeighborY="-100000"/>
      <dgm:spPr>
        <a:blipFill rotWithShape="0">
          <a:blip xmlns:r="http://schemas.openxmlformats.org/officeDocument/2006/relationships" r:embed="rId3"/>
          <a:srcRect/>
          <a:stretch>
            <a:fillRect l="-26000" r="-26000"/>
          </a:stretch>
        </a:blipFill>
      </dgm:spPr>
    </dgm:pt>
    <dgm:pt modelId="{269E1706-D1A6-443B-BA63-07AF620251DF}" type="pres">
      <dgm:prSet presAssocID="{6CE48C3A-DE51-4571-B5E9-870F3FEDE68B}" presName="Child" presStyleLbl="revTx" presStyleIdx="3" presStyleCnt="8" custScaleX="102779" custScaleY="35780" custLinFactX="16532" custLinFactNeighborX="100000" custLinFactNeighborY="-52766">
        <dgm:presLayoutVars>
          <dgm:chMax val="0"/>
          <dgm:chPref val="0"/>
          <dgm:bulletEnabled val="1"/>
        </dgm:presLayoutVars>
      </dgm:prSet>
      <dgm:spPr/>
    </dgm:pt>
    <dgm:pt modelId="{CDFD41A0-4EBE-4200-BA9C-E78D3AFA601F}" type="pres">
      <dgm:prSet presAssocID="{7898AFE0-E608-4939-9E7B-5EC6A033178F}" presName="root" presStyleCnt="0">
        <dgm:presLayoutVars>
          <dgm:chMax/>
          <dgm:chPref/>
        </dgm:presLayoutVars>
      </dgm:prSet>
      <dgm:spPr/>
    </dgm:pt>
    <dgm:pt modelId="{4C84AD5F-FCDC-4B31-A466-9D99387B0573}" type="pres">
      <dgm:prSet presAssocID="{7898AFE0-E608-4939-9E7B-5EC6A033178F}" presName="rootComposite" presStyleCnt="0">
        <dgm:presLayoutVars/>
      </dgm:prSet>
      <dgm:spPr/>
    </dgm:pt>
    <dgm:pt modelId="{CF3482CC-7FD3-4CBC-B61C-E83BE218E39D}" type="pres">
      <dgm:prSet presAssocID="{7898AFE0-E608-4939-9E7B-5EC6A033178F}" presName="ParentAccent" presStyleLbl="alignNode1" presStyleIdx="1" presStyleCnt="2" custScaleX="68958"/>
      <dgm:spPr/>
    </dgm:pt>
    <dgm:pt modelId="{CAD4913C-0894-41A2-B996-FFF0175B22D2}" type="pres">
      <dgm:prSet presAssocID="{7898AFE0-E608-4939-9E7B-5EC6A033178F}" presName="ParentSmallAccent" presStyleLbl="fgAcc1" presStyleIdx="1" presStyleCnt="2" custFlipHor="1" custScaleX="248568" custScaleY="202291" custLinFactNeighborX="-18494" custLinFactNeighborY="-19643"/>
      <dgm:spPr>
        <a:blipFill rotWithShape="0">
          <a:blip xmlns:r="http://schemas.openxmlformats.org/officeDocument/2006/relationships" r:embed="rId4"/>
          <a:srcRect/>
          <a:stretch>
            <a:fillRect l="-17000" r="-17000"/>
          </a:stretch>
        </a:blipFill>
      </dgm:spPr>
    </dgm:pt>
    <dgm:pt modelId="{1672D7BA-3A31-41ED-BE6B-FC5891F06680}" type="pres">
      <dgm:prSet presAssocID="{7898AFE0-E608-4939-9E7B-5EC6A033178F}" presName="Parent" presStyleLbl="revTx" presStyleIdx="4" presStyleCnt="8">
        <dgm:presLayoutVars>
          <dgm:chMax/>
          <dgm:chPref val="4"/>
          <dgm:bulletEnabled val="1"/>
        </dgm:presLayoutVars>
      </dgm:prSet>
      <dgm:spPr/>
    </dgm:pt>
    <dgm:pt modelId="{1D7D6832-283A-4354-985C-914F9CAAEECD}" type="pres">
      <dgm:prSet presAssocID="{7898AFE0-E608-4939-9E7B-5EC6A033178F}" presName="childShape" presStyleCnt="0">
        <dgm:presLayoutVars>
          <dgm:chMax val="0"/>
          <dgm:chPref val="0"/>
        </dgm:presLayoutVars>
      </dgm:prSet>
      <dgm:spPr/>
    </dgm:pt>
    <dgm:pt modelId="{56843373-2589-4F09-A2DA-7BB6F71FE84E}" type="pres">
      <dgm:prSet presAssocID="{CB54F344-3A7E-419D-8557-E0FF1F358C49}" presName="childComposite" presStyleCnt="0">
        <dgm:presLayoutVars>
          <dgm:chMax val="0"/>
          <dgm:chPref val="0"/>
        </dgm:presLayoutVars>
      </dgm:prSet>
      <dgm:spPr/>
    </dgm:pt>
    <dgm:pt modelId="{AAA8F321-8C1C-40C5-A4A8-7FAD80B57AE3}" type="pres">
      <dgm:prSet presAssocID="{CB54F344-3A7E-419D-8557-E0FF1F358C49}" presName="ChildAccent" presStyleLbl="solidFgAcc1" presStyleIdx="3" presStyleCnt="6"/>
      <dgm:spPr>
        <a:blipFill rotWithShape="0">
          <a:blip xmlns:r="http://schemas.openxmlformats.org/officeDocument/2006/relationships" r:embed="rId5"/>
          <a:srcRect/>
          <a:stretch>
            <a:fillRect l="-39000" r="-39000"/>
          </a:stretch>
        </a:blipFill>
      </dgm:spPr>
    </dgm:pt>
    <dgm:pt modelId="{ADB1D81B-32DF-4217-BD36-685ED3937C63}" type="pres">
      <dgm:prSet presAssocID="{CB54F344-3A7E-419D-8557-E0FF1F358C49}" presName="Child" presStyleLbl="revTx" presStyleIdx="5" presStyleCnt="8" custScaleY="33324">
        <dgm:presLayoutVars>
          <dgm:chMax val="0"/>
          <dgm:chPref val="0"/>
          <dgm:bulletEnabled val="1"/>
        </dgm:presLayoutVars>
      </dgm:prSet>
      <dgm:spPr/>
    </dgm:pt>
    <dgm:pt modelId="{3F5EF9D5-A6F5-4EB3-AC94-0745734329DA}" type="pres">
      <dgm:prSet presAssocID="{3AAF2D22-6C8E-4B13-83E1-6133690A70C4}" presName="childComposite" presStyleCnt="0">
        <dgm:presLayoutVars>
          <dgm:chMax val="0"/>
          <dgm:chPref val="0"/>
        </dgm:presLayoutVars>
      </dgm:prSet>
      <dgm:spPr/>
    </dgm:pt>
    <dgm:pt modelId="{90507388-8D88-4C27-82B5-E406B1EE21E8}" type="pres">
      <dgm:prSet presAssocID="{3AAF2D22-6C8E-4B13-83E1-6133690A70C4}" presName="ChildAccent" presStyleLbl="solidFgAcc1" presStyleIdx="4" presStyleCnt="6"/>
      <dgm:spPr>
        <a:blipFill rotWithShape="0">
          <a:blip xmlns:r="http://schemas.openxmlformats.org/officeDocument/2006/relationships" r:embed="rId6"/>
          <a:srcRect/>
          <a:stretch>
            <a:fillRect l="-72000" r="-72000"/>
          </a:stretch>
        </a:blipFill>
      </dgm:spPr>
    </dgm:pt>
    <dgm:pt modelId="{BEE518F2-4804-42BB-96DC-02D3D89F8619}" type="pres">
      <dgm:prSet presAssocID="{3AAF2D22-6C8E-4B13-83E1-6133690A70C4}" presName="Child" presStyleLbl="revTx" presStyleIdx="6" presStyleCnt="8" custScaleY="42736">
        <dgm:presLayoutVars>
          <dgm:chMax val="0"/>
          <dgm:chPref val="0"/>
          <dgm:bulletEnabled val="1"/>
        </dgm:presLayoutVars>
      </dgm:prSet>
      <dgm:spPr/>
    </dgm:pt>
    <dgm:pt modelId="{0EADD992-226B-46B3-8007-F5EFB3FC202E}" type="pres">
      <dgm:prSet presAssocID="{BC9F49F0-4BEA-48E6-9FF5-C6FADC789EE0}" presName="childComposite" presStyleCnt="0">
        <dgm:presLayoutVars>
          <dgm:chMax val="0"/>
          <dgm:chPref val="0"/>
        </dgm:presLayoutVars>
      </dgm:prSet>
      <dgm:spPr/>
    </dgm:pt>
    <dgm:pt modelId="{C93EB435-3B09-44D5-AD99-87288208609B}" type="pres">
      <dgm:prSet presAssocID="{BC9F49F0-4BEA-48E6-9FF5-C6FADC789EE0}" presName="ChildAccent" presStyleLbl="solidFgAcc1" presStyleIdx="5" presStyleCnt="6"/>
      <dgm:spPr>
        <a:blipFill rotWithShape="0">
          <a:blip xmlns:r="http://schemas.openxmlformats.org/officeDocument/2006/relationships" r:embed="rId7"/>
          <a:srcRect/>
          <a:stretch>
            <a:fillRect l="-54000" r="-54000"/>
          </a:stretch>
        </a:blipFill>
      </dgm:spPr>
    </dgm:pt>
    <dgm:pt modelId="{69D2E1D7-5DD2-4B8C-A5BE-2906B083F835}" type="pres">
      <dgm:prSet presAssocID="{BC9F49F0-4BEA-48E6-9FF5-C6FADC789EE0}" presName="Child" presStyleLbl="revTx" presStyleIdx="7" presStyleCnt="8" custScaleY="36279">
        <dgm:presLayoutVars>
          <dgm:chMax val="0"/>
          <dgm:chPref val="0"/>
          <dgm:bulletEnabled val="1"/>
        </dgm:presLayoutVars>
      </dgm:prSet>
      <dgm:spPr/>
    </dgm:pt>
  </dgm:ptLst>
  <dgm:cxnLst>
    <dgm:cxn modelId="{80518C17-9F2F-4A5F-BB67-E6FFFBB62991}" type="presOf" srcId="{CB54F344-3A7E-419D-8557-E0FF1F358C49}" destId="{ADB1D81B-32DF-4217-BD36-685ED3937C63}" srcOrd="0" destOrd="0" presId="urn:microsoft.com/office/officeart/2008/layout/SquareAccentList"/>
    <dgm:cxn modelId="{8B6E0A31-995E-4BAC-9C65-2BF513CA9FBC}" srcId="{4C10A1F4-A341-49CB-A9C8-7C357BA873BA}" destId="{7898AFE0-E608-4939-9E7B-5EC6A033178F}" srcOrd="1" destOrd="0" parTransId="{A2F6447C-C39C-4ADA-BD05-1619E0A3244D}" sibTransId="{41480DBC-8B61-4756-9972-4522ADA20135}"/>
    <dgm:cxn modelId="{630DC55B-94ED-47AC-8BFD-99987498A107}" srcId="{7898AFE0-E608-4939-9E7B-5EC6A033178F}" destId="{CB54F344-3A7E-419D-8557-E0FF1F358C49}" srcOrd="0" destOrd="0" parTransId="{FC67EB37-3716-4098-9D1C-A637AEDA6C0C}" sibTransId="{B5C0982F-5123-4D74-9EDA-6C29BC03D41A}"/>
    <dgm:cxn modelId="{F46DFC5D-C0B9-4DC0-8954-7C01B8996676}" type="presOf" srcId="{B6B5435D-EF4C-4CBB-A161-1A764F9F9D27}" destId="{7AD4E46B-2310-4CFA-8E88-F93F9AB6B295}" srcOrd="0" destOrd="0" presId="urn:microsoft.com/office/officeart/2008/layout/SquareAccentList"/>
    <dgm:cxn modelId="{FF498861-DFC5-426C-BD1F-555966DAAA2F}" type="presOf" srcId="{B90F4FFC-D4DE-45E8-B415-8FA7274054F1}" destId="{A2559518-D581-49FA-98A4-4C17F6159928}" srcOrd="0" destOrd="0" presId="urn:microsoft.com/office/officeart/2008/layout/SquareAccentList"/>
    <dgm:cxn modelId="{0EB08652-EA04-46BC-BB5A-898A51D4676B}" type="presOf" srcId="{7898AFE0-E608-4939-9E7B-5EC6A033178F}" destId="{1672D7BA-3A31-41ED-BE6B-FC5891F06680}" srcOrd="0" destOrd="0" presId="urn:microsoft.com/office/officeart/2008/layout/SquareAccentList"/>
    <dgm:cxn modelId="{5D78C056-1F23-41C2-8E4F-354140D3F50F}" type="presOf" srcId="{6CE48C3A-DE51-4571-B5E9-870F3FEDE68B}" destId="{269E1706-D1A6-443B-BA63-07AF620251DF}" srcOrd="0" destOrd="0" presId="urn:microsoft.com/office/officeart/2008/layout/SquareAccentList"/>
    <dgm:cxn modelId="{A845D958-A292-4230-9FFC-62D9B6CF08D3}" srcId="{2905C9A0-1923-4CF2-A0F4-8FA8D20B433D}" destId="{B90F4FFC-D4DE-45E8-B415-8FA7274054F1}" srcOrd="1" destOrd="0" parTransId="{7F11BA79-B52D-4EBC-9F7F-5E2A7A360383}" sibTransId="{6E19979B-FEFA-48DA-87F2-A05753B045D9}"/>
    <dgm:cxn modelId="{B6B34079-68EC-4731-8F39-7260C4A953C3}" type="presOf" srcId="{2905C9A0-1923-4CF2-A0F4-8FA8D20B433D}" destId="{416F4F91-856C-4508-B308-5D26AAA3A3D2}" srcOrd="0" destOrd="0" presId="urn:microsoft.com/office/officeart/2008/layout/SquareAccentList"/>
    <dgm:cxn modelId="{69BB378F-479A-411B-8856-8F3FE722D23B}" type="presOf" srcId="{BC9F49F0-4BEA-48E6-9FF5-C6FADC789EE0}" destId="{69D2E1D7-5DD2-4B8C-A5BE-2906B083F835}" srcOrd="0" destOrd="0" presId="urn:microsoft.com/office/officeart/2008/layout/SquareAccentList"/>
    <dgm:cxn modelId="{EB9E289B-41EA-4D1A-90AD-3B9A891D8054}" srcId="{2905C9A0-1923-4CF2-A0F4-8FA8D20B433D}" destId="{6CE48C3A-DE51-4571-B5E9-870F3FEDE68B}" srcOrd="2" destOrd="0" parTransId="{312C5EF1-3B34-4DBD-81C7-EC684E0F388C}" sibTransId="{32F57034-7C76-4D21-9949-A2A34369DBA7}"/>
    <dgm:cxn modelId="{D7D554AA-AF02-4D59-BE8A-11EE32F28852}" srcId="{4C10A1F4-A341-49CB-A9C8-7C357BA873BA}" destId="{2905C9A0-1923-4CF2-A0F4-8FA8D20B433D}" srcOrd="0" destOrd="0" parTransId="{C2BED2A0-9FB2-4190-ADF3-9AFC04AD3ACA}" sibTransId="{9B43A5A3-27C4-4604-8DE7-C1720805E5F6}"/>
    <dgm:cxn modelId="{43F1EDB1-0C7A-4871-A693-83D5E8221000}" srcId="{2905C9A0-1923-4CF2-A0F4-8FA8D20B433D}" destId="{B6B5435D-EF4C-4CBB-A161-1A764F9F9D27}" srcOrd="0" destOrd="0" parTransId="{26784359-C11F-434A-8B9D-F1B4803CD487}" sibTransId="{D6FB7EA5-45A5-4760-83E4-C110A6C9BFF0}"/>
    <dgm:cxn modelId="{B8FC8ECA-A4CF-4FCF-9A28-E3B872F97D50}" type="presOf" srcId="{3AAF2D22-6C8E-4B13-83E1-6133690A70C4}" destId="{BEE518F2-4804-42BB-96DC-02D3D89F8619}" srcOrd="0" destOrd="0" presId="urn:microsoft.com/office/officeart/2008/layout/SquareAccentList"/>
    <dgm:cxn modelId="{F98DE9CD-D01B-4310-A3A1-D87516DBC226}" type="presOf" srcId="{4C10A1F4-A341-49CB-A9C8-7C357BA873BA}" destId="{9E495A51-2C59-4995-BA2C-05B62D4F4931}" srcOrd="0" destOrd="0" presId="urn:microsoft.com/office/officeart/2008/layout/SquareAccentList"/>
    <dgm:cxn modelId="{2B4E9DDB-750C-4B63-8E88-E889D0EBB7C3}" srcId="{7898AFE0-E608-4939-9E7B-5EC6A033178F}" destId="{BC9F49F0-4BEA-48E6-9FF5-C6FADC789EE0}" srcOrd="2" destOrd="0" parTransId="{229819FB-AB1E-4D99-9158-5180B6AF4EE2}" sibTransId="{1F9463A6-D549-4272-BEF0-8B3574ACAD5D}"/>
    <dgm:cxn modelId="{C12496E5-E6B2-4CC6-B9C8-6384D9D56704}" srcId="{7898AFE0-E608-4939-9E7B-5EC6A033178F}" destId="{3AAF2D22-6C8E-4B13-83E1-6133690A70C4}" srcOrd="1" destOrd="0" parTransId="{B2FBCA0E-203B-4513-AC2D-E40BF1935245}" sibTransId="{661497FB-F67A-4F85-9EAD-A738FB1C2774}"/>
    <dgm:cxn modelId="{1AE1A464-850C-4DA5-AA13-FB89300862FD}" type="presParOf" srcId="{9E495A51-2C59-4995-BA2C-05B62D4F4931}" destId="{230BCE54-1541-4538-BBD8-24D494842DCE}" srcOrd="0" destOrd="0" presId="urn:microsoft.com/office/officeart/2008/layout/SquareAccentList"/>
    <dgm:cxn modelId="{67D1CD6A-FB26-4394-BD0E-A834F4F071D4}" type="presParOf" srcId="{230BCE54-1541-4538-BBD8-24D494842DCE}" destId="{54C6AA54-B233-4C17-B124-23D3FAC5C248}" srcOrd="0" destOrd="0" presId="urn:microsoft.com/office/officeart/2008/layout/SquareAccentList"/>
    <dgm:cxn modelId="{85386855-B6C1-4098-BC06-99B3E8DFDC10}" type="presParOf" srcId="{54C6AA54-B233-4C17-B124-23D3FAC5C248}" destId="{DDC0EC3B-9F23-4D12-9E6B-AD2F7135929B}" srcOrd="0" destOrd="0" presId="urn:microsoft.com/office/officeart/2008/layout/SquareAccentList"/>
    <dgm:cxn modelId="{E0279DAF-E75E-4800-95CF-19922AE91000}" type="presParOf" srcId="{54C6AA54-B233-4C17-B124-23D3FAC5C248}" destId="{E9449242-AC4B-450D-92BE-6F62C45F061F}" srcOrd="1" destOrd="0" presId="urn:microsoft.com/office/officeart/2008/layout/SquareAccentList"/>
    <dgm:cxn modelId="{27A7F884-22E8-4331-8A2F-DCCB78B1D9FB}" type="presParOf" srcId="{54C6AA54-B233-4C17-B124-23D3FAC5C248}" destId="{416F4F91-856C-4508-B308-5D26AAA3A3D2}" srcOrd="2" destOrd="0" presId="urn:microsoft.com/office/officeart/2008/layout/SquareAccentList"/>
    <dgm:cxn modelId="{8893612B-2D72-48ED-B014-370A78F6DB85}" type="presParOf" srcId="{230BCE54-1541-4538-BBD8-24D494842DCE}" destId="{2A25E1F9-3AC5-48A8-8D34-D7167C7EC8CC}" srcOrd="1" destOrd="0" presId="urn:microsoft.com/office/officeart/2008/layout/SquareAccentList"/>
    <dgm:cxn modelId="{8489795D-0760-4108-A0DD-E0FE0BCA2188}" type="presParOf" srcId="{2A25E1F9-3AC5-48A8-8D34-D7167C7EC8CC}" destId="{22A69BD8-E8CF-457C-AB8A-9A2C5BEFBDCF}" srcOrd="0" destOrd="0" presId="urn:microsoft.com/office/officeart/2008/layout/SquareAccentList"/>
    <dgm:cxn modelId="{B3FC80DD-4C7A-47A9-AD1D-6A086FE30885}" type="presParOf" srcId="{22A69BD8-E8CF-457C-AB8A-9A2C5BEFBDCF}" destId="{765737E6-3A8F-4968-A5D6-E2BCC0695422}" srcOrd="0" destOrd="0" presId="urn:microsoft.com/office/officeart/2008/layout/SquareAccentList"/>
    <dgm:cxn modelId="{DAD197D1-887F-45E1-B820-FEECC1770076}" type="presParOf" srcId="{22A69BD8-E8CF-457C-AB8A-9A2C5BEFBDCF}" destId="{7AD4E46B-2310-4CFA-8E88-F93F9AB6B295}" srcOrd="1" destOrd="0" presId="urn:microsoft.com/office/officeart/2008/layout/SquareAccentList"/>
    <dgm:cxn modelId="{977FE18D-A736-4976-8F80-55036A38C9D8}" type="presParOf" srcId="{2A25E1F9-3AC5-48A8-8D34-D7167C7EC8CC}" destId="{6BF2403A-25E9-429C-ACEC-EC0C8DBEC635}" srcOrd="1" destOrd="0" presId="urn:microsoft.com/office/officeart/2008/layout/SquareAccentList"/>
    <dgm:cxn modelId="{BA92765E-3D4C-4C71-83E0-76DBB41B358E}" type="presParOf" srcId="{6BF2403A-25E9-429C-ACEC-EC0C8DBEC635}" destId="{0E61D7E8-DA86-433B-A20E-2036EF45DD8E}" srcOrd="0" destOrd="0" presId="urn:microsoft.com/office/officeart/2008/layout/SquareAccentList"/>
    <dgm:cxn modelId="{02919761-8AC7-4564-8138-7C266C066BF4}" type="presParOf" srcId="{6BF2403A-25E9-429C-ACEC-EC0C8DBEC635}" destId="{A2559518-D581-49FA-98A4-4C17F6159928}" srcOrd="1" destOrd="0" presId="urn:microsoft.com/office/officeart/2008/layout/SquareAccentList"/>
    <dgm:cxn modelId="{A3C111AB-38E8-416A-8498-42C81243DD5B}" type="presParOf" srcId="{2A25E1F9-3AC5-48A8-8D34-D7167C7EC8CC}" destId="{A5DCA0D8-C4A8-477C-8D5D-2A333DA578E7}" srcOrd="2" destOrd="0" presId="urn:microsoft.com/office/officeart/2008/layout/SquareAccentList"/>
    <dgm:cxn modelId="{8E01A004-755C-470C-98DD-648615B96A8C}" type="presParOf" srcId="{A5DCA0D8-C4A8-477C-8D5D-2A333DA578E7}" destId="{C11835E7-6C20-4BF9-92FB-FE51644CE0D4}" srcOrd="0" destOrd="0" presId="urn:microsoft.com/office/officeart/2008/layout/SquareAccentList"/>
    <dgm:cxn modelId="{172E9CD8-AB0C-40A9-BA8B-8C9992F8AAA1}" type="presParOf" srcId="{A5DCA0D8-C4A8-477C-8D5D-2A333DA578E7}" destId="{269E1706-D1A6-443B-BA63-07AF620251DF}" srcOrd="1" destOrd="0" presId="urn:microsoft.com/office/officeart/2008/layout/SquareAccentList"/>
    <dgm:cxn modelId="{EE486121-4C25-4B3A-883F-64854DA64FBA}" type="presParOf" srcId="{9E495A51-2C59-4995-BA2C-05B62D4F4931}" destId="{CDFD41A0-4EBE-4200-BA9C-E78D3AFA601F}" srcOrd="1" destOrd="0" presId="urn:microsoft.com/office/officeart/2008/layout/SquareAccentList"/>
    <dgm:cxn modelId="{8F7BA9F1-833C-418A-889D-808DDADD3D7E}" type="presParOf" srcId="{CDFD41A0-4EBE-4200-BA9C-E78D3AFA601F}" destId="{4C84AD5F-FCDC-4B31-A466-9D99387B0573}" srcOrd="0" destOrd="0" presId="urn:microsoft.com/office/officeart/2008/layout/SquareAccentList"/>
    <dgm:cxn modelId="{16EF81E2-8994-426C-9E49-B79C6885F71E}" type="presParOf" srcId="{4C84AD5F-FCDC-4B31-A466-9D99387B0573}" destId="{CF3482CC-7FD3-4CBC-B61C-E83BE218E39D}" srcOrd="0" destOrd="0" presId="urn:microsoft.com/office/officeart/2008/layout/SquareAccentList"/>
    <dgm:cxn modelId="{6E184916-90DF-42C3-8399-1FBC3FA9C0D2}" type="presParOf" srcId="{4C84AD5F-FCDC-4B31-A466-9D99387B0573}" destId="{CAD4913C-0894-41A2-B996-FFF0175B22D2}" srcOrd="1" destOrd="0" presId="urn:microsoft.com/office/officeart/2008/layout/SquareAccentList"/>
    <dgm:cxn modelId="{8DDA9EBA-DA52-4E59-BFAD-3B420F20C47C}" type="presParOf" srcId="{4C84AD5F-FCDC-4B31-A466-9D99387B0573}" destId="{1672D7BA-3A31-41ED-BE6B-FC5891F06680}" srcOrd="2" destOrd="0" presId="urn:microsoft.com/office/officeart/2008/layout/SquareAccentList"/>
    <dgm:cxn modelId="{29AEA60D-11B5-40FC-A085-7690E387502F}" type="presParOf" srcId="{CDFD41A0-4EBE-4200-BA9C-E78D3AFA601F}" destId="{1D7D6832-283A-4354-985C-914F9CAAEECD}" srcOrd="1" destOrd="0" presId="urn:microsoft.com/office/officeart/2008/layout/SquareAccentList"/>
    <dgm:cxn modelId="{58B5192C-1CE1-47EF-AE3C-4FB9DA904527}" type="presParOf" srcId="{1D7D6832-283A-4354-985C-914F9CAAEECD}" destId="{56843373-2589-4F09-A2DA-7BB6F71FE84E}" srcOrd="0" destOrd="0" presId="urn:microsoft.com/office/officeart/2008/layout/SquareAccentList"/>
    <dgm:cxn modelId="{0B34E4FF-1BFF-402F-97D3-F128B7F9BAF9}" type="presParOf" srcId="{56843373-2589-4F09-A2DA-7BB6F71FE84E}" destId="{AAA8F321-8C1C-40C5-A4A8-7FAD80B57AE3}" srcOrd="0" destOrd="0" presId="urn:microsoft.com/office/officeart/2008/layout/SquareAccentList"/>
    <dgm:cxn modelId="{407AB77F-4F36-42C5-BA07-CAF095D35477}" type="presParOf" srcId="{56843373-2589-4F09-A2DA-7BB6F71FE84E}" destId="{ADB1D81B-32DF-4217-BD36-685ED3937C63}" srcOrd="1" destOrd="0" presId="urn:microsoft.com/office/officeart/2008/layout/SquareAccentList"/>
    <dgm:cxn modelId="{6AD4EC40-767A-41E5-AE9E-BDF2C86929F1}" type="presParOf" srcId="{1D7D6832-283A-4354-985C-914F9CAAEECD}" destId="{3F5EF9D5-A6F5-4EB3-AC94-0745734329DA}" srcOrd="1" destOrd="0" presId="urn:microsoft.com/office/officeart/2008/layout/SquareAccentList"/>
    <dgm:cxn modelId="{6B0E21C6-6251-4068-ABB0-458EE0C1ACFD}" type="presParOf" srcId="{3F5EF9D5-A6F5-4EB3-AC94-0745734329DA}" destId="{90507388-8D88-4C27-82B5-E406B1EE21E8}" srcOrd="0" destOrd="0" presId="urn:microsoft.com/office/officeart/2008/layout/SquareAccentList"/>
    <dgm:cxn modelId="{192F5D95-7178-4874-B2A4-0D90CE3EA121}" type="presParOf" srcId="{3F5EF9D5-A6F5-4EB3-AC94-0745734329DA}" destId="{BEE518F2-4804-42BB-96DC-02D3D89F8619}" srcOrd="1" destOrd="0" presId="urn:microsoft.com/office/officeart/2008/layout/SquareAccentList"/>
    <dgm:cxn modelId="{79813892-97A2-4ADB-A4C6-963C84DFFF14}" type="presParOf" srcId="{1D7D6832-283A-4354-985C-914F9CAAEECD}" destId="{0EADD992-226B-46B3-8007-F5EFB3FC202E}" srcOrd="2" destOrd="0" presId="urn:microsoft.com/office/officeart/2008/layout/SquareAccentList"/>
    <dgm:cxn modelId="{34C05AE4-BB0B-4D4B-A364-6DEB34906D64}" type="presParOf" srcId="{0EADD992-226B-46B3-8007-F5EFB3FC202E}" destId="{C93EB435-3B09-44D5-AD99-87288208609B}" srcOrd="0" destOrd="0" presId="urn:microsoft.com/office/officeart/2008/layout/SquareAccentList"/>
    <dgm:cxn modelId="{BF66CEC4-BA1C-4324-B433-176E405FC0B1}" type="presParOf" srcId="{0EADD992-226B-46B3-8007-F5EFB3FC202E}" destId="{69D2E1D7-5DD2-4B8C-A5BE-2906B083F835}" srcOrd="1" destOrd="0" presId="urn:microsoft.com/office/officeart/2008/layout/SquareAccent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63A8EA-B058-4BB2-A257-EF8DFF61BC74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D47E0B5-4199-40A3-A207-6B3994BF50C5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200" b="1" dirty="0">
              <a:solidFill>
                <a:schemeClr val="accent5">
                  <a:lumMod val="75000"/>
                </a:schemeClr>
              </a:solidFill>
            </a:rPr>
            <a:t>Отобрано 1504 образцов</a:t>
          </a:r>
        </a:p>
      </dgm:t>
    </dgm:pt>
    <dgm:pt modelId="{F658D417-18EE-42B7-846C-B3AEFA905CCE}" type="parTrans" cxnId="{D74A849D-7D33-4161-BA7B-F42DB969DE6C}">
      <dgm:prSet/>
      <dgm:spPr/>
      <dgm:t>
        <a:bodyPr/>
        <a:lstStyle/>
        <a:p>
          <a:endParaRPr lang="ru-RU"/>
        </a:p>
      </dgm:t>
    </dgm:pt>
    <dgm:pt modelId="{C0001978-AAC2-4F01-8506-9962E9294C91}" type="sibTrans" cxnId="{D74A849D-7D33-4161-BA7B-F42DB969DE6C}">
      <dgm:prSet/>
      <dgm:spPr/>
      <dgm:t>
        <a:bodyPr/>
        <a:lstStyle/>
        <a:p>
          <a:endParaRPr lang="ru-RU"/>
        </a:p>
      </dgm:t>
    </dgm:pt>
    <dgm:pt modelId="{ED0E03A6-9123-4E59-9032-7CDBDFC94DCB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200" b="1" dirty="0">
              <a:solidFill>
                <a:schemeClr val="accent5">
                  <a:lumMod val="75000"/>
                </a:schemeClr>
              </a:solidFill>
            </a:rPr>
            <a:t>Установлено 1709 </a:t>
          </a:r>
          <a:r>
            <a:rPr lang="ru-RU" sz="1200" b="1" dirty="0" err="1">
              <a:solidFill>
                <a:schemeClr val="accent5">
                  <a:lumMod val="75000"/>
                </a:schemeClr>
              </a:solidFill>
            </a:rPr>
            <a:t>феромонных</a:t>
          </a:r>
          <a:r>
            <a:rPr lang="ru-RU" sz="1200" b="1" dirty="0">
              <a:solidFill>
                <a:schemeClr val="accent5">
                  <a:lumMod val="75000"/>
                </a:schemeClr>
              </a:solidFill>
            </a:rPr>
            <a:t> ловушек</a:t>
          </a:r>
        </a:p>
      </dgm:t>
    </dgm:pt>
    <dgm:pt modelId="{C89D4F6F-E6EF-4320-B18A-AC9F1183FD13}" type="parTrans" cxnId="{456B48CF-80E8-48FA-BB43-BA83221624A9}">
      <dgm:prSet/>
      <dgm:spPr/>
      <dgm:t>
        <a:bodyPr/>
        <a:lstStyle/>
        <a:p>
          <a:endParaRPr lang="ru-RU"/>
        </a:p>
      </dgm:t>
    </dgm:pt>
    <dgm:pt modelId="{B0594343-AFCF-4CE4-A9EB-396A204A24AA}" type="sibTrans" cxnId="{456B48CF-80E8-48FA-BB43-BA83221624A9}">
      <dgm:prSet/>
      <dgm:spPr/>
      <dgm:t>
        <a:bodyPr/>
        <a:lstStyle/>
        <a:p>
          <a:endParaRPr lang="ru-RU"/>
        </a:p>
      </dgm:t>
    </dgm:pt>
    <dgm:pt modelId="{4E1B88C7-5323-45BD-AB53-DF22D5CBEF7B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600" b="1" dirty="0">
              <a:solidFill>
                <a:schemeClr val="accent5">
                  <a:lumMod val="75000"/>
                </a:schemeClr>
              </a:solidFill>
            </a:rPr>
            <a:t>Приказ Министерства сельского хозяйства российской Федерации № 23 от 23.01.2018 года</a:t>
          </a:r>
          <a:endParaRPr lang="ru-RU" sz="1600" dirty="0">
            <a:solidFill>
              <a:schemeClr val="accent5">
                <a:lumMod val="75000"/>
              </a:schemeClr>
            </a:solidFill>
          </a:endParaRPr>
        </a:p>
      </dgm:t>
    </dgm:pt>
    <dgm:pt modelId="{A6A8F019-70E2-460A-8EE5-E5FC1D4D39BE}" type="sibTrans" cxnId="{1463C19D-E39B-4C49-B167-98BD1246DC48}">
      <dgm:prSet/>
      <dgm:spPr/>
      <dgm:t>
        <a:bodyPr/>
        <a:lstStyle/>
        <a:p>
          <a:endParaRPr lang="ru-RU"/>
        </a:p>
      </dgm:t>
    </dgm:pt>
    <dgm:pt modelId="{90191BC9-DDAE-4CF3-A7EA-9C8E27FEEC9E}" type="parTrans" cxnId="{1463C19D-E39B-4C49-B167-98BD1246DC48}">
      <dgm:prSet/>
      <dgm:spPr/>
      <dgm:t>
        <a:bodyPr/>
        <a:lstStyle/>
        <a:p>
          <a:endParaRPr lang="ru-RU"/>
        </a:p>
      </dgm:t>
    </dgm:pt>
    <dgm:pt modelId="{8236EBF6-0283-4DCE-9C11-0F0DBC5DFEDD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600" b="1" dirty="0">
              <a:solidFill>
                <a:schemeClr val="accent5">
                  <a:lumMod val="75000"/>
                </a:schemeClr>
              </a:solidFill>
            </a:rPr>
            <a:t>Мониторинг в 2023 году проведен  на площади 2097432,92 га по 63 видам</a:t>
          </a:r>
          <a:endParaRPr lang="ru-RU" sz="1600" dirty="0">
            <a:solidFill>
              <a:schemeClr val="accent5">
                <a:lumMod val="75000"/>
              </a:schemeClr>
            </a:solidFill>
          </a:endParaRPr>
        </a:p>
      </dgm:t>
    </dgm:pt>
    <dgm:pt modelId="{4EFD20CF-7AB9-4058-8B00-9632FEC2230B}" type="sibTrans" cxnId="{2D1A657A-9950-40BB-9C98-DE8BCD5FEFA6}">
      <dgm:prSet/>
      <dgm:spPr/>
      <dgm:t>
        <a:bodyPr/>
        <a:lstStyle/>
        <a:p>
          <a:endParaRPr lang="ru-RU"/>
        </a:p>
      </dgm:t>
    </dgm:pt>
    <dgm:pt modelId="{CCE6A134-58B1-4966-8225-E702EDA1FAD3}" type="parTrans" cxnId="{2D1A657A-9950-40BB-9C98-DE8BCD5FEFA6}">
      <dgm:prSet/>
      <dgm:spPr/>
      <dgm:t>
        <a:bodyPr/>
        <a:lstStyle/>
        <a:p>
          <a:endParaRPr lang="ru-RU"/>
        </a:p>
      </dgm:t>
    </dgm:pt>
    <dgm:pt modelId="{FF0C6D06-69D5-4F10-AF5D-7A4068208952}" type="pres">
      <dgm:prSet presAssocID="{3263A8EA-B058-4BB2-A257-EF8DFF61BC7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620359E7-21E1-4540-8A83-862A26076593}" type="pres">
      <dgm:prSet presAssocID="{8236EBF6-0283-4DCE-9C11-0F0DBC5DFEDD}" presName="singleCycle" presStyleCnt="0"/>
      <dgm:spPr/>
    </dgm:pt>
    <dgm:pt modelId="{CD52D252-6001-49F3-867B-7ACEB0C63342}" type="pres">
      <dgm:prSet presAssocID="{8236EBF6-0283-4DCE-9C11-0F0DBC5DFEDD}" presName="singleCenter" presStyleLbl="node1" presStyleIdx="0" presStyleCnt="4" custScaleX="815669" custScaleY="67587" custLinFactNeighborX="2581" custLinFactNeighborY="-22944">
        <dgm:presLayoutVars>
          <dgm:chMax val="7"/>
          <dgm:chPref val="7"/>
        </dgm:presLayoutVars>
      </dgm:prSet>
      <dgm:spPr/>
    </dgm:pt>
    <dgm:pt modelId="{C23F1365-8DD3-482E-BA29-23AEF66B3370}" type="pres">
      <dgm:prSet presAssocID="{90191BC9-DDAE-4CF3-A7EA-9C8E27FEEC9E}" presName="Name56" presStyleLbl="parChTrans1D2" presStyleIdx="0" presStyleCnt="3"/>
      <dgm:spPr/>
    </dgm:pt>
    <dgm:pt modelId="{B818FC3C-26BC-4B74-B648-2FFD0F2386EF}" type="pres">
      <dgm:prSet presAssocID="{4E1B88C7-5323-45BD-AB53-DF22D5CBEF7B}" presName="text0" presStyleLbl="node1" presStyleIdx="1" presStyleCnt="4" custScaleX="1209091" custRadScaleRad="97499" custRadScaleInc="5319">
        <dgm:presLayoutVars>
          <dgm:bulletEnabled val="1"/>
        </dgm:presLayoutVars>
      </dgm:prSet>
      <dgm:spPr/>
    </dgm:pt>
    <dgm:pt modelId="{7A3B1ECA-476F-491E-8C00-D23116C72F3D}" type="pres">
      <dgm:prSet presAssocID="{F658D417-18EE-42B7-846C-B3AEFA905CCE}" presName="Name56" presStyleLbl="parChTrans1D2" presStyleIdx="1" presStyleCnt="3"/>
      <dgm:spPr/>
    </dgm:pt>
    <dgm:pt modelId="{BC56AD74-D125-4FC7-9357-B3366653CF7C}" type="pres">
      <dgm:prSet presAssocID="{5D47E0B5-4199-40A3-A207-6B3994BF50C5}" presName="text0" presStyleLbl="node1" presStyleIdx="2" presStyleCnt="4" custScaleX="350447" custRadScaleRad="193382" custRadScaleInc="-48940">
        <dgm:presLayoutVars>
          <dgm:bulletEnabled val="1"/>
        </dgm:presLayoutVars>
      </dgm:prSet>
      <dgm:spPr/>
    </dgm:pt>
    <dgm:pt modelId="{D41DA0F6-51F4-4288-B94A-648A3F966775}" type="pres">
      <dgm:prSet presAssocID="{C89D4F6F-E6EF-4320-B18A-AC9F1183FD13}" presName="Name56" presStyleLbl="parChTrans1D2" presStyleIdx="2" presStyleCnt="3"/>
      <dgm:spPr/>
    </dgm:pt>
    <dgm:pt modelId="{08A807C9-DFBE-49DC-9A0B-CF3BABE29704}" type="pres">
      <dgm:prSet presAssocID="{ED0E03A6-9123-4E59-9032-7CDBDFC94DCB}" presName="text0" presStyleLbl="node1" presStyleIdx="3" presStyleCnt="4" custScaleX="397862" custRadScaleRad="192412" custRadScaleInc="48336">
        <dgm:presLayoutVars>
          <dgm:bulletEnabled val="1"/>
        </dgm:presLayoutVars>
      </dgm:prSet>
      <dgm:spPr/>
    </dgm:pt>
  </dgm:ptLst>
  <dgm:cxnLst>
    <dgm:cxn modelId="{9A4D6824-7B04-4461-9D54-89FD285B2D46}" type="presOf" srcId="{ED0E03A6-9123-4E59-9032-7CDBDFC94DCB}" destId="{08A807C9-DFBE-49DC-9A0B-CF3BABE29704}" srcOrd="0" destOrd="0" presId="urn:microsoft.com/office/officeart/2008/layout/RadialCluster"/>
    <dgm:cxn modelId="{1AE0FC30-DAFA-4EF9-8CF7-CA4A4A732291}" type="presOf" srcId="{5D47E0B5-4199-40A3-A207-6B3994BF50C5}" destId="{BC56AD74-D125-4FC7-9357-B3366653CF7C}" srcOrd="0" destOrd="0" presId="urn:microsoft.com/office/officeart/2008/layout/RadialCluster"/>
    <dgm:cxn modelId="{F1AF213E-FA53-4538-8CC4-CBA630DDA67D}" type="presOf" srcId="{90191BC9-DDAE-4CF3-A7EA-9C8E27FEEC9E}" destId="{C23F1365-8DD3-482E-BA29-23AEF66B3370}" srcOrd="0" destOrd="0" presId="urn:microsoft.com/office/officeart/2008/layout/RadialCluster"/>
    <dgm:cxn modelId="{24B17F44-B38C-4211-9359-5949B210F2A0}" type="presOf" srcId="{3263A8EA-B058-4BB2-A257-EF8DFF61BC74}" destId="{FF0C6D06-69D5-4F10-AF5D-7A4068208952}" srcOrd="0" destOrd="0" presId="urn:microsoft.com/office/officeart/2008/layout/RadialCluster"/>
    <dgm:cxn modelId="{38CA6E53-346A-4A2F-AF05-FBDE616A215F}" type="presOf" srcId="{8236EBF6-0283-4DCE-9C11-0F0DBC5DFEDD}" destId="{CD52D252-6001-49F3-867B-7ACEB0C63342}" srcOrd="0" destOrd="0" presId="urn:microsoft.com/office/officeart/2008/layout/RadialCluster"/>
    <dgm:cxn modelId="{2D1A657A-9950-40BB-9C98-DE8BCD5FEFA6}" srcId="{3263A8EA-B058-4BB2-A257-EF8DFF61BC74}" destId="{8236EBF6-0283-4DCE-9C11-0F0DBC5DFEDD}" srcOrd="0" destOrd="0" parTransId="{CCE6A134-58B1-4966-8225-E702EDA1FAD3}" sibTransId="{4EFD20CF-7AB9-4058-8B00-9632FEC2230B}"/>
    <dgm:cxn modelId="{D74A849D-7D33-4161-BA7B-F42DB969DE6C}" srcId="{8236EBF6-0283-4DCE-9C11-0F0DBC5DFEDD}" destId="{5D47E0B5-4199-40A3-A207-6B3994BF50C5}" srcOrd="1" destOrd="0" parTransId="{F658D417-18EE-42B7-846C-B3AEFA905CCE}" sibTransId="{C0001978-AAC2-4F01-8506-9962E9294C91}"/>
    <dgm:cxn modelId="{1463C19D-E39B-4C49-B167-98BD1246DC48}" srcId="{8236EBF6-0283-4DCE-9C11-0F0DBC5DFEDD}" destId="{4E1B88C7-5323-45BD-AB53-DF22D5CBEF7B}" srcOrd="0" destOrd="0" parTransId="{90191BC9-DDAE-4CF3-A7EA-9C8E27FEEC9E}" sibTransId="{A6A8F019-70E2-460A-8EE5-E5FC1D4D39BE}"/>
    <dgm:cxn modelId="{BAD008A2-C689-4BA2-BDE6-DC3FFAA96966}" type="presOf" srcId="{C89D4F6F-E6EF-4320-B18A-AC9F1183FD13}" destId="{D41DA0F6-51F4-4288-B94A-648A3F966775}" srcOrd="0" destOrd="0" presId="urn:microsoft.com/office/officeart/2008/layout/RadialCluster"/>
    <dgm:cxn modelId="{456B48CF-80E8-48FA-BB43-BA83221624A9}" srcId="{8236EBF6-0283-4DCE-9C11-0F0DBC5DFEDD}" destId="{ED0E03A6-9123-4E59-9032-7CDBDFC94DCB}" srcOrd="2" destOrd="0" parTransId="{C89D4F6F-E6EF-4320-B18A-AC9F1183FD13}" sibTransId="{B0594343-AFCF-4CE4-A9EB-396A204A24AA}"/>
    <dgm:cxn modelId="{155C89E1-893F-4A34-A0B5-A481B3FDDC55}" type="presOf" srcId="{4E1B88C7-5323-45BD-AB53-DF22D5CBEF7B}" destId="{B818FC3C-26BC-4B74-B648-2FFD0F2386EF}" srcOrd="0" destOrd="0" presId="urn:microsoft.com/office/officeart/2008/layout/RadialCluster"/>
    <dgm:cxn modelId="{D90243E2-6622-4F25-93C5-DEB7DE42FA87}" type="presOf" srcId="{F658D417-18EE-42B7-846C-B3AEFA905CCE}" destId="{7A3B1ECA-476F-491E-8C00-D23116C72F3D}" srcOrd="0" destOrd="0" presId="urn:microsoft.com/office/officeart/2008/layout/RadialCluster"/>
    <dgm:cxn modelId="{785CB164-D217-44EE-9F1B-CEA10F23DB0F}" type="presParOf" srcId="{FF0C6D06-69D5-4F10-AF5D-7A4068208952}" destId="{620359E7-21E1-4540-8A83-862A26076593}" srcOrd="0" destOrd="0" presId="urn:microsoft.com/office/officeart/2008/layout/RadialCluster"/>
    <dgm:cxn modelId="{E1A851A2-4EC9-4EDB-91DC-80749C0B7555}" type="presParOf" srcId="{620359E7-21E1-4540-8A83-862A26076593}" destId="{CD52D252-6001-49F3-867B-7ACEB0C63342}" srcOrd="0" destOrd="0" presId="urn:microsoft.com/office/officeart/2008/layout/RadialCluster"/>
    <dgm:cxn modelId="{FD40247F-954E-46F6-A234-04603A49EE0A}" type="presParOf" srcId="{620359E7-21E1-4540-8A83-862A26076593}" destId="{C23F1365-8DD3-482E-BA29-23AEF66B3370}" srcOrd="1" destOrd="0" presId="urn:microsoft.com/office/officeart/2008/layout/RadialCluster"/>
    <dgm:cxn modelId="{6791FA95-A37E-4FCA-B60A-6FBB15934120}" type="presParOf" srcId="{620359E7-21E1-4540-8A83-862A26076593}" destId="{B818FC3C-26BC-4B74-B648-2FFD0F2386EF}" srcOrd="2" destOrd="0" presId="urn:microsoft.com/office/officeart/2008/layout/RadialCluster"/>
    <dgm:cxn modelId="{A92C5081-E046-4E1E-9E0A-E2CA06E5FAD2}" type="presParOf" srcId="{620359E7-21E1-4540-8A83-862A26076593}" destId="{7A3B1ECA-476F-491E-8C00-D23116C72F3D}" srcOrd="3" destOrd="0" presId="urn:microsoft.com/office/officeart/2008/layout/RadialCluster"/>
    <dgm:cxn modelId="{28E45086-329F-4008-8233-C4FBD986C9DA}" type="presParOf" srcId="{620359E7-21E1-4540-8A83-862A26076593}" destId="{BC56AD74-D125-4FC7-9357-B3366653CF7C}" srcOrd="4" destOrd="0" presId="urn:microsoft.com/office/officeart/2008/layout/RadialCluster"/>
    <dgm:cxn modelId="{514FDD8F-948D-4768-8DAA-81E9836C95CB}" type="presParOf" srcId="{620359E7-21E1-4540-8A83-862A26076593}" destId="{D41DA0F6-51F4-4288-B94A-648A3F966775}" srcOrd="5" destOrd="0" presId="urn:microsoft.com/office/officeart/2008/layout/RadialCluster"/>
    <dgm:cxn modelId="{C442DAC0-0DC9-4B45-8E33-DD93007B7D8B}" type="presParOf" srcId="{620359E7-21E1-4540-8A83-862A26076593}" destId="{08A807C9-DFBE-49DC-9A0B-CF3BABE29704}" srcOrd="6" destOrd="0" presId="urn:microsoft.com/office/officeart/2008/layout/RadialCluster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1E812D-166B-48D1-B065-0281E9DB3EAD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D22045F-7DD0-40BD-BF07-DD425CF8CFD4}">
      <dgm:prSet phldrT="[Текст]"/>
      <dgm:spPr>
        <a:solidFill>
          <a:schemeClr val="accent3">
            <a:lumMod val="60000"/>
            <a:lumOff val="40000"/>
          </a:schemeClr>
        </a:solidFill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b="1" dirty="0">
              <a:solidFill>
                <a:schemeClr val="tx1"/>
              </a:solidFill>
            </a:rPr>
            <a:t>Повилика, приказ Россельхознадзора по РБ от  22.08.2023 г. № 181, от 05.09.2023 г. № 186 – 4,6041 га</a:t>
          </a:r>
        </a:p>
      </dgm:t>
    </dgm:pt>
    <dgm:pt modelId="{44FF681F-E4E9-4D42-AE6A-B1C80448CBC2}" type="parTrans" cxnId="{A315E730-45F0-4C09-964D-0F4EC212CBA1}">
      <dgm:prSet/>
      <dgm:spPr/>
      <dgm:t>
        <a:bodyPr/>
        <a:lstStyle/>
        <a:p>
          <a:endParaRPr lang="ru-RU"/>
        </a:p>
      </dgm:t>
    </dgm:pt>
    <dgm:pt modelId="{B1BB306B-27E4-407D-83B8-95961A71624D}" type="sibTrans" cxnId="{A315E730-45F0-4C09-964D-0F4EC212CBA1}">
      <dgm:prSet/>
      <dgm:spPr/>
      <dgm:t>
        <a:bodyPr/>
        <a:lstStyle/>
        <a:p>
          <a:endParaRPr lang="ru-RU"/>
        </a:p>
      </dgm:t>
    </dgm:pt>
    <dgm:pt modelId="{F601FFE2-AB19-424B-B38D-CDC1CB6249B5}">
      <dgm:prSet phldrT="[Текст]"/>
      <dgm:spPr>
        <a:solidFill>
          <a:schemeClr val="accent3">
            <a:lumMod val="60000"/>
            <a:lumOff val="40000"/>
          </a:schemeClr>
        </a:solidFill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b="1" dirty="0">
              <a:solidFill>
                <a:schemeClr val="tx1"/>
              </a:solidFill>
            </a:rPr>
            <a:t>Золотистая картофельная нематода, приказ Россельхознадзора по РБ от 30.08.2023 г. № 185 – 727,68 га</a:t>
          </a:r>
        </a:p>
      </dgm:t>
    </dgm:pt>
    <dgm:pt modelId="{A410D967-4CA9-4080-91BE-1357A0614734}" type="parTrans" cxnId="{592CE1B7-4A92-40D4-943F-169BF5C71A0A}">
      <dgm:prSet/>
      <dgm:spPr/>
      <dgm:t>
        <a:bodyPr/>
        <a:lstStyle/>
        <a:p>
          <a:endParaRPr lang="ru-RU"/>
        </a:p>
      </dgm:t>
    </dgm:pt>
    <dgm:pt modelId="{FD7AA090-5836-4170-9E1C-41C2028F3D65}" type="sibTrans" cxnId="{592CE1B7-4A92-40D4-943F-169BF5C71A0A}">
      <dgm:prSet/>
      <dgm:spPr/>
      <dgm:t>
        <a:bodyPr/>
        <a:lstStyle/>
        <a:p>
          <a:endParaRPr lang="ru-RU"/>
        </a:p>
      </dgm:t>
    </dgm:pt>
    <dgm:pt modelId="{4980A249-B59C-4949-A78E-5B71677D619C}">
      <dgm:prSet phldrT="[Текст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</a:rPr>
            <a:t>Черный сосновый усач, приказ Россельхознадзора по РБ от 12.09.2023 г. № 194 – 47072 га</a:t>
          </a:r>
        </a:p>
      </dgm:t>
    </dgm:pt>
    <dgm:pt modelId="{22EDB179-2009-472B-B392-4ADF45E6BFC6}" type="parTrans" cxnId="{8C7644AC-EB8A-4289-8C24-5677BCC61886}">
      <dgm:prSet/>
      <dgm:spPr/>
      <dgm:t>
        <a:bodyPr/>
        <a:lstStyle/>
        <a:p>
          <a:endParaRPr lang="ru-RU"/>
        </a:p>
      </dgm:t>
    </dgm:pt>
    <dgm:pt modelId="{161106B0-0817-453F-A599-B65420DF1D15}" type="sibTrans" cxnId="{8C7644AC-EB8A-4289-8C24-5677BCC61886}">
      <dgm:prSet/>
      <dgm:spPr/>
      <dgm:t>
        <a:bodyPr/>
        <a:lstStyle/>
        <a:p>
          <a:endParaRPr lang="ru-RU"/>
        </a:p>
      </dgm:t>
    </dgm:pt>
    <dgm:pt modelId="{29BC72BD-B836-4CD2-BC86-692C980573C5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</a:rPr>
            <a:t>Большой черный еловый усач, приказ Россельхознадзора по РБ от 12.09.2023 г. № 193 – 53849 га</a:t>
          </a:r>
        </a:p>
      </dgm:t>
    </dgm:pt>
    <dgm:pt modelId="{1B73BEDD-EFEA-4E60-A1B8-7AD4C4DF8F6F}" type="parTrans" cxnId="{006CED1F-58A4-412C-8492-8C1B2140F5BF}">
      <dgm:prSet/>
      <dgm:spPr/>
      <dgm:t>
        <a:bodyPr/>
        <a:lstStyle/>
        <a:p>
          <a:endParaRPr lang="ru-RU"/>
        </a:p>
      </dgm:t>
    </dgm:pt>
    <dgm:pt modelId="{D5732386-745B-4FA7-B838-15B6C7AECA2C}" type="sibTrans" cxnId="{006CED1F-58A4-412C-8492-8C1B2140F5BF}">
      <dgm:prSet/>
      <dgm:spPr/>
      <dgm:t>
        <a:bodyPr/>
        <a:lstStyle/>
        <a:p>
          <a:endParaRPr lang="ru-RU"/>
        </a:p>
      </dgm:t>
    </dgm:pt>
    <dgm:pt modelId="{3ECB0542-3179-4293-900A-B4737BFD8C9D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</a:rPr>
            <a:t>Черный крапчатый усач, приказ Россельхознадзора по РБ от 12.09.2023 г. № 195 – 19936 га</a:t>
          </a:r>
        </a:p>
      </dgm:t>
    </dgm:pt>
    <dgm:pt modelId="{FE3A2631-6E4A-4BD5-8A5F-A090DE56B375}" type="parTrans" cxnId="{D9B3DF95-3F31-4E6C-AD49-E003D9AC82FF}">
      <dgm:prSet/>
      <dgm:spPr/>
      <dgm:t>
        <a:bodyPr/>
        <a:lstStyle/>
        <a:p>
          <a:endParaRPr lang="ru-RU"/>
        </a:p>
      </dgm:t>
    </dgm:pt>
    <dgm:pt modelId="{1882F62F-7F99-4EF8-B57A-35AEDA2C2D02}" type="sibTrans" cxnId="{D9B3DF95-3F31-4E6C-AD49-E003D9AC82FF}">
      <dgm:prSet/>
      <dgm:spPr/>
      <dgm:t>
        <a:bodyPr/>
        <a:lstStyle/>
        <a:p>
          <a:endParaRPr lang="ru-RU"/>
        </a:p>
      </dgm:t>
    </dgm:pt>
    <dgm:pt modelId="{D6A28C1D-E2D7-4691-992A-AA52422F34FF}" type="pres">
      <dgm:prSet presAssocID="{921E812D-166B-48D1-B065-0281E9DB3EAD}" presName="Name0" presStyleCnt="0">
        <dgm:presLayoutVars>
          <dgm:dir/>
          <dgm:resizeHandles val="exact"/>
        </dgm:presLayoutVars>
      </dgm:prSet>
      <dgm:spPr/>
    </dgm:pt>
    <dgm:pt modelId="{C42E1E1D-1A56-4876-B253-4BF554EA859F}" type="pres">
      <dgm:prSet presAssocID="{921E812D-166B-48D1-B065-0281E9DB3EAD}" presName="fgShape" presStyleLbl="fgShp" presStyleIdx="0" presStyleCnt="1"/>
      <dgm:spPr>
        <a:solidFill>
          <a:schemeClr val="accent3">
            <a:lumMod val="60000"/>
            <a:lumOff val="40000"/>
          </a:schemeClr>
        </a:solidFill>
        <a:ln>
          <a:solidFill>
            <a:schemeClr val="bg1"/>
          </a:solidFill>
        </a:ln>
      </dgm:spPr>
    </dgm:pt>
    <dgm:pt modelId="{8EAE5EC3-FCC7-4DFB-B358-C1F9CFF8BA11}" type="pres">
      <dgm:prSet presAssocID="{921E812D-166B-48D1-B065-0281E9DB3EAD}" presName="linComp" presStyleCnt="0"/>
      <dgm:spPr/>
    </dgm:pt>
    <dgm:pt modelId="{5A7D8BF1-CA3F-4341-9FFF-7B664E58ED8C}" type="pres">
      <dgm:prSet presAssocID="{5D22045F-7DD0-40BD-BF07-DD425CF8CFD4}" presName="compNode" presStyleCnt="0"/>
      <dgm:spPr/>
    </dgm:pt>
    <dgm:pt modelId="{A218AEC4-ECB2-4CE1-91DA-89934F496756}" type="pres">
      <dgm:prSet presAssocID="{5D22045F-7DD0-40BD-BF07-DD425CF8CFD4}" presName="bkgdShape" presStyleLbl="node1" presStyleIdx="0" presStyleCnt="5" custLinFactX="-147659" custLinFactNeighborX="-200000" custLinFactNeighborY="-60691"/>
      <dgm:spPr/>
    </dgm:pt>
    <dgm:pt modelId="{D2986569-6471-40DB-A001-9BDD9FEED6BD}" type="pres">
      <dgm:prSet presAssocID="{5D22045F-7DD0-40BD-BF07-DD425CF8CFD4}" presName="nodeTx" presStyleLbl="node1" presStyleIdx="0" presStyleCnt="5">
        <dgm:presLayoutVars>
          <dgm:bulletEnabled val="1"/>
        </dgm:presLayoutVars>
      </dgm:prSet>
      <dgm:spPr/>
    </dgm:pt>
    <dgm:pt modelId="{71D9E228-CB02-42DE-8232-44C0C79A7EAC}" type="pres">
      <dgm:prSet presAssocID="{5D22045F-7DD0-40BD-BF07-DD425CF8CFD4}" presName="invisiNode" presStyleLbl="node1" presStyleIdx="0" presStyleCnt="5"/>
      <dgm:spPr/>
    </dgm:pt>
    <dgm:pt modelId="{A2E1438D-9259-4C6B-A373-8D3C6BD08637}" type="pres">
      <dgm:prSet presAssocID="{5D22045F-7DD0-40BD-BF07-DD425CF8CFD4}" presName="imagNode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9000" r="-69000"/>
          </a:stretch>
        </a:blipFill>
      </dgm:spPr>
    </dgm:pt>
    <dgm:pt modelId="{A6E303B6-ED11-4954-8A0B-11259205ED59}" type="pres">
      <dgm:prSet presAssocID="{B1BB306B-27E4-407D-83B8-95961A71624D}" presName="sibTrans" presStyleLbl="sibTrans2D1" presStyleIdx="0" presStyleCnt="0"/>
      <dgm:spPr/>
    </dgm:pt>
    <dgm:pt modelId="{9A2C5B44-9F8E-49C4-91CB-AD39DF1978D1}" type="pres">
      <dgm:prSet presAssocID="{F601FFE2-AB19-424B-B38D-CDC1CB6249B5}" presName="compNode" presStyleCnt="0"/>
      <dgm:spPr/>
    </dgm:pt>
    <dgm:pt modelId="{96478962-8E1D-47CE-9BFE-E4D8041C857E}" type="pres">
      <dgm:prSet presAssocID="{F601FFE2-AB19-424B-B38D-CDC1CB6249B5}" presName="bkgdShape" presStyleLbl="node1" presStyleIdx="1" presStyleCnt="5"/>
      <dgm:spPr/>
    </dgm:pt>
    <dgm:pt modelId="{D9A7A363-4FB2-4A65-AA9A-9A96ABD7D825}" type="pres">
      <dgm:prSet presAssocID="{F601FFE2-AB19-424B-B38D-CDC1CB6249B5}" presName="nodeTx" presStyleLbl="node1" presStyleIdx="1" presStyleCnt="5">
        <dgm:presLayoutVars>
          <dgm:bulletEnabled val="1"/>
        </dgm:presLayoutVars>
      </dgm:prSet>
      <dgm:spPr/>
    </dgm:pt>
    <dgm:pt modelId="{8ED5D513-009D-4D61-A15E-9E99C290235B}" type="pres">
      <dgm:prSet presAssocID="{F601FFE2-AB19-424B-B38D-CDC1CB6249B5}" presName="invisiNode" presStyleLbl="node1" presStyleIdx="1" presStyleCnt="5"/>
      <dgm:spPr/>
    </dgm:pt>
    <dgm:pt modelId="{9BE0DE76-7D35-4A6B-9F9A-CBA5E1C021D7}" type="pres">
      <dgm:prSet presAssocID="{F601FFE2-AB19-424B-B38D-CDC1CB6249B5}" presName="imagNode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0" r="-90000"/>
          </a:stretch>
        </a:blipFill>
      </dgm:spPr>
    </dgm:pt>
    <dgm:pt modelId="{DAD5A596-662A-4D99-8841-FDFF5F79A3B5}" type="pres">
      <dgm:prSet presAssocID="{FD7AA090-5836-4170-9E1C-41C2028F3D65}" presName="sibTrans" presStyleLbl="sibTrans2D1" presStyleIdx="0" presStyleCnt="0"/>
      <dgm:spPr/>
    </dgm:pt>
    <dgm:pt modelId="{EC03D7B9-E8A8-43B6-B6F7-AFE50284C739}" type="pres">
      <dgm:prSet presAssocID="{4980A249-B59C-4949-A78E-5B71677D619C}" presName="compNode" presStyleCnt="0"/>
      <dgm:spPr/>
    </dgm:pt>
    <dgm:pt modelId="{05AFD7CD-EE7E-4F07-91A1-38D2FAD8B1D6}" type="pres">
      <dgm:prSet presAssocID="{4980A249-B59C-4949-A78E-5B71677D619C}" presName="bkgdShape" presStyleLbl="node1" presStyleIdx="2" presStyleCnt="5" custLinFactNeighborX="64" custLinFactNeighborY="14114"/>
      <dgm:spPr/>
    </dgm:pt>
    <dgm:pt modelId="{810FA2A0-8B0E-44BB-8C47-BD84A98CEFF9}" type="pres">
      <dgm:prSet presAssocID="{4980A249-B59C-4949-A78E-5B71677D619C}" presName="nodeTx" presStyleLbl="node1" presStyleIdx="2" presStyleCnt="5">
        <dgm:presLayoutVars>
          <dgm:bulletEnabled val="1"/>
        </dgm:presLayoutVars>
      </dgm:prSet>
      <dgm:spPr/>
    </dgm:pt>
    <dgm:pt modelId="{229767C8-CB7B-4C28-8BB2-D4D8544761B1}" type="pres">
      <dgm:prSet presAssocID="{4980A249-B59C-4949-A78E-5B71677D619C}" presName="invisiNode" presStyleLbl="node1" presStyleIdx="2" presStyleCnt="5"/>
      <dgm:spPr/>
    </dgm:pt>
    <dgm:pt modelId="{4B8BA898-E3FD-446E-B6B5-E9EC824A0AD4}" type="pres">
      <dgm:prSet presAssocID="{4980A249-B59C-4949-A78E-5B71677D619C}" presName="imagNode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8000" r="-68000"/>
          </a:stretch>
        </a:blipFill>
      </dgm:spPr>
    </dgm:pt>
    <dgm:pt modelId="{D955A970-5C54-4823-BAB1-7D791CFA6038}" type="pres">
      <dgm:prSet presAssocID="{161106B0-0817-453F-A599-B65420DF1D15}" presName="sibTrans" presStyleLbl="sibTrans2D1" presStyleIdx="0" presStyleCnt="0"/>
      <dgm:spPr/>
    </dgm:pt>
    <dgm:pt modelId="{E376158B-BABC-449A-9A08-0AC8B6231005}" type="pres">
      <dgm:prSet presAssocID="{29BC72BD-B836-4CD2-BC86-692C980573C5}" presName="compNode" presStyleCnt="0"/>
      <dgm:spPr/>
    </dgm:pt>
    <dgm:pt modelId="{C23AD693-075C-4F9E-9629-6DE16BB147EB}" type="pres">
      <dgm:prSet presAssocID="{29BC72BD-B836-4CD2-BC86-692C980573C5}" presName="bkgdShape" presStyleLbl="node1" presStyleIdx="3" presStyleCnt="5"/>
      <dgm:spPr/>
    </dgm:pt>
    <dgm:pt modelId="{821E0283-9115-422E-8598-D5D69C8A6D67}" type="pres">
      <dgm:prSet presAssocID="{29BC72BD-B836-4CD2-BC86-692C980573C5}" presName="nodeTx" presStyleLbl="node1" presStyleIdx="3" presStyleCnt="5">
        <dgm:presLayoutVars>
          <dgm:bulletEnabled val="1"/>
        </dgm:presLayoutVars>
      </dgm:prSet>
      <dgm:spPr/>
    </dgm:pt>
    <dgm:pt modelId="{AFB19E9C-4B8C-40AF-8BCE-B089A4D4D9B3}" type="pres">
      <dgm:prSet presAssocID="{29BC72BD-B836-4CD2-BC86-692C980573C5}" presName="invisiNode" presStyleLbl="node1" presStyleIdx="3" presStyleCnt="5"/>
      <dgm:spPr/>
    </dgm:pt>
    <dgm:pt modelId="{D6390E5F-AED0-4D2E-ACA5-32ED87D7D6A6}" type="pres">
      <dgm:prSet presAssocID="{29BC72BD-B836-4CD2-BC86-692C980573C5}" presName="imagNode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8000" r="-68000"/>
          </a:stretch>
        </a:blipFill>
      </dgm:spPr>
    </dgm:pt>
    <dgm:pt modelId="{9C082CC3-6423-44AF-B066-FB632D6C17D4}" type="pres">
      <dgm:prSet presAssocID="{D5732386-745B-4FA7-B838-15B6C7AECA2C}" presName="sibTrans" presStyleLbl="sibTrans2D1" presStyleIdx="0" presStyleCnt="0"/>
      <dgm:spPr/>
    </dgm:pt>
    <dgm:pt modelId="{7E4BB105-A2F1-43F1-97D9-53BF4A572C2A}" type="pres">
      <dgm:prSet presAssocID="{3ECB0542-3179-4293-900A-B4737BFD8C9D}" presName="compNode" presStyleCnt="0"/>
      <dgm:spPr/>
    </dgm:pt>
    <dgm:pt modelId="{B1DA06A5-2134-4265-BA90-96D8B3DBBCFE}" type="pres">
      <dgm:prSet presAssocID="{3ECB0542-3179-4293-900A-B4737BFD8C9D}" presName="bkgdShape" presStyleLbl="node1" presStyleIdx="4" presStyleCnt="5" custLinFactNeighborX="478"/>
      <dgm:spPr/>
    </dgm:pt>
    <dgm:pt modelId="{D23FC490-34C2-4979-89C6-D86C86A94F0C}" type="pres">
      <dgm:prSet presAssocID="{3ECB0542-3179-4293-900A-B4737BFD8C9D}" presName="nodeTx" presStyleLbl="node1" presStyleIdx="4" presStyleCnt="5">
        <dgm:presLayoutVars>
          <dgm:bulletEnabled val="1"/>
        </dgm:presLayoutVars>
      </dgm:prSet>
      <dgm:spPr/>
    </dgm:pt>
    <dgm:pt modelId="{1785C26F-3BDF-471F-A27A-7DE39325B1C1}" type="pres">
      <dgm:prSet presAssocID="{3ECB0542-3179-4293-900A-B4737BFD8C9D}" presName="invisiNode" presStyleLbl="node1" presStyleIdx="4" presStyleCnt="5"/>
      <dgm:spPr/>
    </dgm:pt>
    <dgm:pt modelId="{F72B6A14-92D1-4521-A3C2-EEE40924480B}" type="pres">
      <dgm:prSet presAssocID="{3ECB0542-3179-4293-900A-B4737BFD8C9D}" presName="imagNode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9000" r="-69000"/>
          </a:stretch>
        </a:blipFill>
      </dgm:spPr>
    </dgm:pt>
  </dgm:ptLst>
  <dgm:cxnLst>
    <dgm:cxn modelId="{0E4DB41D-9027-4B6B-9055-160418BE638F}" type="presOf" srcId="{3ECB0542-3179-4293-900A-B4737BFD8C9D}" destId="{D23FC490-34C2-4979-89C6-D86C86A94F0C}" srcOrd="1" destOrd="0" presId="urn:microsoft.com/office/officeart/2005/8/layout/hList7"/>
    <dgm:cxn modelId="{006CED1F-58A4-412C-8492-8C1B2140F5BF}" srcId="{921E812D-166B-48D1-B065-0281E9DB3EAD}" destId="{29BC72BD-B836-4CD2-BC86-692C980573C5}" srcOrd="3" destOrd="0" parTransId="{1B73BEDD-EFEA-4E60-A1B8-7AD4C4DF8F6F}" sibTransId="{D5732386-745B-4FA7-B838-15B6C7AECA2C}"/>
    <dgm:cxn modelId="{A315E730-45F0-4C09-964D-0F4EC212CBA1}" srcId="{921E812D-166B-48D1-B065-0281E9DB3EAD}" destId="{5D22045F-7DD0-40BD-BF07-DD425CF8CFD4}" srcOrd="0" destOrd="0" parTransId="{44FF681F-E4E9-4D42-AE6A-B1C80448CBC2}" sibTransId="{B1BB306B-27E4-407D-83B8-95961A71624D}"/>
    <dgm:cxn modelId="{FB0A9A3F-B9D1-45B4-8263-1346FE289D81}" type="presOf" srcId="{921E812D-166B-48D1-B065-0281E9DB3EAD}" destId="{D6A28C1D-E2D7-4691-992A-AA52422F34FF}" srcOrd="0" destOrd="0" presId="urn:microsoft.com/office/officeart/2005/8/layout/hList7"/>
    <dgm:cxn modelId="{539B4A5B-70D3-4CA5-8456-B5124D0B8000}" type="presOf" srcId="{FD7AA090-5836-4170-9E1C-41C2028F3D65}" destId="{DAD5A596-662A-4D99-8841-FDFF5F79A3B5}" srcOrd="0" destOrd="0" presId="urn:microsoft.com/office/officeart/2005/8/layout/hList7"/>
    <dgm:cxn modelId="{16CBFC44-F96F-48C0-A1ED-D4E0B119D4DB}" type="presOf" srcId="{B1BB306B-27E4-407D-83B8-95961A71624D}" destId="{A6E303B6-ED11-4954-8A0B-11259205ED59}" srcOrd="0" destOrd="0" presId="urn:microsoft.com/office/officeart/2005/8/layout/hList7"/>
    <dgm:cxn modelId="{E455B67B-87DF-4C3C-83F2-F32A341C654B}" type="presOf" srcId="{D5732386-745B-4FA7-B838-15B6C7AECA2C}" destId="{9C082CC3-6423-44AF-B066-FB632D6C17D4}" srcOrd="0" destOrd="0" presId="urn:microsoft.com/office/officeart/2005/8/layout/hList7"/>
    <dgm:cxn modelId="{9B7A507C-23A9-4393-B52D-16733A975134}" type="presOf" srcId="{161106B0-0817-453F-A599-B65420DF1D15}" destId="{D955A970-5C54-4823-BAB1-7D791CFA6038}" srcOrd="0" destOrd="0" presId="urn:microsoft.com/office/officeart/2005/8/layout/hList7"/>
    <dgm:cxn modelId="{4F6B398F-0CFD-41B4-A78A-8126FF26B517}" type="presOf" srcId="{F601FFE2-AB19-424B-B38D-CDC1CB6249B5}" destId="{96478962-8E1D-47CE-9BFE-E4D8041C857E}" srcOrd="0" destOrd="0" presId="urn:microsoft.com/office/officeart/2005/8/layout/hList7"/>
    <dgm:cxn modelId="{D9B3DF95-3F31-4E6C-AD49-E003D9AC82FF}" srcId="{921E812D-166B-48D1-B065-0281E9DB3EAD}" destId="{3ECB0542-3179-4293-900A-B4737BFD8C9D}" srcOrd="4" destOrd="0" parTransId="{FE3A2631-6E4A-4BD5-8A5F-A090DE56B375}" sibTransId="{1882F62F-7F99-4EF8-B57A-35AEDA2C2D02}"/>
    <dgm:cxn modelId="{8C7644AC-EB8A-4289-8C24-5677BCC61886}" srcId="{921E812D-166B-48D1-B065-0281E9DB3EAD}" destId="{4980A249-B59C-4949-A78E-5B71677D619C}" srcOrd="2" destOrd="0" parTransId="{22EDB179-2009-472B-B392-4ADF45E6BFC6}" sibTransId="{161106B0-0817-453F-A599-B65420DF1D15}"/>
    <dgm:cxn modelId="{8076CAB0-0B2E-42DF-BE6B-3EFE280A133C}" type="presOf" srcId="{4980A249-B59C-4949-A78E-5B71677D619C}" destId="{810FA2A0-8B0E-44BB-8C47-BD84A98CEFF9}" srcOrd="1" destOrd="0" presId="urn:microsoft.com/office/officeart/2005/8/layout/hList7"/>
    <dgm:cxn modelId="{592CE1B7-4A92-40D4-943F-169BF5C71A0A}" srcId="{921E812D-166B-48D1-B065-0281E9DB3EAD}" destId="{F601FFE2-AB19-424B-B38D-CDC1CB6249B5}" srcOrd="1" destOrd="0" parTransId="{A410D967-4CA9-4080-91BE-1357A0614734}" sibTransId="{FD7AA090-5836-4170-9E1C-41C2028F3D65}"/>
    <dgm:cxn modelId="{E173DBBB-4513-4047-A195-D080CEEC7A60}" type="presOf" srcId="{29BC72BD-B836-4CD2-BC86-692C980573C5}" destId="{C23AD693-075C-4F9E-9629-6DE16BB147EB}" srcOrd="0" destOrd="0" presId="urn:microsoft.com/office/officeart/2005/8/layout/hList7"/>
    <dgm:cxn modelId="{C0223FCA-3791-4BD2-B134-696DA411A875}" type="presOf" srcId="{F601FFE2-AB19-424B-B38D-CDC1CB6249B5}" destId="{D9A7A363-4FB2-4A65-AA9A-9A96ABD7D825}" srcOrd="1" destOrd="0" presId="urn:microsoft.com/office/officeart/2005/8/layout/hList7"/>
    <dgm:cxn modelId="{55085BD7-5D31-441F-887D-923D59E61B56}" type="presOf" srcId="{3ECB0542-3179-4293-900A-B4737BFD8C9D}" destId="{B1DA06A5-2134-4265-BA90-96D8B3DBBCFE}" srcOrd="0" destOrd="0" presId="urn:microsoft.com/office/officeart/2005/8/layout/hList7"/>
    <dgm:cxn modelId="{CE2D96DC-A5A9-404E-8057-2B4EA5A1EBD7}" type="presOf" srcId="{4980A249-B59C-4949-A78E-5B71677D619C}" destId="{05AFD7CD-EE7E-4F07-91A1-38D2FAD8B1D6}" srcOrd="0" destOrd="0" presId="urn:microsoft.com/office/officeart/2005/8/layout/hList7"/>
    <dgm:cxn modelId="{D3CD5AE1-E6D6-459E-A5B3-9290A7FBE51B}" type="presOf" srcId="{29BC72BD-B836-4CD2-BC86-692C980573C5}" destId="{821E0283-9115-422E-8598-D5D69C8A6D67}" srcOrd="1" destOrd="0" presId="urn:microsoft.com/office/officeart/2005/8/layout/hList7"/>
    <dgm:cxn modelId="{D827BBED-D851-4C5C-9484-3AC3078D85C3}" type="presOf" srcId="{5D22045F-7DD0-40BD-BF07-DD425CF8CFD4}" destId="{A218AEC4-ECB2-4CE1-91DA-89934F496756}" srcOrd="0" destOrd="0" presId="urn:microsoft.com/office/officeart/2005/8/layout/hList7"/>
    <dgm:cxn modelId="{D49793F2-EF9E-4138-AB0D-C36C33D3A2C1}" type="presOf" srcId="{5D22045F-7DD0-40BD-BF07-DD425CF8CFD4}" destId="{D2986569-6471-40DB-A001-9BDD9FEED6BD}" srcOrd="1" destOrd="0" presId="urn:microsoft.com/office/officeart/2005/8/layout/hList7"/>
    <dgm:cxn modelId="{E51E23E8-93D5-4392-89F9-8BAEC1C3D2B1}" type="presParOf" srcId="{D6A28C1D-E2D7-4691-992A-AA52422F34FF}" destId="{C42E1E1D-1A56-4876-B253-4BF554EA859F}" srcOrd="0" destOrd="0" presId="urn:microsoft.com/office/officeart/2005/8/layout/hList7"/>
    <dgm:cxn modelId="{5AA17482-8B79-46B9-A5D4-2C243567FB6C}" type="presParOf" srcId="{D6A28C1D-E2D7-4691-992A-AA52422F34FF}" destId="{8EAE5EC3-FCC7-4DFB-B358-C1F9CFF8BA11}" srcOrd="1" destOrd="0" presId="urn:microsoft.com/office/officeart/2005/8/layout/hList7"/>
    <dgm:cxn modelId="{04A2B889-155B-47D1-823D-3F4F3A820B92}" type="presParOf" srcId="{8EAE5EC3-FCC7-4DFB-B358-C1F9CFF8BA11}" destId="{5A7D8BF1-CA3F-4341-9FFF-7B664E58ED8C}" srcOrd="0" destOrd="0" presId="urn:microsoft.com/office/officeart/2005/8/layout/hList7"/>
    <dgm:cxn modelId="{DBFF02C6-138A-420A-8C20-1C008944BF28}" type="presParOf" srcId="{5A7D8BF1-CA3F-4341-9FFF-7B664E58ED8C}" destId="{A218AEC4-ECB2-4CE1-91DA-89934F496756}" srcOrd="0" destOrd="0" presId="urn:microsoft.com/office/officeart/2005/8/layout/hList7"/>
    <dgm:cxn modelId="{7D011C61-8E9B-4C7E-B7BB-397BC5BBE037}" type="presParOf" srcId="{5A7D8BF1-CA3F-4341-9FFF-7B664E58ED8C}" destId="{D2986569-6471-40DB-A001-9BDD9FEED6BD}" srcOrd="1" destOrd="0" presId="urn:microsoft.com/office/officeart/2005/8/layout/hList7"/>
    <dgm:cxn modelId="{82DEDCF2-B6ED-4982-A6F8-259D0C762F97}" type="presParOf" srcId="{5A7D8BF1-CA3F-4341-9FFF-7B664E58ED8C}" destId="{71D9E228-CB02-42DE-8232-44C0C79A7EAC}" srcOrd="2" destOrd="0" presId="urn:microsoft.com/office/officeart/2005/8/layout/hList7"/>
    <dgm:cxn modelId="{24640D2E-C447-4C94-9FD0-E3DD1F0370F7}" type="presParOf" srcId="{5A7D8BF1-CA3F-4341-9FFF-7B664E58ED8C}" destId="{A2E1438D-9259-4C6B-A373-8D3C6BD08637}" srcOrd="3" destOrd="0" presId="urn:microsoft.com/office/officeart/2005/8/layout/hList7"/>
    <dgm:cxn modelId="{4730FC85-B048-477D-9370-F45341CE87BD}" type="presParOf" srcId="{8EAE5EC3-FCC7-4DFB-B358-C1F9CFF8BA11}" destId="{A6E303B6-ED11-4954-8A0B-11259205ED59}" srcOrd="1" destOrd="0" presId="urn:microsoft.com/office/officeart/2005/8/layout/hList7"/>
    <dgm:cxn modelId="{4290A270-135E-4AD5-AC84-9189463C37C9}" type="presParOf" srcId="{8EAE5EC3-FCC7-4DFB-B358-C1F9CFF8BA11}" destId="{9A2C5B44-9F8E-49C4-91CB-AD39DF1978D1}" srcOrd="2" destOrd="0" presId="urn:microsoft.com/office/officeart/2005/8/layout/hList7"/>
    <dgm:cxn modelId="{D5145983-BAB4-42AE-A5DB-8843011524B0}" type="presParOf" srcId="{9A2C5B44-9F8E-49C4-91CB-AD39DF1978D1}" destId="{96478962-8E1D-47CE-9BFE-E4D8041C857E}" srcOrd="0" destOrd="0" presId="urn:microsoft.com/office/officeart/2005/8/layout/hList7"/>
    <dgm:cxn modelId="{CB56AA0D-3999-48BB-9690-13BC053872EE}" type="presParOf" srcId="{9A2C5B44-9F8E-49C4-91CB-AD39DF1978D1}" destId="{D9A7A363-4FB2-4A65-AA9A-9A96ABD7D825}" srcOrd="1" destOrd="0" presId="urn:microsoft.com/office/officeart/2005/8/layout/hList7"/>
    <dgm:cxn modelId="{6C18CD26-E826-42CD-B11A-9025FF6B624F}" type="presParOf" srcId="{9A2C5B44-9F8E-49C4-91CB-AD39DF1978D1}" destId="{8ED5D513-009D-4D61-A15E-9E99C290235B}" srcOrd="2" destOrd="0" presId="urn:microsoft.com/office/officeart/2005/8/layout/hList7"/>
    <dgm:cxn modelId="{0455B551-6D90-4F6D-9E37-6DE757E8CB55}" type="presParOf" srcId="{9A2C5B44-9F8E-49C4-91CB-AD39DF1978D1}" destId="{9BE0DE76-7D35-4A6B-9F9A-CBA5E1C021D7}" srcOrd="3" destOrd="0" presId="urn:microsoft.com/office/officeart/2005/8/layout/hList7"/>
    <dgm:cxn modelId="{7F6EB04C-C8DB-47E6-9CF1-43EDF0EA6F4A}" type="presParOf" srcId="{8EAE5EC3-FCC7-4DFB-B358-C1F9CFF8BA11}" destId="{DAD5A596-662A-4D99-8841-FDFF5F79A3B5}" srcOrd="3" destOrd="0" presId="urn:microsoft.com/office/officeart/2005/8/layout/hList7"/>
    <dgm:cxn modelId="{FDA4C236-EC08-436A-8391-E63215B44851}" type="presParOf" srcId="{8EAE5EC3-FCC7-4DFB-B358-C1F9CFF8BA11}" destId="{EC03D7B9-E8A8-43B6-B6F7-AFE50284C739}" srcOrd="4" destOrd="0" presId="urn:microsoft.com/office/officeart/2005/8/layout/hList7"/>
    <dgm:cxn modelId="{04294E88-1E14-4B3B-9BAC-D699F26D7695}" type="presParOf" srcId="{EC03D7B9-E8A8-43B6-B6F7-AFE50284C739}" destId="{05AFD7CD-EE7E-4F07-91A1-38D2FAD8B1D6}" srcOrd="0" destOrd="0" presId="urn:microsoft.com/office/officeart/2005/8/layout/hList7"/>
    <dgm:cxn modelId="{5166FBB4-390B-4EB4-B7BC-E8C4F05A3DC0}" type="presParOf" srcId="{EC03D7B9-E8A8-43B6-B6F7-AFE50284C739}" destId="{810FA2A0-8B0E-44BB-8C47-BD84A98CEFF9}" srcOrd="1" destOrd="0" presId="urn:microsoft.com/office/officeart/2005/8/layout/hList7"/>
    <dgm:cxn modelId="{3EFAAE3B-C032-4D9D-882E-B58E4E802640}" type="presParOf" srcId="{EC03D7B9-E8A8-43B6-B6F7-AFE50284C739}" destId="{229767C8-CB7B-4C28-8BB2-D4D8544761B1}" srcOrd="2" destOrd="0" presId="urn:microsoft.com/office/officeart/2005/8/layout/hList7"/>
    <dgm:cxn modelId="{AA40D81B-05F1-4634-A89E-43A41EFE6B3B}" type="presParOf" srcId="{EC03D7B9-E8A8-43B6-B6F7-AFE50284C739}" destId="{4B8BA898-E3FD-446E-B6B5-E9EC824A0AD4}" srcOrd="3" destOrd="0" presId="urn:microsoft.com/office/officeart/2005/8/layout/hList7"/>
    <dgm:cxn modelId="{5BB31B29-046F-4795-985B-E912F73FA804}" type="presParOf" srcId="{8EAE5EC3-FCC7-4DFB-B358-C1F9CFF8BA11}" destId="{D955A970-5C54-4823-BAB1-7D791CFA6038}" srcOrd="5" destOrd="0" presId="urn:microsoft.com/office/officeart/2005/8/layout/hList7"/>
    <dgm:cxn modelId="{F9F70EBF-D6E1-4262-AE1B-3B2F718FA5B3}" type="presParOf" srcId="{8EAE5EC3-FCC7-4DFB-B358-C1F9CFF8BA11}" destId="{E376158B-BABC-449A-9A08-0AC8B6231005}" srcOrd="6" destOrd="0" presId="urn:microsoft.com/office/officeart/2005/8/layout/hList7"/>
    <dgm:cxn modelId="{2D82A342-845E-437E-8CF2-4C6CE3600A59}" type="presParOf" srcId="{E376158B-BABC-449A-9A08-0AC8B6231005}" destId="{C23AD693-075C-4F9E-9629-6DE16BB147EB}" srcOrd="0" destOrd="0" presId="urn:microsoft.com/office/officeart/2005/8/layout/hList7"/>
    <dgm:cxn modelId="{5D180D91-C727-4B6D-9FD5-016FA8B2A71C}" type="presParOf" srcId="{E376158B-BABC-449A-9A08-0AC8B6231005}" destId="{821E0283-9115-422E-8598-D5D69C8A6D67}" srcOrd="1" destOrd="0" presId="urn:microsoft.com/office/officeart/2005/8/layout/hList7"/>
    <dgm:cxn modelId="{AF0BEAA2-8F27-4920-8A0D-82753BCA7FCC}" type="presParOf" srcId="{E376158B-BABC-449A-9A08-0AC8B6231005}" destId="{AFB19E9C-4B8C-40AF-8BCE-B089A4D4D9B3}" srcOrd="2" destOrd="0" presId="urn:microsoft.com/office/officeart/2005/8/layout/hList7"/>
    <dgm:cxn modelId="{6F932C46-A466-4312-8B4A-7B6D8E6092DB}" type="presParOf" srcId="{E376158B-BABC-449A-9A08-0AC8B6231005}" destId="{D6390E5F-AED0-4D2E-ACA5-32ED87D7D6A6}" srcOrd="3" destOrd="0" presId="urn:microsoft.com/office/officeart/2005/8/layout/hList7"/>
    <dgm:cxn modelId="{1048CF23-0B24-4CA7-9F1C-5442F271DC10}" type="presParOf" srcId="{8EAE5EC3-FCC7-4DFB-B358-C1F9CFF8BA11}" destId="{9C082CC3-6423-44AF-B066-FB632D6C17D4}" srcOrd="7" destOrd="0" presId="urn:microsoft.com/office/officeart/2005/8/layout/hList7"/>
    <dgm:cxn modelId="{3934389A-1B46-4CFE-91D1-BDE3995936ED}" type="presParOf" srcId="{8EAE5EC3-FCC7-4DFB-B358-C1F9CFF8BA11}" destId="{7E4BB105-A2F1-43F1-97D9-53BF4A572C2A}" srcOrd="8" destOrd="0" presId="urn:microsoft.com/office/officeart/2005/8/layout/hList7"/>
    <dgm:cxn modelId="{194A8565-6ACA-4732-986E-A6A54031CE06}" type="presParOf" srcId="{7E4BB105-A2F1-43F1-97D9-53BF4A572C2A}" destId="{B1DA06A5-2134-4265-BA90-96D8B3DBBCFE}" srcOrd="0" destOrd="0" presId="urn:microsoft.com/office/officeart/2005/8/layout/hList7"/>
    <dgm:cxn modelId="{6F7EFB61-FD43-4D67-9879-957EDB4FFEE5}" type="presParOf" srcId="{7E4BB105-A2F1-43F1-97D9-53BF4A572C2A}" destId="{D23FC490-34C2-4979-89C6-D86C86A94F0C}" srcOrd="1" destOrd="0" presId="urn:microsoft.com/office/officeart/2005/8/layout/hList7"/>
    <dgm:cxn modelId="{D7F20DBE-733D-4C50-8379-49307137AA80}" type="presParOf" srcId="{7E4BB105-A2F1-43F1-97D9-53BF4A572C2A}" destId="{1785C26F-3BDF-471F-A27A-7DE39325B1C1}" srcOrd="2" destOrd="0" presId="urn:microsoft.com/office/officeart/2005/8/layout/hList7"/>
    <dgm:cxn modelId="{A3FDC01B-AF1D-4DF8-BF5C-9FF387CF0F81}" type="presParOf" srcId="{7E4BB105-A2F1-43F1-97D9-53BF4A572C2A}" destId="{F72B6A14-92D1-4521-A3C2-EEE40924480B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CC0D2A7-C40E-4DC4-9410-B63346578444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2607EC50-AB76-449E-8334-4771A39E28C7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300" dirty="0">
              <a:solidFill>
                <a:srgbClr val="FF0000"/>
              </a:solidFill>
            </a:rPr>
            <a:t>Вирус коричневой морщинистости плодов томата, приказ Россельхознадзора по РБ от 24.03.2023 г. № 60 – 2,6 га</a:t>
          </a:r>
        </a:p>
      </dgm:t>
    </dgm:pt>
    <dgm:pt modelId="{AED8786B-6BE3-4DEB-9C6F-FA39ACCC31AC}" type="parTrans" cxnId="{70425A4C-5DAD-4A32-A363-2DF9F5DCDADF}">
      <dgm:prSet/>
      <dgm:spPr/>
      <dgm:t>
        <a:bodyPr/>
        <a:lstStyle/>
        <a:p>
          <a:endParaRPr lang="ru-RU"/>
        </a:p>
      </dgm:t>
    </dgm:pt>
    <dgm:pt modelId="{C0C1D631-F755-46A7-A32B-D28B8E17C92D}" type="sibTrans" cxnId="{70425A4C-5DAD-4A32-A363-2DF9F5DCDADF}">
      <dgm:prSet/>
      <dgm:spPr/>
      <dgm:t>
        <a:bodyPr/>
        <a:lstStyle/>
        <a:p>
          <a:endParaRPr lang="ru-RU"/>
        </a:p>
      </dgm:t>
    </dgm:pt>
    <dgm:pt modelId="{1FAC0E96-1B6A-47C7-B477-149B6DE33770}" type="pres">
      <dgm:prSet presAssocID="{3CC0D2A7-C40E-4DC4-9410-B63346578444}" presName="Name0" presStyleCnt="0">
        <dgm:presLayoutVars>
          <dgm:dir/>
          <dgm:resizeHandles val="exact"/>
        </dgm:presLayoutVars>
      </dgm:prSet>
      <dgm:spPr/>
    </dgm:pt>
    <dgm:pt modelId="{8202450A-F2C3-4577-8A7F-E605BEF458F9}" type="pres">
      <dgm:prSet presAssocID="{3CC0D2A7-C40E-4DC4-9410-B63346578444}" presName="fgShape" presStyleLbl="fgShp" presStyleIdx="0" presStyleCnt="1" custScaleY="228924"/>
      <dgm:spPr>
        <a:solidFill>
          <a:schemeClr val="accent3">
            <a:lumMod val="60000"/>
            <a:lumOff val="40000"/>
          </a:schemeClr>
        </a:solidFill>
      </dgm:spPr>
    </dgm:pt>
    <dgm:pt modelId="{F2BB4B51-344C-4F22-8CE5-85E7138FA82B}" type="pres">
      <dgm:prSet presAssocID="{3CC0D2A7-C40E-4DC4-9410-B63346578444}" presName="linComp" presStyleCnt="0"/>
      <dgm:spPr/>
    </dgm:pt>
    <dgm:pt modelId="{9DDB809B-779D-438A-8E69-68CCEF7AE0FD}" type="pres">
      <dgm:prSet presAssocID="{2607EC50-AB76-449E-8334-4771A39E28C7}" presName="compNode" presStyleCnt="0"/>
      <dgm:spPr/>
    </dgm:pt>
    <dgm:pt modelId="{9B6ECE7D-8085-4408-8509-C6F7EDD5BCFE}" type="pres">
      <dgm:prSet presAssocID="{2607EC50-AB76-449E-8334-4771A39E28C7}" presName="bkgdShape" presStyleLbl="node1" presStyleIdx="0" presStyleCnt="1" custLinFactNeighborX="-198" custLinFactNeighborY="36104"/>
      <dgm:spPr/>
    </dgm:pt>
    <dgm:pt modelId="{B104D528-EAC7-4601-B417-C9C82E317C86}" type="pres">
      <dgm:prSet presAssocID="{2607EC50-AB76-449E-8334-4771A39E28C7}" presName="nodeTx" presStyleLbl="node1" presStyleIdx="0" presStyleCnt="1">
        <dgm:presLayoutVars>
          <dgm:bulletEnabled val="1"/>
        </dgm:presLayoutVars>
      </dgm:prSet>
      <dgm:spPr/>
    </dgm:pt>
    <dgm:pt modelId="{BAB647AE-C594-4468-834A-EBE2C1E0C023}" type="pres">
      <dgm:prSet presAssocID="{2607EC50-AB76-449E-8334-4771A39E28C7}" presName="invisiNode" presStyleLbl="node1" presStyleIdx="0" presStyleCnt="1"/>
      <dgm:spPr/>
    </dgm:pt>
    <dgm:pt modelId="{7A9F6F4E-E544-42E3-9F4D-310255DB17FE}" type="pres">
      <dgm:prSet presAssocID="{2607EC50-AB76-449E-8334-4771A39E28C7}" presName="imagNode" presStyleLbl="fgImgPlace1" presStyleIdx="0" presStyleCnt="1" custScaleX="233153" custScaleY="13148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</dgm:spPr>
    </dgm:pt>
  </dgm:ptLst>
  <dgm:cxnLst>
    <dgm:cxn modelId="{E8118717-74F0-461F-8CC8-7A731B841E59}" type="presOf" srcId="{2607EC50-AB76-449E-8334-4771A39E28C7}" destId="{9B6ECE7D-8085-4408-8509-C6F7EDD5BCFE}" srcOrd="0" destOrd="0" presId="urn:microsoft.com/office/officeart/2005/8/layout/hList7"/>
    <dgm:cxn modelId="{70425A4C-5DAD-4A32-A363-2DF9F5DCDADF}" srcId="{3CC0D2A7-C40E-4DC4-9410-B63346578444}" destId="{2607EC50-AB76-449E-8334-4771A39E28C7}" srcOrd="0" destOrd="0" parTransId="{AED8786B-6BE3-4DEB-9C6F-FA39ACCC31AC}" sibTransId="{C0C1D631-F755-46A7-A32B-D28B8E17C92D}"/>
    <dgm:cxn modelId="{D3FC11A2-B475-4BC8-8508-AEAE44DC7E70}" type="presOf" srcId="{2607EC50-AB76-449E-8334-4771A39E28C7}" destId="{B104D528-EAC7-4601-B417-C9C82E317C86}" srcOrd="1" destOrd="0" presId="urn:microsoft.com/office/officeart/2005/8/layout/hList7"/>
    <dgm:cxn modelId="{E0634FF9-4158-43DF-8BFC-1248BBB1E497}" type="presOf" srcId="{3CC0D2A7-C40E-4DC4-9410-B63346578444}" destId="{1FAC0E96-1B6A-47C7-B477-149B6DE33770}" srcOrd="0" destOrd="0" presId="urn:microsoft.com/office/officeart/2005/8/layout/hList7"/>
    <dgm:cxn modelId="{10143B6A-5604-452F-8C7C-6CEE762DAB1A}" type="presParOf" srcId="{1FAC0E96-1B6A-47C7-B477-149B6DE33770}" destId="{8202450A-F2C3-4577-8A7F-E605BEF458F9}" srcOrd="0" destOrd="0" presId="urn:microsoft.com/office/officeart/2005/8/layout/hList7"/>
    <dgm:cxn modelId="{A44DF88E-F7FD-4F11-97AF-22D22417EB01}" type="presParOf" srcId="{1FAC0E96-1B6A-47C7-B477-149B6DE33770}" destId="{F2BB4B51-344C-4F22-8CE5-85E7138FA82B}" srcOrd="1" destOrd="0" presId="urn:microsoft.com/office/officeart/2005/8/layout/hList7"/>
    <dgm:cxn modelId="{1250FA89-8BA3-46F0-B03A-792A0FEBAEDD}" type="presParOf" srcId="{F2BB4B51-344C-4F22-8CE5-85E7138FA82B}" destId="{9DDB809B-779D-438A-8E69-68CCEF7AE0FD}" srcOrd="0" destOrd="0" presId="urn:microsoft.com/office/officeart/2005/8/layout/hList7"/>
    <dgm:cxn modelId="{B1356383-1AD4-4CBB-B8E5-6FFB7FDB97E5}" type="presParOf" srcId="{9DDB809B-779D-438A-8E69-68CCEF7AE0FD}" destId="{9B6ECE7D-8085-4408-8509-C6F7EDD5BCFE}" srcOrd="0" destOrd="0" presId="urn:microsoft.com/office/officeart/2005/8/layout/hList7"/>
    <dgm:cxn modelId="{A653955F-81D7-4819-8085-D44051D72EA3}" type="presParOf" srcId="{9DDB809B-779D-438A-8E69-68CCEF7AE0FD}" destId="{B104D528-EAC7-4601-B417-C9C82E317C86}" srcOrd="1" destOrd="0" presId="urn:microsoft.com/office/officeart/2005/8/layout/hList7"/>
    <dgm:cxn modelId="{4EBE3D15-3C7B-49A4-94C2-321E256F60BC}" type="presParOf" srcId="{9DDB809B-779D-438A-8E69-68CCEF7AE0FD}" destId="{BAB647AE-C594-4468-834A-EBE2C1E0C023}" srcOrd="2" destOrd="0" presId="urn:microsoft.com/office/officeart/2005/8/layout/hList7"/>
    <dgm:cxn modelId="{38BAF65D-11C8-43DD-96DF-B014674939A7}" type="presParOf" srcId="{9DDB809B-779D-438A-8E69-68CCEF7AE0FD}" destId="{7A9F6F4E-E544-42E3-9F4D-310255DB17FE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BB27B12-9C87-44AA-B4B0-F67A22FAA0D3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74EB4AB-0959-49F8-A304-B262BD528CA4}">
      <dgm:prSet phldrT="[Текст]" custT="1"/>
      <dgm:spPr/>
      <dgm:t>
        <a:bodyPr/>
        <a:lstStyle/>
        <a:p>
          <a:r>
            <a:rPr lang="ru-RU" sz="1300" b="1" dirty="0">
              <a:solidFill>
                <a:schemeClr val="tx1"/>
              </a:solidFill>
            </a:rPr>
            <a:t>Федеральный закон «О семеноводстве» от 30.12.2021 г. № 454-ФЗ</a:t>
          </a:r>
          <a:endParaRPr lang="ru-RU" sz="1300" dirty="0"/>
        </a:p>
      </dgm:t>
    </dgm:pt>
    <dgm:pt modelId="{692EB55C-CF5E-439B-8666-98148061CDFA}" type="parTrans" cxnId="{B058EBCB-2CB6-42C6-9161-6BE30C4AC937}">
      <dgm:prSet/>
      <dgm:spPr/>
      <dgm:t>
        <a:bodyPr/>
        <a:lstStyle/>
        <a:p>
          <a:endParaRPr lang="ru-RU"/>
        </a:p>
      </dgm:t>
    </dgm:pt>
    <dgm:pt modelId="{C3A36E37-F5EC-4696-A2BC-71C814DF8FE6}" type="sibTrans" cxnId="{B058EBCB-2CB6-42C6-9161-6BE30C4AC937}">
      <dgm:prSet/>
      <dgm:spPr/>
      <dgm:t>
        <a:bodyPr/>
        <a:lstStyle/>
        <a:p>
          <a:endParaRPr lang="ru-RU"/>
        </a:p>
      </dgm:t>
    </dgm:pt>
    <dgm:pt modelId="{8DCC841E-89F4-4220-A189-408C0A9870BD}">
      <dgm:prSet phldrT="[Текст]" custT="1"/>
      <dgm:spPr/>
      <dgm:t>
        <a:bodyPr/>
        <a:lstStyle/>
        <a:p>
          <a:r>
            <a:rPr lang="ru-RU" sz="1300" b="1" dirty="0">
              <a:solidFill>
                <a:schemeClr val="tx1"/>
              </a:solidFill>
            </a:rPr>
            <a:t>Порядок реализации и транспортировки семян сельскохозяйственных растений, утвержденный приказом Минсельхоза РФ от 06.04.2023 г. № 347</a:t>
          </a:r>
          <a:endParaRPr lang="ru-RU" sz="1300" dirty="0"/>
        </a:p>
      </dgm:t>
    </dgm:pt>
    <dgm:pt modelId="{B71568A4-BBF8-4A0E-A578-3A61A9E94A7D}" type="parTrans" cxnId="{64990176-4045-487E-8325-BE3199B99D8C}">
      <dgm:prSet/>
      <dgm:spPr/>
      <dgm:t>
        <a:bodyPr/>
        <a:lstStyle/>
        <a:p>
          <a:endParaRPr lang="ru-RU"/>
        </a:p>
      </dgm:t>
    </dgm:pt>
    <dgm:pt modelId="{24A70EA7-717C-40AA-8143-DF62CC5B9994}" type="sibTrans" cxnId="{64990176-4045-487E-8325-BE3199B99D8C}">
      <dgm:prSet/>
      <dgm:spPr/>
      <dgm:t>
        <a:bodyPr/>
        <a:lstStyle/>
        <a:p>
          <a:endParaRPr lang="ru-RU"/>
        </a:p>
      </dgm:t>
    </dgm:pt>
    <dgm:pt modelId="{F8B642F6-23D5-4459-B750-FB77B309F7EF}">
      <dgm:prSet phldrT="[Текст]" custT="1"/>
      <dgm:spPr/>
      <dgm:t>
        <a:bodyPr/>
        <a:lstStyle/>
        <a:p>
          <a:r>
            <a:rPr lang="ru-RU" sz="1300" b="1" dirty="0">
              <a:solidFill>
                <a:schemeClr val="tx1"/>
              </a:solidFill>
            </a:rPr>
            <a:t>Перечень родов и видов сельскохозяйственных растений, производство и выращивание которых направлено на обеспечение продовольственной безопасности Российской Федерации, сорта и гибриды которых подлежат включению в Государственный реестр сортов и гибридов сельскохозяйственных растений, допущенных к использованию, утвержден распоряжением Правительства Российской Федерации от 8 декабря 2022 г. № 3835-р</a:t>
          </a:r>
          <a:endParaRPr lang="ru-RU" sz="1300" dirty="0"/>
        </a:p>
      </dgm:t>
    </dgm:pt>
    <dgm:pt modelId="{58CF1CFC-84C2-43AF-94D6-5E34D661F2A7}" type="parTrans" cxnId="{6D457D6F-35DA-4BBB-A42F-7B0359EABDF8}">
      <dgm:prSet/>
      <dgm:spPr/>
      <dgm:t>
        <a:bodyPr/>
        <a:lstStyle/>
        <a:p>
          <a:endParaRPr lang="ru-RU"/>
        </a:p>
      </dgm:t>
    </dgm:pt>
    <dgm:pt modelId="{44E586DB-A3AA-4145-ABE0-14FF926810EC}" type="sibTrans" cxnId="{6D457D6F-35DA-4BBB-A42F-7B0359EABDF8}">
      <dgm:prSet/>
      <dgm:spPr/>
      <dgm:t>
        <a:bodyPr/>
        <a:lstStyle/>
        <a:p>
          <a:endParaRPr lang="ru-RU"/>
        </a:p>
      </dgm:t>
    </dgm:pt>
    <dgm:pt modelId="{8D644AA7-37F0-4C05-A57E-D5378D828750}">
      <dgm:prSet custT="1"/>
      <dgm:spPr/>
      <dgm:t>
        <a:bodyPr/>
        <a:lstStyle/>
        <a:p>
          <a:r>
            <a:rPr lang="ru-RU" sz="1300" b="1" dirty="0"/>
            <a:t>Правила осуществления федерального государственного контроля (надзора) в области семеноводства в отношении семян сельскохозяйственных растений в пунктах пропуска через государственную границу Российской Федерации при ввозе семян сельскохозяйственных растений в Российскую Федерацию из иностранных государств, не являющихся членами Евразийского экономического союза, утвержденные постановлением Правительства РФ от 03.04.2023 г. № 532</a:t>
          </a:r>
        </a:p>
      </dgm:t>
    </dgm:pt>
    <dgm:pt modelId="{01FB4984-DB69-4AC9-A190-7B3CEA2D9F9C}" type="parTrans" cxnId="{ADC11916-E187-460C-8D7F-91111C20FFA8}">
      <dgm:prSet/>
      <dgm:spPr/>
      <dgm:t>
        <a:bodyPr/>
        <a:lstStyle/>
        <a:p>
          <a:endParaRPr lang="ru-RU"/>
        </a:p>
      </dgm:t>
    </dgm:pt>
    <dgm:pt modelId="{F1D9642D-8668-4519-B081-C2D0BF7715C2}" type="sibTrans" cxnId="{ADC11916-E187-460C-8D7F-91111C20FFA8}">
      <dgm:prSet/>
      <dgm:spPr/>
      <dgm:t>
        <a:bodyPr/>
        <a:lstStyle/>
        <a:p>
          <a:endParaRPr lang="ru-RU"/>
        </a:p>
      </dgm:t>
    </dgm:pt>
    <dgm:pt modelId="{F069A204-5A25-45DE-AADE-492E83A057C7}" type="pres">
      <dgm:prSet presAssocID="{6BB27B12-9C87-44AA-B4B0-F67A22FAA0D3}" presName="compositeShape" presStyleCnt="0">
        <dgm:presLayoutVars>
          <dgm:dir/>
          <dgm:resizeHandles/>
        </dgm:presLayoutVars>
      </dgm:prSet>
      <dgm:spPr/>
    </dgm:pt>
    <dgm:pt modelId="{FB2E70AF-EE9B-44F5-A9B9-606F819700AA}" type="pres">
      <dgm:prSet presAssocID="{6BB27B12-9C87-44AA-B4B0-F67A22FAA0D3}" presName="pyramid" presStyleLbl="node1" presStyleIdx="0" presStyleCnt="1"/>
      <dgm:spPr/>
    </dgm:pt>
    <dgm:pt modelId="{CB637B23-5A7A-4194-A50B-3570CF4AB828}" type="pres">
      <dgm:prSet presAssocID="{6BB27B12-9C87-44AA-B4B0-F67A22FAA0D3}" presName="theList" presStyleCnt="0"/>
      <dgm:spPr/>
    </dgm:pt>
    <dgm:pt modelId="{54C8CA73-A72D-4982-BD21-B27856AD16DD}" type="pres">
      <dgm:prSet presAssocID="{374EB4AB-0959-49F8-A304-B262BD528CA4}" presName="aNode" presStyleLbl="fgAcc1" presStyleIdx="0" presStyleCnt="4" custScaleY="143900" custLinFactY="-76964" custLinFactNeighborX="-80519" custLinFactNeighborY="-100000">
        <dgm:presLayoutVars>
          <dgm:bulletEnabled val="1"/>
        </dgm:presLayoutVars>
      </dgm:prSet>
      <dgm:spPr/>
    </dgm:pt>
    <dgm:pt modelId="{CEE22513-A0D2-48CF-B12F-06EBDF09890C}" type="pres">
      <dgm:prSet presAssocID="{374EB4AB-0959-49F8-A304-B262BD528CA4}" presName="aSpace" presStyleCnt="0"/>
      <dgm:spPr/>
    </dgm:pt>
    <dgm:pt modelId="{3ABA9CD1-6539-48D4-840F-8F0BA25010B1}" type="pres">
      <dgm:prSet presAssocID="{8DCC841E-89F4-4220-A189-408C0A9870BD}" presName="aNode" presStyleLbl="fgAcc1" presStyleIdx="1" presStyleCnt="4" custScaleX="225133" custScaleY="139577" custLinFactY="-65100" custLinFactNeighborX="-17952" custLinFactNeighborY="-100000">
        <dgm:presLayoutVars>
          <dgm:bulletEnabled val="1"/>
        </dgm:presLayoutVars>
      </dgm:prSet>
      <dgm:spPr/>
    </dgm:pt>
    <dgm:pt modelId="{3F585A97-305F-4DFA-86E2-8C20BDECD76A}" type="pres">
      <dgm:prSet presAssocID="{8DCC841E-89F4-4220-A189-408C0A9870BD}" presName="aSpace" presStyleCnt="0"/>
      <dgm:spPr/>
    </dgm:pt>
    <dgm:pt modelId="{F79E41C7-FF34-4890-B174-19C3A38E920B}" type="pres">
      <dgm:prSet presAssocID="{F8B642F6-23D5-4459-B750-FB77B309F7EF}" presName="aNode" presStyleLbl="fgAcc1" presStyleIdx="2" presStyleCnt="4" custScaleX="262757" custScaleY="260090" custLinFactY="-16157" custLinFactNeighborX="860" custLinFactNeighborY="-100000">
        <dgm:presLayoutVars>
          <dgm:bulletEnabled val="1"/>
        </dgm:presLayoutVars>
      </dgm:prSet>
      <dgm:spPr/>
    </dgm:pt>
    <dgm:pt modelId="{E70C733E-CA97-40F3-AF65-2492CA1C8C65}" type="pres">
      <dgm:prSet presAssocID="{F8B642F6-23D5-4459-B750-FB77B309F7EF}" presName="aSpace" presStyleCnt="0"/>
      <dgm:spPr/>
    </dgm:pt>
    <dgm:pt modelId="{07E5B79C-43CD-4DEE-9594-E08204A3D5F5}" type="pres">
      <dgm:prSet presAssocID="{8D644AA7-37F0-4C05-A57E-D5378D828750}" presName="aNode" presStyleLbl="fgAcc1" presStyleIdx="3" presStyleCnt="4" custScaleX="261056" custScaleY="362265">
        <dgm:presLayoutVars>
          <dgm:bulletEnabled val="1"/>
        </dgm:presLayoutVars>
      </dgm:prSet>
      <dgm:spPr/>
    </dgm:pt>
    <dgm:pt modelId="{0FAEB158-940B-4A1E-8C38-22BFD21B8ACD}" type="pres">
      <dgm:prSet presAssocID="{8D644AA7-37F0-4C05-A57E-D5378D828750}" presName="aSpace" presStyleCnt="0"/>
      <dgm:spPr/>
    </dgm:pt>
  </dgm:ptLst>
  <dgm:cxnLst>
    <dgm:cxn modelId="{ADC11916-E187-460C-8D7F-91111C20FFA8}" srcId="{6BB27B12-9C87-44AA-B4B0-F67A22FAA0D3}" destId="{8D644AA7-37F0-4C05-A57E-D5378D828750}" srcOrd="3" destOrd="0" parTransId="{01FB4984-DB69-4AC9-A190-7B3CEA2D9F9C}" sibTransId="{F1D9642D-8668-4519-B081-C2D0BF7715C2}"/>
    <dgm:cxn modelId="{DE805218-7148-440F-ACD4-01155C235500}" type="presOf" srcId="{F8B642F6-23D5-4459-B750-FB77B309F7EF}" destId="{F79E41C7-FF34-4890-B174-19C3A38E920B}" srcOrd="0" destOrd="0" presId="urn:microsoft.com/office/officeart/2005/8/layout/pyramid2"/>
    <dgm:cxn modelId="{6D457D6F-35DA-4BBB-A42F-7B0359EABDF8}" srcId="{6BB27B12-9C87-44AA-B4B0-F67A22FAA0D3}" destId="{F8B642F6-23D5-4459-B750-FB77B309F7EF}" srcOrd="2" destOrd="0" parTransId="{58CF1CFC-84C2-43AF-94D6-5E34D661F2A7}" sibTransId="{44E586DB-A3AA-4145-ABE0-14FF926810EC}"/>
    <dgm:cxn modelId="{FE14E975-C060-47C5-9109-207C20D6632C}" type="presOf" srcId="{374EB4AB-0959-49F8-A304-B262BD528CA4}" destId="{54C8CA73-A72D-4982-BD21-B27856AD16DD}" srcOrd="0" destOrd="0" presId="urn:microsoft.com/office/officeart/2005/8/layout/pyramid2"/>
    <dgm:cxn modelId="{64990176-4045-487E-8325-BE3199B99D8C}" srcId="{6BB27B12-9C87-44AA-B4B0-F67A22FAA0D3}" destId="{8DCC841E-89F4-4220-A189-408C0A9870BD}" srcOrd="1" destOrd="0" parTransId="{B71568A4-BBF8-4A0E-A578-3A61A9E94A7D}" sibTransId="{24A70EA7-717C-40AA-8143-DF62CC5B9994}"/>
    <dgm:cxn modelId="{3514AA91-64D9-419D-90A5-A7433F7CC0F1}" type="presOf" srcId="{6BB27B12-9C87-44AA-B4B0-F67A22FAA0D3}" destId="{F069A204-5A25-45DE-AADE-492E83A057C7}" srcOrd="0" destOrd="0" presId="urn:microsoft.com/office/officeart/2005/8/layout/pyramid2"/>
    <dgm:cxn modelId="{553CB398-5E86-45C2-8F1E-C3EC7D60B157}" type="presOf" srcId="{8D644AA7-37F0-4C05-A57E-D5378D828750}" destId="{07E5B79C-43CD-4DEE-9594-E08204A3D5F5}" srcOrd="0" destOrd="0" presId="urn:microsoft.com/office/officeart/2005/8/layout/pyramid2"/>
    <dgm:cxn modelId="{B058EBCB-2CB6-42C6-9161-6BE30C4AC937}" srcId="{6BB27B12-9C87-44AA-B4B0-F67A22FAA0D3}" destId="{374EB4AB-0959-49F8-A304-B262BD528CA4}" srcOrd="0" destOrd="0" parTransId="{692EB55C-CF5E-439B-8666-98148061CDFA}" sibTransId="{C3A36E37-F5EC-4696-A2BC-71C814DF8FE6}"/>
    <dgm:cxn modelId="{88E9A6CF-B78C-47A0-B652-3EB3DCB84CCA}" type="presOf" srcId="{8DCC841E-89F4-4220-A189-408C0A9870BD}" destId="{3ABA9CD1-6539-48D4-840F-8F0BA25010B1}" srcOrd="0" destOrd="0" presId="urn:microsoft.com/office/officeart/2005/8/layout/pyramid2"/>
    <dgm:cxn modelId="{8DF3329E-5495-424C-8DCB-A07A172F761C}" type="presParOf" srcId="{F069A204-5A25-45DE-AADE-492E83A057C7}" destId="{FB2E70AF-EE9B-44F5-A9B9-606F819700AA}" srcOrd="0" destOrd="0" presId="urn:microsoft.com/office/officeart/2005/8/layout/pyramid2"/>
    <dgm:cxn modelId="{DC2176E2-2651-4223-9A02-8C6736E742F8}" type="presParOf" srcId="{F069A204-5A25-45DE-AADE-492E83A057C7}" destId="{CB637B23-5A7A-4194-A50B-3570CF4AB828}" srcOrd="1" destOrd="0" presId="urn:microsoft.com/office/officeart/2005/8/layout/pyramid2"/>
    <dgm:cxn modelId="{7E3FBD44-8427-4D1C-86D3-2EDF4D826D05}" type="presParOf" srcId="{CB637B23-5A7A-4194-A50B-3570CF4AB828}" destId="{54C8CA73-A72D-4982-BD21-B27856AD16DD}" srcOrd="0" destOrd="0" presId="urn:microsoft.com/office/officeart/2005/8/layout/pyramid2"/>
    <dgm:cxn modelId="{D37275E6-CB3A-4522-BB8F-99E7C213B950}" type="presParOf" srcId="{CB637B23-5A7A-4194-A50B-3570CF4AB828}" destId="{CEE22513-A0D2-48CF-B12F-06EBDF09890C}" srcOrd="1" destOrd="0" presId="urn:microsoft.com/office/officeart/2005/8/layout/pyramid2"/>
    <dgm:cxn modelId="{C021ABDF-0292-4BD7-AC7E-46CCD70A537F}" type="presParOf" srcId="{CB637B23-5A7A-4194-A50B-3570CF4AB828}" destId="{3ABA9CD1-6539-48D4-840F-8F0BA25010B1}" srcOrd="2" destOrd="0" presId="urn:microsoft.com/office/officeart/2005/8/layout/pyramid2"/>
    <dgm:cxn modelId="{5CB56C96-C692-40A1-ACC8-E20CB3A03D9E}" type="presParOf" srcId="{CB637B23-5A7A-4194-A50B-3570CF4AB828}" destId="{3F585A97-305F-4DFA-86E2-8C20BDECD76A}" srcOrd="3" destOrd="0" presId="urn:microsoft.com/office/officeart/2005/8/layout/pyramid2"/>
    <dgm:cxn modelId="{E6296E9C-19CA-4D3C-B725-68E9CA1478E0}" type="presParOf" srcId="{CB637B23-5A7A-4194-A50B-3570CF4AB828}" destId="{F79E41C7-FF34-4890-B174-19C3A38E920B}" srcOrd="4" destOrd="0" presId="urn:microsoft.com/office/officeart/2005/8/layout/pyramid2"/>
    <dgm:cxn modelId="{AF170A6D-3E9D-441D-8F66-2BAC6B8FD101}" type="presParOf" srcId="{CB637B23-5A7A-4194-A50B-3570CF4AB828}" destId="{E70C733E-CA97-40F3-AF65-2492CA1C8C65}" srcOrd="5" destOrd="0" presId="urn:microsoft.com/office/officeart/2005/8/layout/pyramid2"/>
    <dgm:cxn modelId="{718D0654-5D1C-4082-8C23-84F49047925D}" type="presParOf" srcId="{CB637B23-5A7A-4194-A50B-3570CF4AB828}" destId="{07E5B79C-43CD-4DEE-9594-E08204A3D5F5}" srcOrd="6" destOrd="0" presId="urn:microsoft.com/office/officeart/2005/8/layout/pyramid2"/>
    <dgm:cxn modelId="{AFEF971A-4963-411D-BE6B-207E192B3F03}" type="presParOf" srcId="{CB637B23-5A7A-4194-A50B-3570CF4AB828}" destId="{0FAEB158-940B-4A1E-8C38-22BFD21B8ACD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C0EC3B-9F23-4D12-9E6B-AD2F7135929B}">
      <dsp:nvSpPr>
        <dsp:cNvPr id="0" name=""/>
        <dsp:cNvSpPr/>
      </dsp:nvSpPr>
      <dsp:spPr>
        <a:xfrm>
          <a:off x="1289654" y="1114805"/>
          <a:ext cx="3310440" cy="6205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449242-AC4B-450D-92BE-6F62C45F061F}">
      <dsp:nvSpPr>
        <dsp:cNvPr id="0" name=""/>
        <dsp:cNvSpPr/>
      </dsp:nvSpPr>
      <dsp:spPr>
        <a:xfrm>
          <a:off x="142969" y="1001886"/>
          <a:ext cx="998316" cy="761703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 l="-28000" r="-28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6F4F91-856C-4508-B308-5D26AAA3A3D2}">
      <dsp:nvSpPr>
        <dsp:cNvPr id="0" name=""/>
        <dsp:cNvSpPr/>
      </dsp:nvSpPr>
      <dsp:spPr>
        <a:xfrm>
          <a:off x="286299" y="0"/>
          <a:ext cx="5274846" cy="11148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Реестр предприятий Таможенного союза</a:t>
          </a:r>
        </a:p>
      </dsp:txBody>
      <dsp:txXfrm>
        <a:off x="286299" y="0"/>
        <a:ext cx="5274846" cy="1114805"/>
      </dsp:txXfrm>
    </dsp:sp>
    <dsp:sp modelId="{765737E6-3A8F-4968-A5D6-E2BCC0695422}">
      <dsp:nvSpPr>
        <dsp:cNvPr id="0" name=""/>
        <dsp:cNvSpPr/>
      </dsp:nvSpPr>
      <dsp:spPr>
        <a:xfrm>
          <a:off x="89548" y="3049632"/>
          <a:ext cx="558356" cy="620348"/>
        </a:xfrm>
        <a:prstGeom prst="rect">
          <a:avLst/>
        </a:prstGeom>
        <a:blipFill rotWithShape="0">
          <a:blip xmlns:r="http://schemas.openxmlformats.org/officeDocument/2006/relationships" r:embed="rId2"/>
          <a:srcRect/>
          <a:stretch>
            <a:fillRect l="-37000" r="-37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D4E46B-2310-4CFA-8E88-F93F9AB6B295}">
      <dsp:nvSpPr>
        <dsp:cNvPr id="0" name=""/>
        <dsp:cNvSpPr/>
      </dsp:nvSpPr>
      <dsp:spPr>
        <a:xfrm>
          <a:off x="660595" y="3022077"/>
          <a:ext cx="4581935" cy="903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2"/>
              </a:solidFill>
            </a:rPr>
            <a:t>25 предприятий по </a:t>
          </a:r>
          <a:r>
            <a:rPr lang="ru-RU" sz="2000" b="1" kern="1200" dirty="0" err="1">
              <a:solidFill>
                <a:schemeClr val="tx2"/>
              </a:solidFill>
            </a:rPr>
            <a:t>мясосырью</a:t>
          </a:r>
          <a:r>
            <a:rPr lang="ru-RU" sz="2000" b="1" kern="1200" dirty="0">
              <a:solidFill>
                <a:schemeClr val="tx2"/>
              </a:solidFill>
            </a:rPr>
            <a:t>, рыба и рыбопродукты – 6, пищевые продукты – 27, по содержанию живых животных – 61, по производству кормов- 21</a:t>
          </a:r>
        </a:p>
      </dsp:txBody>
      <dsp:txXfrm>
        <a:off x="660595" y="3022077"/>
        <a:ext cx="4581935" cy="903262"/>
      </dsp:txXfrm>
    </dsp:sp>
    <dsp:sp modelId="{0E61D7E8-DA86-433B-A20E-2036EF45DD8E}">
      <dsp:nvSpPr>
        <dsp:cNvPr id="0" name=""/>
        <dsp:cNvSpPr/>
      </dsp:nvSpPr>
      <dsp:spPr>
        <a:xfrm>
          <a:off x="5615160" y="3957936"/>
          <a:ext cx="387499" cy="387499"/>
        </a:xfrm>
        <a:prstGeom prst="rect">
          <a:avLst/>
        </a:prstGeom>
        <a:blipFill rotWithShape="0">
          <a:blip xmlns:r="http://schemas.openxmlformats.org/officeDocument/2006/relationships" r:embed="rId2"/>
          <a:srcRect/>
          <a:stretch>
            <a:fillRect l="-25000" r="-25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559518-D581-49FA-98A4-4C17F6159928}">
      <dsp:nvSpPr>
        <dsp:cNvPr id="0" name=""/>
        <dsp:cNvSpPr/>
      </dsp:nvSpPr>
      <dsp:spPr>
        <a:xfrm>
          <a:off x="6009620" y="4029929"/>
          <a:ext cx="5015885" cy="903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2"/>
              </a:solidFill>
            </a:rPr>
            <a:t>Содержание живых животных – 10, непищевая продукция - 1</a:t>
          </a:r>
        </a:p>
      </dsp:txBody>
      <dsp:txXfrm>
        <a:off x="6009620" y="4029929"/>
        <a:ext cx="5015885" cy="903262"/>
      </dsp:txXfrm>
    </dsp:sp>
    <dsp:sp modelId="{C11835E7-6C20-4BF9-92FB-FE51644CE0D4}">
      <dsp:nvSpPr>
        <dsp:cNvPr id="0" name=""/>
        <dsp:cNvSpPr/>
      </dsp:nvSpPr>
      <dsp:spPr>
        <a:xfrm>
          <a:off x="5589728" y="3438594"/>
          <a:ext cx="387499" cy="387499"/>
        </a:xfrm>
        <a:prstGeom prst="rect">
          <a:avLst/>
        </a:prstGeom>
        <a:blipFill rotWithShape="0">
          <a:blip xmlns:r="http://schemas.openxmlformats.org/officeDocument/2006/relationships" r:embed="rId3"/>
          <a:srcRect/>
          <a:stretch>
            <a:fillRect l="-26000" r="-26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9E1706-D1A6-443B-BA63-07AF620251DF}">
      <dsp:nvSpPr>
        <dsp:cNvPr id="0" name=""/>
        <dsp:cNvSpPr/>
      </dsp:nvSpPr>
      <dsp:spPr>
        <a:xfrm>
          <a:off x="6019726" y="3542420"/>
          <a:ext cx="5041934" cy="323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2"/>
              </a:solidFill>
            </a:rPr>
            <a:t>Предприятия по переработке продукции пчеловодства- 7</a:t>
          </a:r>
        </a:p>
      </dsp:txBody>
      <dsp:txXfrm>
        <a:off x="6019726" y="3542420"/>
        <a:ext cx="5041934" cy="323187"/>
      </dsp:txXfrm>
    </dsp:sp>
    <dsp:sp modelId="{CF3482CC-7FD3-4CBC-B61C-E83BE218E39D}">
      <dsp:nvSpPr>
        <dsp:cNvPr id="0" name=""/>
        <dsp:cNvSpPr/>
      </dsp:nvSpPr>
      <dsp:spPr>
        <a:xfrm>
          <a:off x="6715366" y="1114805"/>
          <a:ext cx="3637428" cy="6205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D4913C-0894-41A2-B996-FFF0175B22D2}">
      <dsp:nvSpPr>
        <dsp:cNvPr id="0" name=""/>
        <dsp:cNvSpPr/>
      </dsp:nvSpPr>
      <dsp:spPr>
        <a:xfrm flipH="1">
          <a:off x="5537134" y="1073553"/>
          <a:ext cx="963224" cy="783896"/>
        </a:xfrm>
        <a:prstGeom prst="rect">
          <a:avLst/>
        </a:prstGeom>
        <a:blipFill rotWithShape="0">
          <a:blip xmlns:r="http://schemas.openxmlformats.org/officeDocument/2006/relationships" r:embed="rId4"/>
          <a:srcRect/>
          <a:stretch>
            <a:fillRect l="-17000" r="-17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72D7BA-3A31-41ED-BE6B-FC5891F06680}">
      <dsp:nvSpPr>
        <dsp:cNvPr id="0" name=""/>
        <dsp:cNvSpPr/>
      </dsp:nvSpPr>
      <dsp:spPr>
        <a:xfrm>
          <a:off x="5896657" y="0"/>
          <a:ext cx="5274846" cy="11148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Реестр экспортеров</a:t>
          </a:r>
        </a:p>
      </dsp:txBody>
      <dsp:txXfrm>
        <a:off x="5896657" y="0"/>
        <a:ext cx="5274846" cy="1114805"/>
      </dsp:txXfrm>
    </dsp:sp>
    <dsp:sp modelId="{AAA8F321-8C1C-40C5-A4A8-7FAD80B57AE3}">
      <dsp:nvSpPr>
        <dsp:cNvPr id="0" name=""/>
        <dsp:cNvSpPr/>
      </dsp:nvSpPr>
      <dsp:spPr>
        <a:xfrm>
          <a:off x="5608800" y="2191450"/>
          <a:ext cx="387499" cy="387499"/>
        </a:xfrm>
        <a:prstGeom prst="rect">
          <a:avLst/>
        </a:prstGeom>
        <a:blipFill rotWithShape="0">
          <a:blip xmlns:r="http://schemas.openxmlformats.org/officeDocument/2006/relationships" r:embed="rId5"/>
          <a:srcRect/>
          <a:stretch>
            <a:fillRect l="-39000" r="-39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B1D81B-32DF-4217-BD36-685ED3937C63}">
      <dsp:nvSpPr>
        <dsp:cNvPr id="0" name=""/>
        <dsp:cNvSpPr/>
      </dsp:nvSpPr>
      <dsp:spPr>
        <a:xfrm>
          <a:off x="5978039" y="2234698"/>
          <a:ext cx="4905607" cy="301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2"/>
              </a:solidFill>
            </a:rPr>
            <a:t>Молокоперерабатывающие предприятия - 4</a:t>
          </a:r>
        </a:p>
      </dsp:txBody>
      <dsp:txXfrm>
        <a:off x="5978039" y="2234698"/>
        <a:ext cx="4905607" cy="301003"/>
      </dsp:txXfrm>
    </dsp:sp>
    <dsp:sp modelId="{90507388-8D88-4C27-82B5-E406B1EE21E8}">
      <dsp:nvSpPr>
        <dsp:cNvPr id="0" name=""/>
        <dsp:cNvSpPr/>
      </dsp:nvSpPr>
      <dsp:spPr>
        <a:xfrm>
          <a:off x="5608800" y="2578950"/>
          <a:ext cx="387499" cy="387499"/>
        </a:xfrm>
        <a:prstGeom prst="rect">
          <a:avLst/>
        </a:prstGeom>
        <a:blipFill rotWithShape="0">
          <a:blip xmlns:r="http://schemas.openxmlformats.org/officeDocument/2006/relationships" r:embed="rId6"/>
          <a:srcRect/>
          <a:stretch>
            <a:fillRect l="-72000" r="-72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E518F2-4804-42BB-96DC-02D3D89F8619}">
      <dsp:nvSpPr>
        <dsp:cNvPr id="0" name=""/>
        <dsp:cNvSpPr/>
      </dsp:nvSpPr>
      <dsp:spPr>
        <a:xfrm>
          <a:off x="5978039" y="2579690"/>
          <a:ext cx="4905607" cy="386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2"/>
              </a:solidFill>
            </a:rPr>
            <a:t>Мясоперерабатывающие предприятия - 3</a:t>
          </a:r>
        </a:p>
      </dsp:txBody>
      <dsp:txXfrm>
        <a:off x="5978039" y="2579690"/>
        <a:ext cx="4905607" cy="386018"/>
      </dsp:txXfrm>
    </dsp:sp>
    <dsp:sp modelId="{C93EB435-3B09-44D5-AD99-87288208609B}">
      <dsp:nvSpPr>
        <dsp:cNvPr id="0" name=""/>
        <dsp:cNvSpPr/>
      </dsp:nvSpPr>
      <dsp:spPr>
        <a:xfrm>
          <a:off x="5608800" y="2966449"/>
          <a:ext cx="387499" cy="387499"/>
        </a:xfrm>
        <a:prstGeom prst="rect">
          <a:avLst/>
        </a:prstGeom>
        <a:blipFill rotWithShape="0">
          <a:blip xmlns:r="http://schemas.openxmlformats.org/officeDocument/2006/relationships" r:embed="rId7"/>
          <a:srcRect/>
          <a:stretch>
            <a:fillRect l="-54000" r="-54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D2E1D7-5DD2-4B8C-A5BE-2906B083F835}">
      <dsp:nvSpPr>
        <dsp:cNvPr id="0" name=""/>
        <dsp:cNvSpPr/>
      </dsp:nvSpPr>
      <dsp:spPr>
        <a:xfrm>
          <a:off x="5978039" y="2996352"/>
          <a:ext cx="4905607" cy="3276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2"/>
              </a:solidFill>
            </a:rPr>
            <a:t>Предприятия по производству кормов для животных – 10</a:t>
          </a:r>
        </a:p>
      </dsp:txBody>
      <dsp:txXfrm>
        <a:off x="5978039" y="2996352"/>
        <a:ext cx="4905607" cy="3276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52D252-6001-49F3-867B-7ACEB0C63342}">
      <dsp:nvSpPr>
        <dsp:cNvPr id="0" name=""/>
        <dsp:cNvSpPr/>
      </dsp:nvSpPr>
      <dsp:spPr>
        <a:xfrm>
          <a:off x="446205" y="1218312"/>
          <a:ext cx="9860520" cy="81705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5">
                  <a:lumMod val="75000"/>
                </a:schemeClr>
              </a:solidFill>
            </a:rPr>
            <a:t>Мониторинг в 2023 году проведен  на площади 2097432,92 га по 63 видам</a:t>
          </a:r>
          <a:endParaRPr lang="ru-RU" sz="16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486090" y="1258197"/>
        <a:ext cx="9780750" cy="737280"/>
      </dsp:txXfrm>
    </dsp:sp>
    <dsp:sp modelId="{C23F1365-8DD3-482E-BA29-23AEF66B3370}">
      <dsp:nvSpPr>
        <dsp:cNvPr id="0" name=""/>
        <dsp:cNvSpPr/>
      </dsp:nvSpPr>
      <dsp:spPr>
        <a:xfrm rot="16217765">
          <a:off x="5307786" y="1147155"/>
          <a:ext cx="14231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231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18FC3C-26BC-4B74-B648-2FFD0F2386EF}">
      <dsp:nvSpPr>
        <dsp:cNvPr id="0" name=""/>
        <dsp:cNvSpPr/>
      </dsp:nvSpPr>
      <dsp:spPr>
        <a:xfrm>
          <a:off x="484860" y="266043"/>
          <a:ext cx="9793088" cy="809954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accent5">
                  <a:lumMod val="75000"/>
                </a:schemeClr>
              </a:solidFill>
            </a:rPr>
            <a:t>Приказ Министерства сельского хозяйства российской Федерации № 23 от 23.01.2018 года</a:t>
          </a:r>
          <a:endParaRPr lang="ru-RU" sz="16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524399" y="305582"/>
        <a:ext cx="9714010" cy="730876"/>
      </dsp:txXfrm>
    </dsp:sp>
    <dsp:sp modelId="{7A3B1ECA-476F-491E-8C00-D23116C72F3D}">
      <dsp:nvSpPr>
        <dsp:cNvPr id="0" name=""/>
        <dsp:cNvSpPr/>
      </dsp:nvSpPr>
      <dsp:spPr>
        <a:xfrm rot="859045">
          <a:off x="6969515" y="2096090"/>
          <a:ext cx="49113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91133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56AD74-D125-4FC7-9357-B3366653CF7C}">
      <dsp:nvSpPr>
        <dsp:cNvPr id="0" name=""/>
        <dsp:cNvSpPr/>
      </dsp:nvSpPr>
      <dsp:spPr>
        <a:xfrm>
          <a:off x="7453021" y="2114056"/>
          <a:ext cx="2838461" cy="809954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accent5">
                  <a:lumMod val="75000"/>
                </a:schemeClr>
              </a:solidFill>
            </a:rPr>
            <a:t>Отобрано 1504 образцов</a:t>
          </a:r>
        </a:p>
      </dsp:txBody>
      <dsp:txXfrm>
        <a:off x="7492560" y="2153595"/>
        <a:ext cx="2759383" cy="730876"/>
      </dsp:txXfrm>
    </dsp:sp>
    <dsp:sp modelId="{D41DA0F6-51F4-4288-B94A-648A3F966775}">
      <dsp:nvSpPr>
        <dsp:cNvPr id="0" name=""/>
        <dsp:cNvSpPr/>
      </dsp:nvSpPr>
      <dsp:spPr>
        <a:xfrm rot="9960209">
          <a:off x="3312098" y="2087586"/>
          <a:ext cx="43184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31847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A807C9-DFBE-49DC-9A0B-CF3BABE29704}">
      <dsp:nvSpPr>
        <dsp:cNvPr id="0" name=""/>
        <dsp:cNvSpPr/>
      </dsp:nvSpPr>
      <dsp:spPr>
        <a:xfrm>
          <a:off x="96007" y="2136459"/>
          <a:ext cx="3222501" cy="809954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accent5">
                  <a:lumMod val="75000"/>
                </a:schemeClr>
              </a:solidFill>
            </a:rPr>
            <a:t>Установлено 1709 </a:t>
          </a:r>
          <a:r>
            <a:rPr lang="ru-RU" sz="1200" b="1" kern="1200" dirty="0" err="1">
              <a:solidFill>
                <a:schemeClr val="accent5">
                  <a:lumMod val="75000"/>
                </a:schemeClr>
              </a:solidFill>
            </a:rPr>
            <a:t>феромонных</a:t>
          </a:r>
          <a:r>
            <a:rPr lang="ru-RU" sz="1200" b="1" kern="1200" dirty="0">
              <a:solidFill>
                <a:schemeClr val="accent5">
                  <a:lumMod val="75000"/>
                </a:schemeClr>
              </a:solidFill>
            </a:rPr>
            <a:t> ловушек</a:t>
          </a:r>
        </a:p>
      </dsp:txBody>
      <dsp:txXfrm>
        <a:off x="135546" y="2175998"/>
        <a:ext cx="3143423" cy="7308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18AEC4-ECB2-4CE1-91DA-89934F496756}">
      <dsp:nvSpPr>
        <dsp:cNvPr id="0" name=""/>
        <dsp:cNvSpPr/>
      </dsp:nvSpPr>
      <dsp:spPr>
        <a:xfrm>
          <a:off x="0" y="0"/>
          <a:ext cx="1425158" cy="3750553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tx1"/>
              </a:solidFill>
            </a:rPr>
            <a:t>Повилика, приказ Россельхознадзора по РБ от  22.08.2023 г. № 181, от 05.09.2023 г. № 186 – 4,6041 га</a:t>
          </a:r>
        </a:p>
      </dsp:txBody>
      <dsp:txXfrm>
        <a:off x="0" y="1500221"/>
        <a:ext cx="1425158" cy="1500221"/>
      </dsp:txXfrm>
    </dsp:sp>
    <dsp:sp modelId="{A2E1438D-9259-4C6B-A373-8D3C6BD08637}">
      <dsp:nvSpPr>
        <dsp:cNvPr id="0" name=""/>
        <dsp:cNvSpPr/>
      </dsp:nvSpPr>
      <dsp:spPr>
        <a:xfrm>
          <a:off x="88112" y="225033"/>
          <a:ext cx="1248934" cy="124893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9000" r="-6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478962-8E1D-47CE-9BFE-E4D8041C857E}">
      <dsp:nvSpPr>
        <dsp:cNvPr id="0" name=""/>
        <dsp:cNvSpPr/>
      </dsp:nvSpPr>
      <dsp:spPr>
        <a:xfrm>
          <a:off x="1467913" y="0"/>
          <a:ext cx="1425158" cy="3750553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tx1"/>
              </a:solidFill>
            </a:rPr>
            <a:t>Золотистая картофельная нематода, приказ Россельхознадзора по РБ от 30.08.2023 г. № 185 – 727,68 га</a:t>
          </a:r>
        </a:p>
      </dsp:txBody>
      <dsp:txXfrm>
        <a:off x="1467913" y="1500221"/>
        <a:ext cx="1425158" cy="1500221"/>
      </dsp:txXfrm>
    </dsp:sp>
    <dsp:sp modelId="{9BE0DE76-7D35-4A6B-9F9A-CBA5E1C021D7}">
      <dsp:nvSpPr>
        <dsp:cNvPr id="0" name=""/>
        <dsp:cNvSpPr/>
      </dsp:nvSpPr>
      <dsp:spPr>
        <a:xfrm>
          <a:off x="1556025" y="225033"/>
          <a:ext cx="1248934" cy="1248934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0" r="-9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AFD7CD-EE7E-4F07-91A1-38D2FAD8B1D6}">
      <dsp:nvSpPr>
        <dsp:cNvPr id="0" name=""/>
        <dsp:cNvSpPr/>
      </dsp:nvSpPr>
      <dsp:spPr>
        <a:xfrm>
          <a:off x="2936738" y="0"/>
          <a:ext cx="1425158" cy="3750553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tx1"/>
              </a:solidFill>
            </a:rPr>
            <a:t>Черный сосновый усач, приказ Россельхознадзора по РБ от 12.09.2023 г. № 194 – 47072 га</a:t>
          </a:r>
        </a:p>
      </dsp:txBody>
      <dsp:txXfrm>
        <a:off x="2936738" y="1500221"/>
        <a:ext cx="1425158" cy="1500221"/>
      </dsp:txXfrm>
    </dsp:sp>
    <dsp:sp modelId="{4B8BA898-E3FD-446E-B6B5-E9EC824A0AD4}">
      <dsp:nvSpPr>
        <dsp:cNvPr id="0" name=""/>
        <dsp:cNvSpPr/>
      </dsp:nvSpPr>
      <dsp:spPr>
        <a:xfrm>
          <a:off x="3023938" y="225033"/>
          <a:ext cx="1248934" cy="1248934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8000" r="-6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3AD693-075C-4F9E-9629-6DE16BB147EB}">
      <dsp:nvSpPr>
        <dsp:cNvPr id="0" name=""/>
        <dsp:cNvSpPr/>
      </dsp:nvSpPr>
      <dsp:spPr>
        <a:xfrm>
          <a:off x="4403739" y="0"/>
          <a:ext cx="1425158" cy="3750553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tx1"/>
              </a:solidFill>
            </a:rPr>
            <a:t>Большой черный еловый усач, приказ Россельхознадзора по РБ от 12.09.2023 г. № 193 – 53849 га</a:t>
          </a:r>
        </a:p>
      </dsp:txBody>
      <dsp:txXfrm>
        <a:off x="4403739" y="1500221"/>
        <a:ext cx="1425158" cy="1500221"/>
      </dsp:txXfrm>
    </dsp:sp>
    <dsp:sp modelId="{D6390E5F-AED0-4D2E-ACA5-32ED87D7D6A6}">
      <dsp:nvSpPr>
        <dsp:cNvPr id="0" name=""/>
        <dsp:cNvSpPr/>
      </dsp:nvSpPr>
      <dsp:spPr>
        <a:xfrm>
          <a:off x="4491851" y="225033"/>
          <a:ext cx="1248934" cy="1248934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8000" r="-6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DA06A5-2134-4265-BA90-96D8B3DBBCFE}">
      <dsp:nvSpPr>
        <dsp:cNvPr id="0" name=""/>
        <dsp:cNvSpPr/>
      </dsp:nvSpPr>
      <dsp:spPr>
        <a:xfrm>
          <a:off x="5871652" y="0"/>
          <a:ext cx="1425158" cy="3750553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tx1"/>
              </a:solidFill>
            </a:rPr>
            <a:t>Черный крапчатый усач, приказ Россельхознадзора по РБ от 12.09.2023 г. № 195 – 19936 га</a:t>
          </a:r>
        </a:p>
      </dsp:txBody>
      <dsp:txXfrm>
        <a:off x="5871652" y="1500221"/>
        <a:ext cx="1425158" cy="1500221"/>
      </dsp:txXfrm>
    </dsp:sp>
    <dsp:sp modelId="{F72B6A14-92D1-4521-A3C2-EEE40924480B}">
      <dsp:nvSpPr>
        <dsp:cNvPr id="0" name=""/>
        <dsp:cNvSpPr/>
      </dsp:nvSpPr>
      <dsp:spPr>
        <a:xfrm>
          <a:off x="5959764" y="225033"/>
          <a:ext cx="1248934" cy="1248934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9000" r="-6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2E1E1D-1A56-4876-B253-4BF554EA859F}">
      <dsp:nvSpPr>
        <dsp:cNvPr id="0" name=""/>
        <dsp:cNvSpPr/>
      </dsp:nvSpPr>
      <dsp:spPr>
        <a:xfrm>
          <a:off x="291872" y="3000442"/>
          <a:ext cx="6713066" cy="562582"/>
        </a:xfrm>
        <a:prstGeom prst="leftRightArrow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6ECE7D-8085-4408-8509-C6F7EDD5BCFE}">
      <dsp:nvSpPr>
        <dsp:cNvPr id="0" name=""/>
        <dsp:cNvSpPr/>
      </dsp:nvSpPr>
      <dsp:spPr>
        <a:xfrm>
          <a:off x="0" y="0"/>
          <a:ext cx="7296811" cy="1731260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rgbClr val="FF0000"/>
              </a:solidFill>
            </a:rPr>
            <a:t>Вирус коричневой морщинистости плодов томата, приказ Россельхознадзора по РБ от 24.03.2023 г. № 60 – 2,6 га</a:t>
          </a:r>
        </a:p>
      </dsp:txBody>
      <dsp:txXfrm>
        <a:off x="0" y="692504"/>
        <a:ext cx="7296811" cy="692504"/>
      </dsp:txXfrm>
    </dsp:sp>
    <dsp:sp modelId="{7A9F6F4E-E544-42E3-9F4D-310255DB17FE}">
      <dsp:nvSpPr>
        <dsp:cNvPr id="0" name=""/>
        <dsp:cNvSpPr/>
      </dsp:nvSpPr>
      <dsp:spPr>
        <a:xfrm>
          <a:off x="2976330" y="-27311"/>
          <a:ext cx="1344149" cy="75804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02450A-F2C3-4577-8A7F-E605BEF458F9}">
      <dsp:nvSpPr>
        <dsp:cNvPr id="0" name=""/>
        <dsp:cNvSpPr/>
      </dsp:nvSpPr>
      <dsp:spPr>
        <a:xfrm>
          <a:off x="291872" y="1177188"/>
          <a:ext cx="6713066" cy="594490"/>
        </a:xfrm>
        <a:prstGeom prst="leftRightArrow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2E70AF-EE9B-44F5-A9B9-606F819700AA}">
      <dsp:nvSpPr>
        <dsp:cNvPr id="0" name=""/>
        <dsp:cNvSpPr/>
      </dsp:nvSpPr>
      <dsp:spPr>
        <a:xfrm>
          <a:off x="490094" y="0"/>
          <a:ext cx="5564217" cy="556421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C8CA73-A72D-4982-BD21-B27856AD16DD}">
      <dsp:nvSpPr>
        <dsp:cNvPr id="0" name=""/>
        <dsp:cNvSpPr/>
      </dsp:nvSpPr>
      <dsp:spPr>
        <a:xfrm>
          <a:off x="360039" y="139949"/>
          <a:ext cx="3616741" cy="67010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tx1"/>
              </a:solidFill>
            </a:rPr>
            <a:t>Федеральный закон «О семеноводстве» от 30.12.2021 г. № 454-ФЗ</a:t>
          </a:r>
          <a:endParaRPr lang="ru-RU" sz="1300" kern="1200" dirty="0"/>
        </a:p>
      </dsp:txBody>
      <dsp:txXfrm>
        <a:off x="392751" y="172661"/>
        <a:ext cx="3551317" cy="604685"/>
      </dsp:txXfrm>
    </dsp:sp>
    <dsp:sp modelId="{3ABA9CD1-6539-48D4-840F-8F0BA25010B1}">
      <dsp:nvSpPr>
        <dsp:cNvPr id="0" name=""/>
        <dsp:cNvSpPr/>
      </dsp:nvSpPr>
      <dsp:spPr>
        <a:xfrm>
          <a:off x="360057" y="923516"/>
          <a:ext cx="8142477" cy="64997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tx1"/>
              </a:solidFill>
            </a:rPr>
            <a:t>Порядок реализации и транспортировки семян сельскохозяйственных растений, утвержденный приказом Минсельхоза РФ от 06.04.2023 г. № 347</a:t>
          </a:r>
          <a:endParaRPr lang="ru-RU" sz="1300" kern="1200" dirty="0"/>
        </a:p>
      </dsp:txBody>
      <dsp:txXfrm>
        <a:off x="391786" y="955245"/>
        <a:ext cx="8079019" cy="586520"/>
      </dsp:txXfrm>
    </dsp:sp>
    <dsp:sp modelId="{F79E41C7-FF34-4890-B174-19C3A38E920B}">
      <dsp:nvSpPr>
        <dsp:cNvPr id="0" name=""/>
        <dsp:cNvSpPr/>
      </dsp:nvSpPr>
      <dsp:spPr>
        <a:xfrm>
          <a:off x="360057" y="1859620"/>
          <a:ext cx="9503240" cy="121117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tx1"/>
              </a:solidFill>
            </a:rPr>
            <a:t>Перечень родов и видов сельскохозяйственных растений, производство и выращивание которых направлено на обеспечение продовольственной безопасности Российской Федерации, сорта и гибриды которых подлежат включению в Государственный реестр сортов и гибридов сельскохозяйственных растений, допущенных к использованию, утвержден распоряжением Правительства Российской Федерации от 8 декабря 2022 г. № 3835-р</a:t>
          </a:r>
          <a:endParaRPr lang="ru-RU" sz="1300" kern="1200" dirty="0"/>
        </a:p>
      </dsp:txBody>
      <dsp:txXfrm>
        <a:off x="419182" y="1918745"/>
        <a:ext cx="9384990" cy="1092929"/>
      </dsp:txXfrm>
    </dsp:sp>
    <dsp:sp modelId="{07E5B79C-43CD-4DEE-9594-E08204A3D5F5}">
      <dsp:nvSpPr>
        <dsp:cNvPr id="0" name=""/>
        <dsp:cNvSpPr/>
      </dsp:nvSpPr>
      <dsp:spPr>
        <a:xfrm>
          <a:off x="359713" y="3262459"/>
          <a:ext cx="9441719" cy="168698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/>
            <a:t>Правила осуществления федерального государственного контроля (надзора) в области семеноводства в отношении семян сельскохозяйственных растений в пунктах пропуска через государственную границу Российской Федерации при ввозе семян сельскохозяйственных растений в Российскую Федерацию из иностранных государств, не являющихся членами Евразийского экономического союза, утвержденные постановлением Правительства РФ от 03.04.2023 г. № 532</a:t>
          </a:r>
        </a:p>
      </dsp:txBody>
      <dsp:txXfrm>
        <a:off x="442065" y="3344811"/>
        <a:ext cx="9277015" cy="15222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0.23739</cdr:x>
      <cdr:y>0.22342</cdr:y>
    </cdr:from>
    <cdr:to>
      <cdr:x>1</cdr:x>
      <cdr:y>0.53401</cdr:y>
    </cdr:to>
    <cdr:sp macro="" textlink="">
      <cdr:nvSpPr>
        <cdr:cNvPr id="4" name="Прямоугольник: скругленные углы 3">
          <a:extLst xmlns:a="http://schemas.openxmlformats.org/drawingml/2006/main">
            <a:ext uri="{FF2B5EF4-FFF2-40B4-BE49-F238E27FC236}">
              <a16:creationId xmlns:a16="http://schemas.microsoft.com/office/drawing/2014/main" id="{781C50EA-85D1-4798-A62C-E57024749059}"/>
            </a:ext>
          </a:extLst>
        </cdr:cNvPr>
        <cdr:cNvSpPr/>
      </cdr:nvSpPr>
      <cdr:spPr>
        <a:xfrm xmlns:a="http://schemas.openxmlformats.org/drawingml/2006/main">
          <a:off x="2033073" y="1071652"/>
          <a:ext cx="6531199" cy="1489793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544388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1088776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633164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2177552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721940" algn="l" defTabSz="1088776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3266328" algn="l" defTabSz="1088776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810716" algn="l" defTabSz="1088776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4355104" algn="l" defTabSz="1088776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В</a:t>
          </a:r>
          <a:r>
            <a:rPr lang="ru-RU" sz="1800" b="1" kern="1200" dirty="0">
              <a:solidFill>
                <a:schemeClr val="lt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етеринарные врачи – 638 нарушений, вынесено </a:t>
          </a:r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638</a:t>
          </a:r>
          <a:r>
            <a:rPr lang="ru-RU" sz="1800" b="1" kern="1200" dirty="0">
              <a:solidFill>
                <a:schemeClr val="lt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предупреждений, объявлено 90 предостережений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0.23542</cdr:x>
      <cdr:y>0.59872</cdr:y>
    </cdr:from>
    <cdr:to>
      <cdr:x>1</cdr:x>
      <cdr:y>0.92492</cdr:y>
    </cdr:to>
    <cdr:sp macro="" textlink="">
      <cdr:nvSpPr>
        <cdr:cNvPr id="5" name="Прямоугольник: скругленные углы 4">
          <a:extLst xmlns:a="http://schemas.openxmlformats.org/drawingml/2006/main">
            <a:ext uri="{FF2B5EF4-FFF2-40B4-BE49-F238E27FC236}">
              <a16:creationId xmlns:a16="http://schemas.microsoft.com/office/drawing/2014/main" id="{781C50EA-85D1-4798-A62C-E57024749059}"/>
            </a:ext>
          </a:extLst>
        </cdr:cNvPr>
        <cdr:cNvSpPr/>
      </cdr:nvSpPr>
      <cdr:spPr>
        <a:xfrm xmlns:a="http://schemas.openxmlformats.org/drawingml/2006/main">
          <a:off x="2016225" y="2871852"/>
          <a:ext cx="6548047" cy="1564676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544388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1088776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633164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2177552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721940" algn="l" defTabSz="1088776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3266328" algn="l" defTabSz="1088776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810716" algn="l" defTabSz="1088776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4355104" algn="l" defTabSz="1088776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</a:t>
          </a:r>
          <a:r>
            <a:rPr lang="ru-RU" sz="1800" b="1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ттестованные специалисты – 16 нарушений, вынесено 13 предупреждений, 2 приостановки регистрации, 1 аннулирование регистрации</a:t>
          </a:r>
          <a:r>
            <a: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объявлено 5 предостережений</a:t>
          </a:r>
          <a:endParaRPr lang="ru-RU" sz="1800" b="1" kern="1200" dirty="0">
            <a:solidFill>
              <a:schemeClr val="bg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0.91219</cdr:x>
      <cdr:y>0.02644</cdr:y>
    </cdr:from>
    <cdr:to>
      <cdr:x>0.96619</cdr:x>
      <cdr:y>0.11662</cdr:y>
    </cdr:to>
    <cdr:pic>
      <cdr:nvPicPr>
        <cdr:cNvPr id="4" name="Picture 4" descr="rosselkhoznadzor1">
          <a:extLst xmlns:a="http://schemas.openxmlformats.org/drawingml/2006/main">
            <a:ext uri="{FF2B5EF4-FFF2-40B4-BE49-F238E27FC236}">
              <a16:creationId xmlns:a16="http://schemas.microsoft.com/office/drawing/2014/main" id="{E10057C0-1B13-4672-B68E-B86A755C094E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>
          <a:clrChange>
            <a:clrFrom>
              <a:srgbClr val="99CBCC"/>
            </a:clrFrom>
            <a:clrTo>
              <a:srgbClr val="99CBCC">
                <a:alpha val="0"/>
              </a:srgbClr>
            </a:clrTo>
          </a:clrChange>
          <a:lum contrast="36000"/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10859923" y="167529"/>
          <a:ext cx="642891" cy="57148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</cdr:pic>
  </cdr:relSizeAnchor>
  <cdr:relSizeAnchor xmlns:cdr="http://schemas.openxmlformats.org/drawingml/2006/chartDrawing">
    <cdr:from>
      <cdr:x>0.16734</cdr:x>
      <cdr:y>0.13066</cdr:y>
    </cdr:from>
    <cdr:to>
      <cdr:x>0.95373</cdr:x>
      <cdr:y>0.13066</cdr:y>
    </cdr:to>
    <cdr:cxnSp macro="">
      <cdr:nvCxnSpPr>
        <cdr:cNvPr id="5" name="Прямая со стрелкой 4">
          <a:extLst xmlns:a="http://schemas.openxmlformats.org/drawingml/2006/main">
            <a:ext uri="{FF2B5EF4-FFF2-40B4-BE49-F238E27FC236}">
              <a16:creationId xmlns:a16="http://schemas.microsoft.com/office/drawing/2014/main" id="{3F2E30F5-5716-43CF-B33E-FBF3E3B1DD87}"/>
            </a:ext>
          </a:extLst>
        </cdr:cNvPr>
        <cdr:cNvCxnSpPr/>
      </cdr:nvCxnSpPr>
      <cdr:spPr>
        <a:xfrm xmlns:a="http://schemas.openxmlformats.org/drawingml/2006/main">
          <a:off x="1992221" y="844203"/>
          <a:ext cx="9362193" cy="0"/>
        </a:xfrm>
        <a:prstGeom xmlns:a="http://schemas.openxmlformats.org/drawingml/2006/main" prst="straightConnector1">
          <a:avLst/>
        </a:prstGeom>
        <a:ln xmlns:a="http://schemas.openxmlformats.org/drawingml/2006/main" w="28575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0.90489</cdr:x>
      <cdr:y>0.02726</cdr:y>
    </cdr:from>
    <cdr:to>
      <cdr:x>0.95846</cdr:x>
      <cdr:y>0.12027</cdr:y>
    </cdr:to>
    <cdr:pic>
      <cdr:nvPicPr>
        <cdr:cNvPr id="4" name="Picture 4" descr="rosselkhoznadzor1">
          <a:extLst xmlns:a="http://schemas.openxmlformats.org/drawingml/2006/main">
            <a:ext uri="{FF2B5EF4-FFF2-40B4-BE49-F238E27FC236}">
              <a16:creationId xmlns:a16="http://schemas.microsoft.com/office/drawing/2014/main" id="{BDDF1811-DF55-4EC9-8E23-3D7A7525EF37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>
          <a:clrChange>
            <a:clrFrom>
              <a:srgbClr val="99CBCC"/>
            </a:clrFrom>
            <a:clrTo>
              <a:srgbClr val="99CBCC">
                <a:alpha val="0"/>
              </a:srgbClr>
            </a:clrTo>
          </a:clrChange>
          <a:lum contrast="36000"/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10859923" y="167529"/>
          <a:ext cx="642891" cy="57148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</cdr:pic>
  </cdr:relSizeAnchor>
  <cdr:relSizeAnchor xmlns:cdr="http://schemas.openxmlformats.org/drawingml/2006/chartDrawing">
    <cdr:from>
      <cdr:x>0.16201</cdr:x>
      <cdr:y>0.1376</cdr:y>
    </cdr:from>
    <cdr:to>
      <cdr:x>0.9421</cdr:x>
      <cdr:y>0.1376</cdr:y>
    </cdr:to>
    <cdr:cxnSp macro="">
      <cdr:nvCxnSpPr>
        <cdr:cNvPr id="5" name="Прямая со стрелкой 4">
          <a:extLst xmlns:a="http://schemas.openxmlformats.org/drawingml/2006/main">
            <a:ext uri="{FF2B5EF4-FFF2-40B4-BE49-F238E27FC236}">
              <a16:creationId xmlns:a16="http://schemas.microsoft.com/office/drawing/2014/main" id="{3F2E30F5-5716-43CF-B33E-FBF3E3B1DD87}"/>
            </a:ext>
          </a:extLst>
        </cdr:cNvPr>
        <cdr:cNvCxnSpPr/>
      </cdr:nvCxnSpPr>
      <cdr:spPr>
        <a:xfrm xmlns:a="http://schemas.openxmlformats.org/drawingml/2006/main">
          <a:off x="1944279" y="892297"/>
          <a:ext cx="9362193" cy="0"/>
        </a:xfrm>
        <a:prstGeom xmlns:a="http://schemas.openxmlformats.org/drawingml/2006/main" prst="straightConnector1">
          <a:avLst/>
        </a:prstGeom>
        <a:ln xmlns:a="http://schemas.openxmlformats.org/drawingml/2006/main" w="28575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33B4B9-AFB0-43EB-82AF-ED70AC262E4F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72C8F-9949-4688-BFEB-F813D79CFC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92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1E77A-DD07-4A76-801D-B4BF4990C412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3AB2B-189A-4C92-A457-C6A3833631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98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3AB2B-189A-4C92-A457-C6A3833631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798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3AB2B-189A-4C92-A457-C6A3833631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330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3AB2B-189A-4C92-A457-C6A3833631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6776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3AB2B-189A-4C92-A457-C6A3833631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094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3AB2B-189A-4C92-A457-C6A3833631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794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3AB2B-189A-4C92-A457-C6A3833631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139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745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3795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B4A93-B7BB-4B10-8AFC-2C56BE7D9577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0939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3AB2B-189A-4C92-A457-C6A3833631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4010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3AB2B-189A-4C92-A457-C6A3833631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180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3AB2B-189A-4C92-A457-C6A3833631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358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3AB2B-189A-4C92-A457-C6A3833631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15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B4A93-B7BB-4B10-8AFC-2C56BE7D9577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208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3AB2B-189A-4C92-A457-C6A3833631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165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3AB2B-189A-4C92-A457-C6A3833631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563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3AB2B-189A-4C92-A457-C6A3833631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905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3AB2B-189A-4C92-A457-C6A3833631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190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3AB2B-189A-4C92-A457-C6A3833631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008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70C67-4150-4956-8729-9415F8BA8A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381" y="2780928"/>
            <a:ext cx="7626019" cy="1944216"/>
          </a:xfrm>
        </p:spPr>
        <p:txBody>
          <a:bodyPr anchor="ctr"/>
          <a:lstStyle>
            <a:lvl1pPr algn="ctr">
              <a:defRPr sz="45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67B7FC-7BD6-47E1-BA5F-22C947BEF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257" y="5085184"/>
            <a:ext cx="2948561" cy="935682"/>
          </a:xfrm>
        </p:spPr>
        <p:txBody>
          <a:bodyPr anchor="ctr"/>
          <a:lstStyle>
            <a:lvl1pPr marL="0" indent="0" algn="r">
              <a:buNone/>
              <a:defRPr sz="1800" cap="all" baseline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2907A-3CB0-4790-A989-C433C4D12E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48253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11FA0-CB36-4653-B24F-0D8BECF08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8253"/>
            <a:ext cx="4114800" cy="365125"/>
          </a:xfrm>
        </p:spPr>
        <p:txBody>
          <a:bodyPr/>
          <a:lstStyle/>
          <a:p>
            <a:r>
              <a:rPr lang="en-US" dirty="0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48B60-676B-471F-8CB5-EDE5EBB26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3"/>
            <a:ext cx="2743200" cy="365125"/>
          </a:xfrm>
        </p:spPr>
        <p:txBody>
          <a:bodyPr/>
          <a:lstStyle/>
          <a:p>
            <a:fld id="{F9036A72-EF4D-4486-A23C-054FE2E2A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020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 w/ Nber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">
            <a:extLst>
              <a:ext uri="{FF2B5EF4-FFF2-40B4-BE49-F238E27FC236}">
                <a16:creationId xmlns:a16="http://schemas.microsoft.com/office/drawing/2014/main" id="{91097A7F-40AD-4728-9826-6C256E77BE8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227874"/>
            <a:ext cx="12192000" cy="630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20C54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600" y="365127"/>
            <a:ext cx="5530115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37313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37313"/>
            <a:ext cx="4114800" cy="365125"/>
          </a:xfrm>
        </p:spPr>
        <p:txBody>
          <a:bodyPr/>
          <a:lstStyle/>
          <a:p>
            <a:r>
              <a:rPr lang="en-US"/>
              <a:t>Your Footer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268EA9E-D57B-4237-A9D1-EAE6115C19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780293" y="-230809"/>
            <a:ext cx="3275893" cy="1525802"/>
          </a:xfrm>
        </p:spPr>
        <p:txBody>
          <a:bodyPr wrap="square">
            <a:spAutoFit/>
          </a:bodyPr>
          <a:lstStyle>
            <a:lvl1pPr marL="0" indent="0" algn="r">
              <a:buNone/>
              <a:defRPr sz="10350" b="1">
                <a:solidFill>
                  <a:srgbClr val="20C54F"/>
                </a:solidFill>
                <a:latin typeface="Arial Black" panose="020B0A040201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D3D2EE-DB03-49BE-8799-D61A60F1F5C3}"/>
              </a:ext>
            </a:extLst>
          </p:cNvPr>
          <p:cNvSpPr/>
          <p:nvPr userDrawn="1"/>
        </p:nvSpPr>
        <p:spPr>
          <a:xfrm>
            <a:off x="1127450" y="1343212"/>
            <a:ext cx="897775" cy="997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AEFFD09-48BC-4833-B5CE-02BF474012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36161" y="-30569"/>
            <a:ext cx="4655840" cy="5338723"/>
          </a:xfrm>
          <a:custGeom>
            <a:avLst/>
            <a:gdLst>
              <a:gd name="connsiteX0" fmla="*/ 425718 w 3491880"/>
              <a:gd name="connsiteY0" fmla="*/ 0 h 5338723"/>
              <a:gd name="connsiteX1" fmla="*/ 3491880 w 3491880"/>
              <a:gd name="connsiteY1" fmla="*/ 0 h 5338723"/>
              <a:gd name="connsiteX2" fmla="*/ 3491880 w 3491880"/>
              <a:gd name="connsiteY2" fmla="*/ 5338723 h 5338723"/>
              <a:gd name="connsiteX3" fmla="*/ 3449275 w 3491880"/>
              <a:gd name="connsiteY3" fmla="*/ 5337645 h 5338723"/>
              <a:gd name="connsiteX4" fmla="*/ 0 w 3491880"/>
              <a:gd name="connsiteY4" fmla="*/ 1705973 h 5338723"/>
              <a:gd name="connsiteX5" fmla="*/ 285767 w 3491880"/>
              <a:gd name="connsiteY5" fmla="*/ 290521 h 5338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1880" h="5338723">
                <a:moveTo>
                  <a:pt x="425718" y="0"/>
                </a:moveTo>
                <a:lnTo>
                  <a:pt x="3491880" y="0"/>
                </a:lnTo>
                <a:lnTo>
                  <a:pt x="3491880" y="5338723"/>
                </a:lnTo>
                <a:lnTo>
                  <a:pt x="3449275" y="5337645"/>
                </a:lnTo>
                <a:cubicBezTo>
                  <a:pt x="1527910" y="5240251"/>
                  <a:pt x="0" y="3651543"/>
                  <a:pt x="0" y="1705973"/>
                </a:cubicBezTo>
                <a:cubicBezTo>
                  <a:pt x="0" y="1203891"/>
                  <a:pt x="101755" y="725574"/>
                  <a:pt x="285767" y="29052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EB87E7E-43E7-4AF7-8528-C70F5237C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84602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31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">
            <a:extLst>
              <a:ext uri="{FF2B5EF4-FFF2-40B4-BE49-F238E27FC236}">
                <a16:creationId xmlns:a16="http://schemas.microsoft.com/office/drawing/2014/main" id="{65DCDF15-EE2D-4A58-BC13-7C350114CC35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227874"/>
            <a:ext cx="12192000" cy="630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20C54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7187515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37313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37313"/>
            <a:ext cx="4114800" cy="365125"/>
          </a:xfrm>
        </p:spPr>
        <p:txBody>
          <a:bodyPr/>
          <a:lstStyle/>
          <a:p>
            <a:r>
              <a:rPr lang="en-US" dirty="0"/>
              <a:t>Your Footer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77D8F52-0FBD-47DD-A025-CFA3B29BCF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36161" y="-30569"/>
            <a:ext cx="4655840" cy="5338723"/>
          </a:xfrm>
          <a:custGeom>
            <a:avLst/>
            <a:gdLst>
              <a:gd name="connsiteX0" fmla="*/ 425718 w 3491880"/>
              <a:gd name="connsiteY0" fmla="*/ 0 h 5338723"/>
              <a:gd name="connsiteX1" fmla="*/ 3491880 w 3491880"/>
              <a:gd name="connsiteY1" fmla="*/ 0 h 5338723"/>
              <a:gd name="connsiteX2" fmla="*/ 3491880 w 3491880"/>
              <a:gd name="connsiteY2" fmla="*/ 5338723 h 5338723"/>
              <a:gd name="connsiteX3" fmla="*/ 3449275 w 3491880"/>
              <a:gd name="connsiteY3" fmla="*/ 5337645 h 5338723"/>
              <a:gd name="connsiteX4" fmla="*/ 0 w 3491880"/>
              <a:gd name="connsiteY4" fmla="*/ 1705973 h 5338723"/>
              <a:gd name="connsiteX5" fmla="*/ 285767 w 3491880"/>
              <a:gd name="connsiteY5" fmla="*/ 290521 h 5338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1880" h="5338723">
                <a:moveTo>
                  <a:pt x="425718" y="0"/>
                </a:moveTo>
                <a:lnTo>
                  <a:pt x="3491880" y="0"/>
                </a:lnTo>
                <a:lnTo>
                  <a:pt x="3491880" y="5338723"/>
                </a:lnTo>
                <a:lnTo>
                  <a:pt x="3449275" y="5337645"/>
                </a:lnTo>
                <a:cubicBezTo>
                  <a:pt x="1527910" y="5240251"/>
                  <a:pt x="0" y="3651543"/>
                  <a:pt x="0" y="1705973"/>
                </a:cubicBezTo>
                <a:cubicBezTo>
                  <a:pt x="0" y="1203891"/>
                  <a:pt x="101755" y="725574"/>
                  <a:pt x="285767" y="29052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560269F-271B-4812-A5BD-C4AB8B32F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84602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78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1904" y="-38694"/>
            <a:ext cx="6625952" cy="1325563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264C9-A85A-4EAB-ABF5-1F23772B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064" y="1286871"/>
            <a:ext cx="5185792" cy="1325563"/>
          </a:xfrm>
        </p:spPr>
        <p:txBody>
          <a:bodyPr>
            <a:normAutofit/>
          </a:bodyPr>
          <a:lstStyle>
            <a:lvl1pPr marL="0" indent="0" algn="just">
              <a:buNone/>
              <a:defRPr sz="1500" cap="all" baseline="0"/>
            </a:lvl1pPr>
            <a:lvl2pPr marL="342900" indent="0" algn="r">
              <a:buNone/>
              <a:defRPr/>
            </a:lvl2pPr>
            <a:lvl3pPr marL="685800" indent="0" algn="r">
              <a:buNone/>
              <a:defRPr/>
            </a:lvl3pPr>
            <a:lvl4pPr marL="1028700" indent="0" algn="r">
              <a:buNone/>
              <a:defRPr/>
            </a:lvl4pPr>
            <a:lvl5pPr marL="1371600" indent="0" algn="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48253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8253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8253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821264-AC07-4573-9198-981E26063A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35627" y="4724402"/>
            <a:ext cx="4411299" cy="1463675"/>
          </a:xfrm>
        </p:spPr>
        <p:txBody>
          <a:bodyPr anchor="ctr">
            <a:normAutofit/>
          </a:bodyPr>
          <a:lstStyle>
            <a:lvl1pPr marL="0" indent="0" algn="just">
              <a:buNone/>
              <a:defRPr sz="1350" cap="all" baseline="0"/>
            </a:lvl1pPr>
          </a:lstStyle>
          <a:p>
            <a:pPr lvl="0"/>
            <a:r>
              <a:rPr lang="en-US" dirty="0"/>
              <a:t>Edit Master</a:t>
            </a:r>
          </a:p>
        </p:txBody>
      </p:sp>
    </p:spTree>
    <p:extLst>
      <p:ext uri="{BB962C8B-B14F-4D97-AF65-F5344CB8AC3E}">
        <p14:creationId xmlns:p14="http://schemas.microsoft.com/office/powerpoint/2010/main" val="2837312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0731349" y="5774480"/>
            <a:ext cx="1460651" cy="108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20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30952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13247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5366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82329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5631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336325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E20C6-1B1C-461A-BEE2-33AB72A1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4032" y="2852936"/>
            <a:ext cx="5088565" cy="1709539"/>
          </a:xfrm>
        </p:spPr>
        <p:txBody>
          <a:bodyPr anchor="b"/>
          <a:lstStyle>
            <a:lvl1pPr>
              <a:defRPr sz="4500" b="1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7FA11-B4D1-46FE-8CB0-523566563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4032" y="5047036"/>
            <a:ext cx="5088565" cy="1042614"/>
          </a:xfrm>
        </p:spPr>
        <p:txBody>
          <a:bodyPr/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F688A-88C7-41EC-8D1B-DE4800AD2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9A666-1BD0-4A7D-8187-AC685D44F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FC625-9580-4818-A170-98C4E6A44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C313AD-DADB-4065-B469-1688801CCE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600744" y="2170938"/>
            <a:ext cx="6514877" cy="3073534"/>
          </a:xfrm>
        </p:spPr>
        <p:txBody>
          <a:bodyPr wrap="square">
            <a:spAutoFit/>
          </a:bodyPr>
          <a:lstStyle>
            <a:lvl1pPr marL="0" indent="0">
              <a:buNone/>
              <a:defRPr sz="21525" b="1" kern="0" spc="8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32297E-EF6D-4FDD-96E6-ACE1CE56D479}"/>
              </a:ext>
            </a:extLst>
          </p:cNvPr>
          <p:cNvSpPr/>
          <p:nvPr userDrawn="1"/>
        </p:nvSpPr>
        <p:spPr>
          <a:xfrm>
            <a:off x="6576054" y="4754880"/>
            <a:ext cx="897775" cy="99753"/>
          </a:xfrm>
          <a:prstGeom prst="rect">
            <a:avLst/>
          </a:prstGeom>
          <a:solidFill>
            <a:srgbClr val="20C5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8206297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7055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86555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67730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74812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022481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E20C6-1B1C-461A-BEE2-33AB72A1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806743"/>
            <a:ext cx="5544616" cy="1709539"/>
          </a:xfrm>
        </p:spPr>
        <p:txBody>
          <a:bodyPr anchor="b"/>
          <a:lstStyle>
            <a:lvl1pPr>
              <a:defRPr sz="4500" b="1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7FA11-B4D1-46FE-8CB0-523566563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352" y="3000841"/>
            <a:ext cx="5544616" cy="1042614"/>
          </a:xfrm>
        </p:spPr>
        <p:txBody>
          <a:bodyPr/>
          <a:lstStyle>
            <a:lvl1pPr marL="0" indent="0">
              <a:buNone/>
              <a:defRPr sz="1800" cap="all" baseline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F688A-88C7-41EC-8D1B-DE4800AD2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9A666-1BD0-4A7D-8187-AC685D44F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FC625-9580-4818-A170-98C4E6A44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C313AD-DADB-4065-B469-1688801CCE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0017" y="2011650"/>
            <a:ext cx="6514876" cy="3073534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 algn="r">
              <a:buNone/>
              <a:defRPr lang="en-US" sz="21525" b="1" kern="0" spc="8" baseline="0" dirty="0">
                <a:solidFill>
                  <a:srgbClr val="20C54F"/>
                </a:solidFill>
                <a:latin typeface="Arial Black" panose="020B0A04020102020204" pitchFamily="34" charset="0"/>
              </a:defRPr>
            </a:lvl1pPr>
          </a:lstStyle>
          <a:p>
            <a:pPr marL="171450" lvl="0" indent="-171450"/>
            <a:r>
              <a:rPr lang="en-US" dirty="0"/>
              <a:t>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32297E-EF6D-4FDD-96E6-ACE1CE56D479}"/>
              </a:ext>
            </a:extLst>
          </p:cNvPr>
          <p:cNvSpPr/>
          <p:nvPr userDrawn="1"/>
        </p:nvSpPr>
        <p:spPr>
          <a:xfrm>
            <a:off x="335362" y="2708686"/>
            <a:ext cx="897775" cy="997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720258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E20C6-1B1C-461A-BEE2-33AB72A1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806743"/>
            <a:ext cx="5544616" cy="1709539"/>
          </a:xfrm>
        </p:spPr>
        <p:txBody>
          <a:bodyPr anchor="b"/>
          <a:lstStyle>
            <a:lvl1pPr>
              <a:defRPr sz="4500" b="1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7FA11-B4D1-46FE-8CB0-523566563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352" y="3000841"/>
            <a:ext cx="5544616" cy="1042614"/>
          </a:xfrm>
        </p:spPr>
        <p:txBody>
          <a:bodyPr/>
          <a:lstStyle>
            <a:lvl1pPr marL="0" indent="0">
              <a:buNone/>
              <a:defRPr sz="1800" cap="all" baseline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F688A-88C7-41EC-8D1B-DE4800AD2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9A666-1BD0-4A7D-8187-AC685D44F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FC625-9580-4818-A170-98C4E6A44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C313AD-DADB-4065-B469-1688801CCE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0017" y="2011650"/>
            <a:ext cx="6514876" cy="3073534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 algn="r">
              <a:buNone/>
              <a:defRPr lang="en-US" sz="21525" b="1" kern="0" spc="8" baseline="0" dirty="0">
                <a:solidFill>
                  <a:srgbClr val="20C54F"/>
                </a:solidFill>
                <a:latin typeface="Arial Black" panose="020B0A04020102020204" pitchFamily="34" charset="0"/>
              </a:defRPr>
            </a:lvl1pPr>
          </a:lstStyle>
          <a:p>
            <a:pPr marL="171450" lvl="0" indent="-171450"/>
            <a:r>
              <a:rPr lang="en-US" dirty="0"/>
              <a:t>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32297E-EF6D-4FDD-96E6-ACE1CE56D479}"/>
              </a:ext>
            </a:extLst>
          </p:cNvPr>
          <p:cNvSpPr/>
          <p:nvPr userDrawn="1"/>
        </p:nvSpPr>
        <p:spPr>
          <a:xfrm>
            <a:off x="335362" y="2708686"/>
            <a:ext cx="897775" cy="997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431008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/ N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">
            <a:extLst>
              <a:ext uri="{FF2B5EF4-FFF2-40B4-BE49-F238E27FC236}">
                <a16:creationId xmlns:a16="http://schemas.microsoft.com/office/drawing/2014/main" id="{BDF4FD0F-A9CE-49E5-A1CB-21798988801E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227874"/>
            <a:ext cx="12192000" cy="630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20C54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600" y="365127"/>
            <a:ext cx="88582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264C9-A85A-4EAB-ABF5-1F23772B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0848"/>
            <a:ext cx="10515600" cy="38884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0716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40716"/>
            <a:ext cx="4114800" cy="365125"/>
          </a:xfrm>
        </p:spPr>
        <p:txBody>
          <a:bodyPr/>
          <a:lstStyle/>
          <a:p>
            <a:r>
              <a:rPr lang="en-US" dirty="0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0BDDA-974C-4553-B192-00D80DAA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84602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7FE1E8C5-1D73-4362-8287-0FBC5752C1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780293" y="-230809"/>
            <a:ext cx="3275893" cy="1525802"/>
          </a:xfrm>
        </p:spPr>
        <p:txBody>
          <a:bodyPr wrap="square">
            <a:spAutoFit/>
          </a:bodyPr>
          <a:lstStyle>
            <a:lvl1pPr marL="0" indent="0" algn="r">
              <a:buNone/>
              <a:defRPr sz="10350" b="1">
                <a:solidFill>
                  <a:srgbClr val="20C54F"/>
                </a:solidFill>
                <a:latin typeface="Arial Black" panose="020B0A040201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108B4F-6DCF-4C31-9E72-BA4F0AB127A6}"/>
              </a:ext>
            </a:extLst>
          </p:cNvPr>
          <p:cNvSpPr/>
          <p:nvPr userDrawn="1"/>
        </p:nvSpPr>
        <p:spPr>
          <a:xfrm>
            <a:off x="1127450" y="1343212"/>
            <a:ext cx="897775" cy="997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96891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">
            <a:extLst>
              <a:ext uri="{FF2B5EF4-FFF2-40B4-BE49-F238E27FC236}">
                <a16:creationId xmlns:a16="http://schemas.microsoft.com/office/drawing/2014/main" id="{87EFE41E-B19B-4AB8-8A7C-9DD23F1D6462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227874"/>
            <a:ext cx="12192000" cy="630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20C54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264C9-A85A-4EAB-ABF5-1F23772B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0848"/>
            <a:ext cx="10515600" cy="38884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37313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37313"/>
            <a:ext cx="4114800" cy="365125"/>
          </a:xfrm>
        </p:spPr>
        <p:txBody>
          <a:bodyPr/>
          <a:lstStyle/>
          <a:p>
            <a:r>
              <a:rPr lang="en-US" dirty="0"/>
              <a:t>Your Footer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EC362DE-2C35-4627-AE02-92D400E68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84602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0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 w/ Nber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">
            <a:extLst>
              <a:ext uri="{FF2B5EF4-FFF2-40B4-BE49-F238E27FC236}">
                <a16:creationId xmlns:a16="http://schemas.microsoft.com/office/drawing/2014/main" id="{21F4DBD5-B6A3-4653-9208-B159ED971000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227874"/>
            <a:ext cx="12192000" cy="630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20C54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4F1F8B5-C38A-4C79-8C7A-E92064C4916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36161" y="-30569"/>
            <a:ext cx="4655840" cy="5338723"/>
          </a:xfrm>
          <a:custGeom>
            <a:avLst/>
            <a:gdLst>
              <a:gd name="connsiteX0" fmla="*/ 425718 w 3491880"/>
              <a:gd name="connsiteY0" fmla="*/ 0 h 5338723"/>
              <a:gd name="connsiteX1" fmla="*/ 3491880 w 3491880"/>
              <a:gd name="connsiteY1" fmla="*/ 0 h 5338723"/>
              <a:gd name="connsiteX2" fmla="*/ 3491880 w 3491880"/>
              <a:gd name="connsiteY2" fmla="*/ 5338723 h 5338723"/>
              <a:gd name="connsiteX3" fmla="*/ 3449275 w 3491880"/>
              <a:gd name="connsiteY3" fmla="*/ 5337645 h 5338723"/>
              <a:gd name="connsiteX4" fmla="*/ 0 w 3491880"/>
              <a:gd name="connsiteY4" fmla="*/ 1705973 h 5338723"/>
              <a:gd name="connsiteX5" fmla="*/ 285767 w 3491880"/>
              <a:gd name="connsiteY5" fmla="*/ 290521 h 5338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1880" h="5338723">
                <a:moveTo>
                  <a:pt x="425718" y="0"/>
                </a:moveTo>
                <a:lnTo>
                  <a:pt x="3491880" y="0"/>
                </a:lnTo>
                <a:lnTo>
                  <a:pt x="3491880" y="5338723"/>
                </a:lnTo>
                <a:lnTo>
                  <a:pt x="3449275" y="5337645"/>
                </a:lnTo>
                <a:cubicBezTo>
                  <a:pt x="1527910" y="5240251"/>
                  <a:pt x="0" y="3651543"/>
                  <a:pt x="0" y="1705973"/>
                </a:cubicBezTo>
                <a:cubicBezTo>
                  <a:pt x="0" y="1203891"/>
                  <a:pt x="101755" y="725574"/>
                  <a:pt x="285767" y="29052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600" y="365127"/>
            <a:ext cx="5530115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264C9-A85A-4EAB-ABF5-1F23772B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2"/>
            <a:ext cx="7187515" cy="38934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1773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41773"/>
            <a:ext cx="4114800" cy="365125"/>
          </a:xfrm>
        </p:spPr>
        <p:txBody>
          <a:bodyPr/>
          <a:lstStyle/>
          <a:p>
            <a:r>
              <a:rPr lang="en-US" dirty="0"/>
              <a:t>Your Footer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268EA9E-D57B-4237-A9D1-EAE6115C19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780293" y="-230809"/>
            <a:ext cx="3275893" cy="1525802"/>
          </a:xfrm>
        </p:spPr>
        <p:txBody>
          <a:bodyPr wrap="square">
            <a:spAutoFit/>
          </a:bodyPr>
          <a:lstStyle>
            <a:lvl1pPr marL="0" indent="0" algn="r">
              <a:buNone/>
              <a:defRPr sz="10350" b="1">
                <a:solidFill>
                  <a:srgbClr val="20C54F"/>
                </a:solidFill>
                <a:latin typeface="Arial Black" panose="020B0A040201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4740D3-9A63-4C53-B603-AFD5EA4CA9CD}"/>
              </a:ext>
            </a:extLst>
          </p:cNvPr>
          <p:cNvSpPr/>
          <p:nvPr userDrawn="1"/>
        </p:nvSpPr>
        <p:spPr>
          <a:xfrm>
            <a:off x="1127450" y="1343212"/>
            <a:ext cx="897775" cy="997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19F662AB-A8A3-470F-9DCD-352D470E7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84602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361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">
            <a:extLst>
              <a:ext uri="{FF2B5EF4-FFF2-40B4-BE49-F238E27FC236}">
                <a16:creationId xmlns:a16="http://schemas.microsoft.com/office/drawing/2014/main" id="{F4AEB27C-FA4B-48B5-9535-C59911986677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227874"/>
            <a:ext cx="12192000" cy="630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20C54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7187515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264C9-A85A-4EAB-ABF5-1F23772B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2"/>
            <a:ext cx="7187515" cy="38934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57009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57009"/>
            <a:ext cx="4114800" cy="365125"/>
          </a:xfrm>
        </p:spPr>
        <p:txBody>
          <a:bodyPr/>
          <a:lstStyle/>
          <a:p>
            <a:r>
              <a:rPr lang="en-US" dirty="0"/>
              <a:t>Your Footer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43F1024-EF52-4829-ACC7-45E662D8EA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36161" y="-30569"/>
            <a:ext cx="4655840" cy="5338723"/>
          </a:xfrm>
          <a:custGeom>
            <a:avLst/>
            <a:gdLst>
              <a:gd name="connsiteX0" fmla="*/ 425718 w 3491880"/>
              <a:gd name="connsiteY0" fmla="*/ 0 h 5338723"/>
              <a:gd name="connsiteX1" fmla="*/ 3491880 w 3491880"/>
              <a:gd name="connsiteY1" fmla="*/ 0 h 5338723"/>
              <a:gd name="connsiteX2" fmla="*/ 3491880 w 3491880"/>
              <a:gd name="connsiteY2" fmla="*/ 5338723 h 5338723"/>
              <a:gd name="connsiteX3" fmla="*/ 3449275 w 3491880"/>
              <a:gd name="connsiteY3" fmla="*/ 5337645 h 5338723"/>
              <a:gd name="connsiteX4" fmla="*/ 0 w 3491880"/>
              <a:gd name="connsiteY4" fmla="*/ 1705973 h 5338723"/>
              <a:gd name="connsiteX5" fmla="*/ 285767 w 3491880"/>
              <a:gd name="connsiteY5" fmla="*/ 290521 h 5338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1880" h="5338723">
                <a:moveTo>
                  <a:pt x="425718" y="0"/>
                </a:moveTo>
                <a:lnTo>
                  <a:pt x="3491880" y="0"/>
                </a:lnTo>
                <a:lnTo>
                  <a:pt x="3491880" y="5338723"/>
                </a:lnTo>
                <a:lnTo>
                  <a:pt x="3449275" y="5337645"/>
                </a:lnTo>
                <a:cubicBezTo>
                  <a:pt x="1527910" y="5240251"/>
                  <a:pt x="0" y="3651543"/>
                  <a:pt x="0" y="1705973"/>
                </a:cubicBezTo>
                <a:cubicBezTo>
                  <a:pt x="0" y="1203891"/>
                  <a:pt x="101755" y="725574"/>
                  <a:pt x="285767" y="29052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B78B0F8-B40D-4A4E-B27D-5EF16C096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84602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56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 w/ N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">
            <a:extLst>
              <a:ext uri="{FF2B5EF4-FFF2-40B4-BE49-F238E27FC236}">
                <a16:creationId xmlns:a16="http://schemas.microsoft.com/office/drawing/2014/main" id="{091C725C-768E-41DB-8E3D-1FBD95974C0E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227874"/>
            <a:ext cx="12192000" cy="630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20C54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600" y="365127"/>
            <a:ext cx="88582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37313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37313"/>
            <a:ext cx="4114800" cy="365125"/>
          </a:xfrm>
        </p:spPr>
        <p:txBody>
          <a:bodyPr/>
          <a:lstStyle/>
          <a:p>
            <a:r>
              <a:rPr lang="en-US" dirty="0"/>
              <a:t>Your Footer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7FE1E8C5-1D73-4362-8287-0FBC5752C1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780293" y="-230809"/>
            <a:ext cx="3275893" cy="1525802"/>
          </a:xfrm>
        </p:spPr>
        <p:txBody>
          <a:bodyPr wrap="square">
            <a:spAutoFit/>
          </a:bodyPr>
          <a:lstStyle>
            <a:lvl1pPr marL="0" indent="0" algn="r">
              <a:buNone/>
              <a:defRPr sz="10350" b="1">
                <a:solidFill>
                  <a:srgbClr val="20C54F"/>
                </a:solidFill>
                <a:latin typeface="Arial Black" panose="020B0A04020102020204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981CE4-8F55-4D35-A8A0-65318B7E1DE5}"/>
              </a:ext>
            </a:extLst>
          </p:cNvPr>
          <p:cNvSpPr/>
          <p:nvPr userDrawn="1"/>
        </p:nvSpPr>
        <p:spPr>
          <a:xfrm>
            <a:off x="1127450" y="1343212"/>
            <a:ext cx="897775" cy="997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24781C0-54CA-4BFB-9E7D-758C840C6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84602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64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">
            <a:extLst>
              <a:ext uri="{FF2B5EF4-FFF2-40B4-BE49-F238E27FC236}">
                <a16:creationId xmlns:a16="http://schemas.microsoft.com/office/drawing/2014/main" id="{533E15CC-4F7B-437A-A22D-CDA80E0C5DD4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227874"/>
            <a:ext cx="12192000" cy="630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91" y="0"/>
                </a:moveTo>
                <a:cubicBezTo>
                  <a:pt x="16950" y="0"/>
                  <a:pt x="16819" y="1095"/>
                  <a:pt x="16748" y="2888"/>
                </a:cubicBezTo>
                <a:lnTo>
                  <a:pt x="16401" y="11964"/>
                </a:lnTo>
                <a:cubicBezTo>
                  <a:pt x="16342" y="13428"/>
                  <a:pt x="16235" y="14345"/>
                  <a:pt x="16118" y="14345"/>
                </a:cubicBezTo>
                <a:lnTo>
                  <a:pt x="0" y="14345"/>
                </a:lnTo>
                <a:lnTo>
                  <a:pt x="0" y="21600"/>
                </a:lnTo>
                <a:lnTo>
                  <a:pt x="21595" y="21600"/>
                </a:lnTo>
                <a:lnTo>
                  <a:pt x="21595" y="14345"/>
                </a:lnTo>
                <a:lnTo>
                  <a:pt x="21600" y="14"/>
                </a:lnTo>
                <a:lnTo>
                  <a:pt x="17091" y="14"/>
                </a:lnTo>
                <a:close/>
              </a:path>
            </a:pathLst>
          </a:custGeom>
          <a:solidFill>
            <a:srgbClr val="20C54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C1D42-6617-4BEE-98E5-BA7C91BA0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CADAF-68B5-4AE6-A7BF-B41A96E7A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37313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BAC43-A15B-4524-B559-F5C89AB84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37313"/>
            <a:ext cx="4114800" cy="365125"/>
          </a:xfrm>
        </p:spPr>
        <p:txBody>
          <a:bodyPr/>
          <a:lstStyle/>
          <a:p>
            <a:r>
              <a:rPr lang="en-US"/>
              <a:t>Your Footer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AA8E90-1821-4DCE-98D4-E1849A571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84602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17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alphaModFix amt="3000"/>
            <a:lum/>
          </a:blip>
          <a:srcRect/>
          <a:stretch>
            <a:fillRect t="-9000" b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92820E-F81D-4DFD-8733-1D24A4D6F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584069-DA73-4ED1-8EA9-C3006B8E9D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7D7BE-CE32-4BF8-BBEB-E4E9D6548A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35E2F-C15A-4548-80F5-181D09C672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Your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E0BA0-643A-4B18-BC5E-12B02C3A0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D7A131-9B76-4E64-AD97-136DDE626FB1}"/>
              </a:ext>
            </a:extLst>
          </p:cNvPr>
          <p:cNvSpPr/>
          <p:nvPr userDrawn="1"/>
        </p:nvSpPr>
        <p:spPr>
          <a:xfrm rot="5400000">
            <a:off x="11809165" y="5823007"/>
            <a:ext cx="1430200" cy="2308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1831596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 cap="all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alphaModFix amt="3000"/>
            <a:lum/>
          </a:blip>
          <a:srcRect/>
          <a:stretch>
            <a:fillRect t="-9000" b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146304"/>
            <a:ext cx="10972800" cy="6176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/>
          <p:cNvSpPr/>
          <p:nvPr/>
        </p:nvSpPr>
        <p:spPr>
          <a:xfrm rot="5400000">
            <a:off x="11604686" y="5799923"/>
            <a:ext cx="183915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3974763103"/>
      </p:ext>
    </p:extLst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r" defTabSz="914400" rtl="0" eaLnBrk="1" latinLnBrk="0" hangingPunct="1">
        <a:spcBef>
          <a:spcPct val="0"/>
        </a:spcBef>
        <a:buNone/>
        <a:defRPr lang="en-US" sz="3200" b="1" kern="1200" cap="all" normalizeH="0" baseline="0" dirty="0">
          <a:solidFill>
            <a:srgbClr val="2F3A4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3000"/>
            <a:lum/>
          </a:blip>
          <a:srcRect/>
          <a:stretch>
            <a:fillRect t="-9000" b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185948" y="2886114"/>
            <a:ext cx="7820107" cy="196207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685766"/>
            <a:r>
              <a:rPr lang="en-US" sz="4050" dirty="0">
                <a:solidFill>
                  <a:schemeClr val="bg1"/>
                </a:solidFill>
                <a:latin typeface="Calibri Light" panose="020F0302020204030204" pitchFamily="34" charset="0"/>
              </a:rPr>
              <a:t>Free </a:t>
            </a:r>
            <a:r>
              <a:rPr lang="en-US" sz="4050">
                <a:solidFill>
                  <a:schemeClr val="bg1"/>
                </a:solidFill>
                <a:latin typeface="Calibri Light" panose="020F0302020204030204" pitchFamily="34" charset="0"/>
              </a:rPr>
              <a:t>creative templates</a:t>
            </a:r>
            <a:r>
              <a:rPr lang="en-US" sz="4050" dirty="0">
                <a:solidFill>
                  <a:schemeClr val="bg1"/>
                </a:solidFill>
                <a:latin typeface="Calibri Light" panose="020F0302020204030204" pitchFamily="34" charset="0"/>
              </a:rPr>
              <a:t>, charts, diagrams and maps for your outstanding presentations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53241" y="341034"/>
            <a:ext cx="3885521" cy="80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201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</p:sldLayoutIdLst>
  <p:hf hdr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alphaModFix amt="3000"/>
            <a:lum/>
          </a:blip>
          <a:srcRect/>
          <a:stretch>
            <a:fillRect t="-9000" b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14104"/>
            <a:ext cx="10972800" cy="55399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/>
          <p:cNvSpPr/>
          <p:nvPr/>
        </p:nvSpPr>
        <p:spPr>
          <a:xfrm rot="5400000">
            <a:off x="11809165" y="5823007"/>
            <a:ext cx="1430200" cy="2308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2716954348"/>
      </p:ext>
    </p:extLst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r" defTabSz="685766" rtl="0" eaLnBrk="1" latinLnBrk="0" hangingPunct="1">
        <a:spcBef>
          <a:spcPct val="0"/>
        </a:spcBef>
        <a:buNone/>
        <a:defRPr lang="en-US" sz="3000" b="1" kern="1200" cap="all" normalizeH="0" baseline="0" dirty="0">
          <a:solidFill>
            <a:srgbClr val="2F3A4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57162" indent="-257162" algn="l" defTabSz="68576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557185" indent="-214303" algn="l" defTabSz="685766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857207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200090" indent="-171442" algn="l" defTabSz="685766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542974" indent="-171442" algn="l" defTabSz="685766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885856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3000"/>
            <a:lum/>
          </a:blip>
          <a:srcRect/>
          <a:stretch>
            <a:fillRect t="-9000" b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Date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36A72-EF4D-4486-A23C-054FE2E2A8D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D7A131-9B76-4E64-AD97-136DDE626FB1}"/>
              </a:ext>
            </a:extLst>
          </p:cNvPr>
          <p:cNvSpPr/>
          <p:nvPr userDrawn="1"/>
        </p:nvSpPr>
        <p:spPr>
          <a:xfrm rot="5400000">
            <a:off x="11809165" y="5823007"/>
            <a:ext cx="1430200" cy="2308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69356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9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.jp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7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7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7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jpeg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43.jpeg"/><Relationship Id="rId12" Type="http://schemas.openxmlformats.org/officeDocument/2006/relationships/image" Target="../media/image7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2.xml"/><Relationship Id="rId11" Type="http://schemas.openxmlformats.org/officeDocument/2006/relationships/image" Target="../media/image47.jpeg"/><Relationship Id="rId5" Type="http://schemas.openxmlformats.org/officeDocument/2006/relationships/diagramColors" Target="../diagrams/colors2.xml"/><Relationship Id="rId10" Type="http://schemas.openxmlformats.org/officeDocument/2006/relationships/image" Target="../media/image46.jp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7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.jpeg"/><Relationship Id="rId4" Type="http://schemas.openxmlformats.org/officeDocument/2006/relationships/chart" Target="../charts/char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7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.jpeg"/><Relationship Id="rId4" Type="http://schemas.openxmlformats.org/officeDocument/2006/relationships/chart" Target="../charts/char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C58EDE2-9C12-4E95-AE15-1944DE2521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368" y="4913784"/>
            <a:ext cx="5904656" cy="194421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 РАБОТЫ</a:t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КОНТРОЛЬНО-НАДЗОРНОЙ ДЕТЯЛЕЬНОСТИ </a:t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УПРАВЛЕНИЯ ФЕДЕРАЛЬНОЙ СЛУЖБЫ </a:t>
            </a:r>
            <a:br>
              <a:rPr lang="ru-RU" sz="31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</a:br>
            <a:r>
              <a:rPr lang="ru-RU" sz="31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ПО ФИТОСАНИТАРНОМУ И ВЕТЕРИНАРНОМУ НАДЗОРУ </a:t>
            </a:r>
            <a:br>
              <a:rPr lang="ru-RU" sz="31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</a:br>
            <a:r>
              <a:rPr lang="ru-RU" sz="31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ПО РЕСПУБЛИКЕ БАШКОРТОСТАН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112477"/>
            <a:ext cx="2464834" cy="2760620"/>
          </a:xfrm>
          <a:prstGeom prst="rect">
            <a:avLst/>
          </a:prstGeom>
        </p:spPr>
      </p:pic>
      <p:sp>
        <p:nvSpPr>
          <p:cNvPr id="15" name="Шестиугольник 14"/>
          <p:cNvSpPr/>
          <p:nvPr/>
        </p:nvSpPr>
        <p:spPr>
          <a:xfrm rot="16200000">
            <a:off x="10868689" y="1634803"/>
            <a:ext cx="2839996" cy="2448273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Шестиугольник 15"/>
          <p:cNvSpPr/>
          <p:nvPr/>
        </p:nvSpPr>
        <p:spPr>
          <a:xfrm rot="16200000">
            <a:off x="8276403" y="1642417"/>
            <a:ext cx="2839996" cy="2448273"/>
          </a:xfrm>
          <a:prstGeom prst="hexagon">
            <a:avLst/>
          </a:prstGeom>
          <a:blipFill dpi="0" rotWithShape="0">
            <a:blip r:embed="rId4"/>
            <a:srcRect/>
            <a:stretch>
              <a:fillRect l="-3369" r="-336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Шестиугольник 17"/>
          <p:cNvSpPr/>
          <p:nvPr/>
        </p:nvSpPr>
        <p:spPr>
          <a:xfrm rot="16200000">
            <a:off x="9554113" y="-695618"/>
            <a:ext cx="2839996" cy="2448273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Шестиугольник 19"/>
          <p:cNvSpPr/>
          <p:nvPr/>
        </p:nvSpPr>
        <p:spPr>
          <a:xfrm rot="16200000">
            <a:off x="4387969" y="-695618"/>
            <a:ext cx="2839996" cy="2448273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Шестиугольник 21"/>
          <p:cNvSpPr/>
          <p:nvPr/>
        </p:nvSpPr>
        <p:spPr>
          <a:xfrm rot="16200000">
            <a:off x="9572543" y="3953217"/>
            <a:ext cx="2839996" cy="2448273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</a:t>
            </a:r>
          </a:p>
        </p:txBody>
      </p:sp>
      <p:sp>
        <p:nvSpPr>
          <p:cNvPr id="23" name="Шестиугольник 22"/>
          <p:cNvSpPr/>
          <p:nvPr/>
        </p:nvSpPr>
        <p:spPr>
          <a:xfrm rot="16200000">
            <a:off x="6980259" y="3953217"/>
            <a:ext cx="2839996" cy="2448273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Шестиугольник 25"/>
          <p:cNvSpPr/>
          <p:nvPr/>
        </p:nvSpPr>
        <p:spPr>
          <a:xfrm rot="16200000">
            <a:off x="6971040" y="-707221"/>
            <a:ext cx="2839996" cy="2448273"/>
          </a:xfrm>
          <a:prstGeom prst="hexagon">
            <a:avLst/>
          </a:prstGeom>
          <a:blipFill dpi="0" rotWithShape="0">
            <a:blip r:embed="rId5"/>
            <a:srcRect/>
            <a:stretch>
              <a:fillRect l="-14329" t="15622" r="-15083" b="-7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4" descr="rosselkhoznadzor1">
            <a:extLst>
              <a:ext uri="{FF2B5EF4-FFF2-40B4-BE49-F238E27FC236}">
                <a16:creationId xmlns:a16="http://schemas.microsoft.com/office/drawing/2014/main" id="{A3123076-8ABB-4801-A050-5E22A0230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803223" y="99"/>
            <a:ext cx="805080" cy="69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3519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368694" y="0"/>
            <a:ext cx="1504008" cy="1226148"/>
            <a:chOff x="327872" y="-315416"/>
            <a:chExt cx="1504008" cy="1226148"/>
          </a:xfrm>
        </p:grpSpPr>
        <p:sp>
          <p:nvSpPr>
            <p:cNvPr id="7" name="Шестиугольник 6"/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Шестиугольник 7"/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Шестиугольник 8"/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Шестиугольник 9"/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991607" y="275555"/>
            <a:ext cx="8208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ОТДЕЛ ВНУТРЕННЕГО ВЕТЕРИНАРНОГО НАДЗОРА</a:t>
            </a:r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56152" y="1859967"/>
            <a:ext cx="153631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</a:rPr>
              <a:t>13 </a:t>
            </a:r>
          </a:p>
          <a:p>
            <a:pPr algn="ctr"/>
            <a:r>
              <a:rPr lang="ru-RU" sz="2400" dirty="0"/>
              <a:t>лицензий</a:t>
            </a:r>
            <a:r>
              <a:rPr lang="ru-RU" sz="2800" b="1" dirty="0">
                <a:solidFill>
                  <a:schemeClr val="accent5"/>
                </a:solidFill>
              </a:rPr>
              <a:t> </a:t>
            </a:r>
          </a:p>
          <a:p>
            <a:pPr algn="ctr"/>
            <a:r>
              <a:rPr lang="ru-RU" sz="2400" dirty="0"/>
              <a:t>выдано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20698" y="3356992"/>
            <a:ext cx="180722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</a:rPr>
              <a:t>1</a:t>
            </a:r>
            <a:r>
              <a:rPr lang="ru-RU" sz="2400" dirty="0"/>
              <a:t> </a:t>
            </a:r>
          </a:p>
          <a:p>
            <a:pPr algn="ctr"/>
            <a:r>
              <a:rPr lang="ru-RU" sz="2400" dirty="0"/>
              <a:t>лицензия</a:t>
            </a:r>
          </a:p>
          <a:p>
            <a:pPr algn="ctr"/>
            <a:r>
              <a:rPr lang="ru-RU" sz="2400" dirty="0"/>
              <a:t>прекращена</a:t>
            </a:r>
            <a:endParaRPr lang="ru-RU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1991607" y="810682"/>
            <a:ext cx="8917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НАДЗОР ЗА ОБРАЩЕНИЕМ ЛЕКАРСТВЕННЫХ СРЕДСТВ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124024" y="2254607"/>
            <a:ext cx="183229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</a:rPr>
              <a:t>428 </a:t>
            </a:r>
          </a:p>
          <a:p>
            <a:pPr algn="ctr"/>
            <a:r>
              <a:rPr lang="ru-RU" sz="2400" dirty="0"/>
              <a:t>мониторинг</a:t>
            </a:r>
            <a:r>
              <a:rPr lang="ru-RU" sz="2400" dirty="0">
                <a:solidFill>
                  <a:schemeClr val="accent5"/>
                </a:solidFill>
              </a:rPr>
              <a:t> </a:t>
            </a:r>
            <a:endParaRPr lang="ru-RU" sz="2800" dirty="0">
              <a:solidFill>
                <a:schemeClr val="accent5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014947" y="4067864"/>
            <a:ext cx="219393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</a:rPr>
              <a:t>92</a:t>
            </a:r>
            <a:r>
              <a:rPr lang="ru-RU" sz="2800" b="1" dirty="0"/>
              <a:t> </a:t>
            </a:r>
          </a:p>
          <a:p>
            <a:pPr algn="ctr"/>
            <a:r>
              <a:rPr lang="ru-RU" sz="2400" dirty="0"/>
              <a:t>заблокировано</a:t>
            </a:r>
            <a:endParaRPr lang="ru-RU" sz="2000" dirty="0"/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1991607" y="798775"/>
            <a:ext cx="93621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w7.pngwing.com/pngs/633/399/png-transparent-drug-health-medical-medicine-pharmacy-pill-prescription-corona-virus-covid-19-corona-virus-icon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457">
                        <a14:foregroundMark x1="10761" y1="3043" x2="10761" y2="3043"/>
                        <a14:foregroundMark x1="27065" y1="50000" x2="27065" y2="50000"/>
                        <a14:foregroundMark x1="52826" y1="68696" x2="52826" y2="68696"/>
                        <a14:foregroundMark x1="47826" y1="80109" x2="47826" y2="80109"/>
                        <a14:foregroundMark x1="54239" y1="85109" x2="54239" y2="85109"/>
                        <a14:foregroundMark x1="58370" y1="91739" x2="58370" y2="91739"/>
                        <a14:foregroundMark x1="86957" y1="75761" x2="86957" y2="75761"/>
                        <a14:foregroundMark x1="92500" y1="84130" x2="92500" y2="84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365" y="1925858"/>
            <a:ext cx="4387235" cy="438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257913" y="4792462"/>
            <a:ext cx="153279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</a:rPr>
              <a:t>4</a:t>
            </a:r>
            <a:r>
              <a:rPr lang="ru-RU" sz="2400" dirty="0"/>
              <a:t> </a:t>
            </a:r>
          </a:p>
          <a:p>
            <a:pPr algn="ctr"/>
            <a:r>
              <a:rPr lang="ru-RU" sz="2400" dirty="0"/>
              <a:t>лицензии</a:t>
            </a:r>
          </a:p>
          <a:p>
            <a:pPr algn="ctr"/>
            <a:r>
              <a:rPr lang="ru-RU" sz="2400" dirty="0"/>
              <a:t>изменены</a:t>
            </a:r>
            <a:endParaRPr lang="ru-RU" sz="2000" dirty="0"/>
          </a:p>
        </p:txBody>
      </p:sp>
      <p:pic>
        <p:nvPicPr>
          <p:cNvPr id="17" name="Picture 4" descr="rosselkhoznadzor1">
            <a:extLst>
              <a:ext uri="{FF2B5EF4-FFF2-40B4-BE49-F238E27FC236}">
                <a16:creationId xmlns:a16="http://schemas.microsoft.com/office/drawing/2014/main" id="{E1C43D63-0B3D-471F-A6BA-DE5F30280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803223" y="99"/>
            <a:ext cx="805080" cy="69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9835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63352" y="0"/>
            <a:ext cx="1504008" cy="1226148"/>
            <a:chOff x="327872" y="-315416"/>
            <a:chExt cx="1504008" cy="1226148"/>
          </a:xfrm>
        </p:grpSpPr>
        <p:sp>
          <p:nvSpPr>
            <p:cNvPr id="7" name="Шестиугольник 6"/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Шестиугольник 7"/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Шестиугольник 8"/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Шестиугольник 9"/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991607" y="275555"/>
            <a:ext cx="8208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ОТДЕЛ ВНУТРЕННЕГО ВЕТЕРИНАРНОГО НАДЗОРА</a:t>
            </a:r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72472" y="1859967"/>
            <a:ext cx="150368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</a:rPr>
              <a:t>12 </a:t>
            </a:r>
          </a:p>
          <a:p>
            <a:pPr algn="ctr"/>
            <a:r>
              <a:rPr lang="ru-RU" sz="2400" dirty="0"/>
              <a:t>субъектов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33006" y="3516491"/>
            <a:ext cx="145456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</a:rPr>
              <a:t>9</a:t>
            </a:r>
            <a:r>
              <a:rPr lang="ru-RU" sz="2400" dirty="0"/>
              <a:t> </a:t>
            </a:r>
          </a:p>
          <a:p>
            <a:pPr algn="ctr"/>
            <a:r>
              <a:rPr lang="ru-RU" sz="2400" dirty="0"/>
              <a:t>лицензий</a:t>
            </a:r>
          </a:p>
          <a:p>
            <a:pPr algn="ctr"/>
            <a:r>
              <a:rPr lang="ru-RU" sz="2400" dirty="0"/>
              <a:t>выдано</a:t>
            </a:r>
            <a:endParaRPr lang="ru-RU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1991607" y="810682"/>
            <a:ext cx="6939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НАДЗОР ПО ОБРАЩЕНИЮ С ЖИВОТНЫМИ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855393" y="1859967"/>
            <a:ext cx="236955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</a:rPr>
              <a:t>1</a:t>
            </a:r>
          </a:p>
          <a:p>
            <a:pPr algn="ctr"/>
            <a:r>
              <a:rPr lang="ru-RU" sz="2400" dirty="0"/>
              <a:t>инспекционный </a:t>
            </a:r>
            <a:br>
              <a:rPr lang="ru-RU" sz="2400" dirty="0"/>
            </a:br>
            <a:r>
              <a:rPr lang="ru-RU" sz="2400" dirty="0"/>
              <a:t>визит</a:t>
            </a:r>
            <a:r>
              <a:rPr lang="ru-RU" sz="2400" dirty="0">
                <a:solidFill>
                  <a:schemeClr val="accent5"/>
                </a:solidFill>
              </a:rPr>
              <a:t> </a:t>
            </a:r>
            <a:endParaRPr lang="ru-RU" sz="2800" dirty="0">
              <a:solidFill>
                <a:schemeClr val="accent5"/>
              </a:solidFill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1991607" y="798775"/>
            <a:ext cx="93621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015314" y="3632858"/>
            <a:ext cx="204972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</a:rPr>
              <a:t>3</a:t>
            </a:r>
            <a:r>
              <a:rPr lang="ru-RU" sz="2400" dirty="0"/>
              <a:t> </a:t>
            </a:r>
          </a:p>
          <a:p>
            <a:pPr algn="ctr"/>
            <a:r>
              <a:rPr lang="ru-RU" sz="2400" dirty="0"/>
              <a:t>выездных </a:t>
            </a:r>
            <a:br>
              <a:rPr lang="ru-RU" sz="2400" dirty="0"/>
            </a:br>
            <a:r>
              <a:rPr lang="ru-RU" sz="2400" dirty="0"/>
              <a:t>обследования</a:t>
            </a:r>
            <a:endParaRPr lang="ru-RU" sz="2000" dirty="0"/>
          </a:p>
        </p:txBody>
      </p:sp>
      <p:pic>
        <p:nvPicPr>
          <p:cNvPr id="2050" name="Picture 2" descr="https://avatars.mds.yandex.net/i?id=d5deb1cb8aa87bacd598d42e08a0bf153d81dce3-9856775-images-thumbs&amp;n=13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190" y="1701268"/>
            <a:ext cx="4733190" cy="473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osselkhoznadzor1">
            <a:extLst>
              <a:ext uri="{FF2B5EF4-FFF2-40B4-BE49-F238E27FC236}">
                <a16:creationId xmlns:a16="http://schemas.microsoft.com/office/drawing/2014/main" id="{D22BFC7B-DD08-48F9-9946-E329639A9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803223" y="99"/>
            <a:ext cx="805080" cy="69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8888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335360" y="0"/>
            <a:ext cx="1504008" cy="1226148"/>
            <a:chOff x="327872" y="-315416"/>
            <a:chExt cx="1504008" cy="1226148"/>
          </a:xfrm>
        </p:grpSpPr>
        <p:sp>
          <p:nvSpPr>
            <p:cNvPr id="7" name="Шестиугольник 6"/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Шестиугольник 7"/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Шестиугольник 8"/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Шестиугольник 9"/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991607" y="275555"/>
            <a:ext cx="8208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ОТДЕЛ ВНУТРЕННЕГО ВЕТЕРИНАРНОГО НАДЗОРА</a:t>
            </a:r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71464" y="2354739"/>
            <a:ext cx="150368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5"/>
                </a:solidFill>
              </a:rPr>
              <a:t>&gt; </a:t>
            </a:r>
            <a:r>
              <a:rPr lang="ru-RU" sz="2800" b="1" dirty="0">
                <a:solidFill>
                  <a:schemeClr val="accent5"/>
                </a:solidFill>
              </a:rPr>
              <a:t>400 </a:t>
            </a:r>
          </a:p>
          <a:p>
            <a:pPr algn="ctr"/>
            <a:r>
              <a:rPr lang="ru-RU" sz="2400" dirty="0"/>
              <a:t>субъектов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62141" y="4058240"/>
            <a:ext cx="167321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5"/>
                </a:solidFill>
              </a:rPr>
              <a:t>86</a:t>
            </a:r>
            <a:r>
              <a:rPr lang="ru-RU" sz="2400" dirty="0"/>
              <a:t> </a:t>
            </a:r>
          </a:p>
          <a:p>
            <a:pPr algn="ctr"/>
            <a:r>
              <a:rPr lang="ru-RU" sz="2400" dirty="0"/>
              <a:t>нарушений</a:t>
            </a:r>
            <a:endParaRPr lang="ru-RU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1991607" y="810682"/>
            <a:ext cx="96893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МОНИТОРИНГ ПРОДУКЦИИ, </a:t>
            </a:r>
            <a:b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ПОСТАВЛЯЕМОЙ В СОЦИАЛЬНО-ЗНАЧИМЫЕ УЧРЕЖДЕНИЯ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971263" y="2354739"/>
            <a:ext cx="213782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</a:rPr>
              <a:t>74</a:t>
            </a:r>
          </a:p>
          <a:p>
            <a:pPr algn="ctr"/>
            <a:r>
              <a:rPr lang="ru-RU" sz="2400" dirty="0"/>
              <a:t>проб отобрано</a:t>
            </a:r>
            <a:endParaRPr lang="ru-RU" sz="2800" dirty="0">
              <a:solidFill>
                <a:schemeClr val="accent5"/>
              </a:solidFill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1991607" y="798775"/>
            <a:ext cx="93621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767429" y="4242906"/>
            <a:ext cx="254550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</a:rPr>
              <a:t>21</a:t>
            </a:r>
            <a:r>
              <a:rPr lang="ru-RU" sz="2400" dirty="0"/>
              <a:t> </a:t>
            </a:r>
          </a:p>
          <a:p>
            <a:pPr algn="ctr"/>
            <a:r>
              <a:rPr lang="ru-RU" sz="2400" dirty="0"/>
              <a:t>предостережение</a:t>
            </a:r>
            <a:endParaRPr lang="ru-RU" sz="2000" dirty="0"/>
          </a:p>
        </p:txBody>
      </p:sp>
      <p:pic>
        <p:nvPicPr>
          <p:cNvPr id="3074" name="Picture 2" descr="https://w7.pngwing.com/pngs/690/28/png-transparent-veerkracht-education-school-stellenausschreibung-knowledge-childern-miscellaneous-child-public-relations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83" l="0" r="100000">
                        <a14:foregroundMark x1="24022" y1="21413" x2="24022" y2="21413"/>
                        <a14:foregroundMark x1="23478" y1="31087" x2="23478" y2="31087"/>
                        <a14:foregroundMark x1="20761" y1="47717" x2="20761" y2="47717"/>
                        <a14:foregroundMark x1="18478" y1="62935" x2="18478" y2="62935"/>
                        <a14:foregroundMark x1="15870" y1="81957" x2="15870" y2="81957"/>
                        <a14:foregroundMark x1="26304" y1="81196" x2="26304" y2="81196"/>
                        <a14:foregroundMark x1="41957" y1="93370" x2="41957" y2="93370"/>
                        <a14:foregroundMark x1="56630" y1="93804" x2="56630" y2="93804"/>
                        <a14:foregroundMark x1="71087" y1="83913" x2="71087" y2="83913"/>
                        <a14:foregroundMark x1="83043" y1="82391" x2="83043" y2="82391"/>
                        <a14:foregroundMark x1="84565" y1="61196" x2="84565" y2="61196"/>
                        <a14:foregroundMark x1="83804" y1="34348" x2="83804" y2="34348"/>
                        <a14:foregroundMark x1="51630" y1="20870" x2="51630" y2="20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0" y="1776695"/>
            <a:ext cx="4734024" cy="47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osselkhoznadzor1">
            <a:extLst>
              <a:ext uri="{FF2B5EF4-FFF2-40B4-BE49-F238E27FC236}">
                <a16:creationId xmlns:a16="http://schemas.microsoft.com/office/drawing/2014/main" id="{70B7EE92-30D7-46A1-9C03-23508C68D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803223" y="99"/>
            <a:ext cx="805080" cy="69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7415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t>13</a:t>
            </a:fld>
            <a:endParaRPr lang="en-US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384423" y="0"/>
            <a:ext cx="1504008" cy="1226148"/>
            <a:chOff x="327872" y="-315416"/>
            <a:chExt cx="1504008" cy="1226148"/>
          </a:xfrm>
        </p:grpSpPr>
        <p:sp>
          <p:nvSpPr>
            <p:cNvPr id="7" name="Шестиугольник 6"/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Шестиугольник 7"/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Шестиугольник 8"/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Шестиугольник 9"/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991607" y="275555"/>
            <a:ext cx="8208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ОТДЕЛ ВНУТРЕННЕГО ВЕТЕРИНАРНОГО НАДЗОРА</a:t>
            </a:r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41335" y="2354739"/>
            <a:ext cx="176394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</a:rPr>
              <a:t>183</a:t>
            </a:r>
          </a:p>
          <a:p>
            <a:pPr algn="ctr"/>
            <a:r>
              <a:rPr lang="ru-RU" sz="2400" dirty="0"/>
              <a:t>деклараций</a:t>
            </a:r>
            <a:br>
              <a:rPr lang="ru-RU" sz="2400" dirty="0"/>
            </a:br>
            <a:r>
              <a:rPr lang="ru-RU" sz="2400" dirty="0"/>
              <a:t>отозвано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73891" y="4280034"/>
            <a:ext cx="189404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</a:rPr>
              <a:t>33</a:t>
            </a:r>
            <a:r>
              <a:rPr lang="ru-RU" sz="2400" dirty="0"/>
              <a:t> </a:t>
            </a:r>
          </a:p>
          <a:p>
            <a:pPr algn="ctr"/>
            <a:r>
              <a:rPr lang="ru-RU" sz="2400" dirty="0"/>
              <a:t>предприятия</a:t>
            </a:r>
            <a:endParaRPr lang="ru-RU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1991607" y="810682"/>
            <a:ext cx="4814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МОНИТОРИНГ ДЕКЛАРАЦИЙ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309198" y="2354739"/>
            <a:ext cx="346197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</a:rPr>
              <a:t>130</a:t>
            </a:r>
          </a:p>
          <a:p>
            <a:pPr algn="ctr"/>
            <a:r>
              <a:rPr lang="ru-RU" sz="2400" dirty="0"/>
              <a:t>несоответствие </a:t>
            </a:r>
          </a:p>
          <a:p>
            <a:pPr algn="ctr"/>
            <a:r>
              <a:rPr lang="ru-RU" sz="2400" dirty="0"/>
              <a:t>по молочной продукции </a:t>
            </a:r>
            <a:endParaRPr lang="ru-RU" sz="2800" dirty="0">
              <a:solidFill>
                <a:schemeClr val="accent5"/>
              </a:solidFill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1991607" y="798775"/>
            <a:ext cx="93621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481068" y="4242906"/>
            <a:ext cx="311822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</a:rPr>
              <a:t>53</a:t>
            </a:r>
            <a:r>
              <a:rPr lang="ru-RU" sz="2400" dirty="0"/>
              <a:t> </a:t>
            </a:r>
          </a:p>
          <a:p>
            <a:pPr algn="ctr"/>
            <a:r>
              <a:rPr lang="ru-RU" sz="2400" dirty="0"/>
              <a:t>несоответствие </a:t>
            </a:r>
          </a:p>
          <a:p>
            <a:pPr algn="ctr"/>
            <a:r>
              <a:rPr lang="ru-RU" sz="2400" dirty="0"/>
              <a:t>по мясной продукции </a:t>
            </a:r>
            <a:endParaRPr lang="ru-RU" sz="2800" dirty="0">
              <a:solidFill>
                <a:schemeClr val="accent5"/>
              </a:solidFill>
            </a:endParaRPr>
          </a:p>
        </p:txBody>
      </p:sp>
      <p:pic>
        <p:nvPicPr>
          <p:cNvPr id="4102" name="Picture 6" descr="https://d3d71ba2asa5oz.cloudfront.net/42000140/images/appraisal.pn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5" t="6426" r="12055" b="7181"/>
          <a:stretch/>
        </p:blipFill>
        <p:spPr bwMode="auto">
          <a:xfrm>
            <a:off x="3863752" y="1963862"/>
            <a:ext cx="4151804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osselkhoznadzor1">
            <a:extLst>
              <a:ext uri="{FF2B5EF4-FFF2-40B4-BE49-F238E27FC236}">
                <a16:creationId xmlns:a16="http://schemas.microsoft.com/office/drawing/2014/main" id="{2BAEF3CD-662D-4133-86BC-FED422C46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803223" y="99"/>
            <a:ext cx="805080" cy="69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9953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t>14</a:t>
            </a:fld>
            <a:endParaRPr lang="en-US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63352" y="31886"/>
            <a:ext cx="1504008" cy="1226148"/>
            <a:chOff x="327872" y="-315416"/>
            <a:chExt cx="1504008" cy="1226148"/>
          </a:xfrm>
        </p:grpSpPr>
        <p:sp>
          <p:nvSpPr>
            <p:cNvPr id="7" name="Шестиугольник 6"/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Шестиугольник 7"/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Шестиугольник 8"/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Шестиугольник 9"/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991607" y="275555"/>
            <a:ext cx="8208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ОТДЕЛ ВНУТРЕННЕГО ВЕТЕРИНАРНОГО НАДЗОРА</a:t>
            </a:r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54393" y="2354739"/>
            <a:ext cx="213782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</a:rPr>
              <a:t>5575</a:t>
            </a:r>
          </a:p>
          <a:p>
            <a:pPr algn="ctr"/>
            <a:r>
              <a:rPr lang="ru-RU" sz="2400" dirty="0"/>
              <a:t>проб отобрано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5379" y="3706626"/>
            <a:ext cx="226498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</a:rPr>
              <a:t>257</a:t>
            </a:r>
            <a:r>
              <a:rPr lang="ru-RU" sz="2400" dirty="0"/>
              <a:t> </a:t>
            </a:r>
          </a:p>
          <a:p>
            <a:pPr algn="ctr"/>
            <a:r>
              <a:rPr lang="ru-RU" sz="2400" dirty="0"/>
              <a:t>положительных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91607" y="810682"/>
            <a:ext cx="5273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ЛАБОРАТОРНЫЙ МОНИТОРИНГ</a:t>
            </a: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1991607" y="798775"/>
            <a:ext cx="93621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https://thumbs.dreamstime.com/b/%D0%BC%D0%B5%D0%B4%D0%B8%D1%86%D0%B8%D0%BD%D1%81%D0%BA%D0%B0%D1%8F-%D0%BB%D0%B0%D0%B1%D0%BE%D1%80%D0%B0%D1%82%D0%BE%D1%80%D0%B8%D1%8F-%D0%B2%D1%8B%D1%80%D0%BE%D0%B2%D0%BD%D1%8F%D0%B9%D1%82%D0%B5-%D0%B7%D0%BD%D0%B0%D1%87%D0%BE%D0%BA-%D0%B4%D0%B8%D0%B7%D0%B0%D0%B9%D0%BD%D0%B0-%D0%BE%D0%B4%D0%B8%D0%BD%D0%BE%D1%87%D0%BD%D1%8B%D0%B9-104869986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4125" y1="45000" x2="34125" y2="45000"/>
                        <a14:foregroundMark x1="37000" y1="41750" x2="37000" y2="41750"/>
                        <a14:foregroundMark x1="30500" y1="34125" x2="30500" y2="34125"/>
                        <a14:foregroundMark x1="40750" y1="33875" x2="40750" y2="33875"/>
                        <a14:foregroundMark x1="43500" y1="33875" x2="43500" y2="33875"/>
                        <a14:foregroundMark x1="47625" y1="36750" x2="47625" y2="36750"/>
                        <a14:foregroundMark x1="52375" y1="32375" x2="52375" y2="32375"/>
                        <a14:foregroundMark x1="55875" y1="31625" x2="55875" y2="31625"/>
                        <a14:foregroundMark x1="52750" y1="26125" x2="52750" y2="26125"/>
                        <a14:foregroundMark x1="48875" y1="23250" x2="48875" y2="23250"/>
                        <a14:foregroundMark x1="42875" y1="21250" x2="42875" y2="21250"/>
                        <a14:foregroundMark x1="38000" y1="20250" x2="38000" y2="20250"/>
                        <a14:foregroundMark x1="32750" y1="20750" x2="32750" y2="20750"/>
                        <a14:foregroundMark x1="27375" y1="22625" x2="27375" y2="22625"/>
                        <a14:foregroundMark x1="22250" y1="26125" x2="22250" y2="26125"/>
                        <a14:foregroundMark x1="19375" y1="30125" x2="19375" y2="30125"/>
                        <a14:foregroundMark x1="17875" y1="35250" x2="17875" y2="35250"/>
                        <a14:foregroundMark x1="17000" y1="41375" x2="17000" y2="41375"/>
                        <a14:foregroundMark x1="17250" y1="46875" x2="17250" y2="46875"/>
                        <a14:foregroundMark x1="20125" y1="51375" x2="20125" y2="51375"/>
                        <a14:foregroundMark x1="23500" y1="56500" x2="23500" y2="56500"/>
                        <a14:foregroundMark x1="28000" y1="59250" x2="28000" y2="59250"/>
                        <a14:foregroundMark x1="33750" y1="60750" x2="33750" y2="60750"/>
                        <a14:foregroundMark x1="32250" y1="81250" x2="32250" y2="81250"/>
                        <a14:foregroundMark x1="37750" y1="81375" x2="37750" y2="81375"/>
                      </a14:backgroundRemoval>
                    </a14:imgEffect>
                    <a14:imgEffect>
                      <a14:brightnessContrast contrast="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24" t="14268" r="14413" b="12969"/>
          <a:stretch/>
        </p:blipFill>
        <p:spPr bwMode="auto">
          <a:xfrm>
            <a:off x="3300304" y="1522451"/>
            <a:ext cx="5008894" cy="500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914835" y="5058514"/>
            <a:ext cx="204607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</a:rPr>
              <a:t>4,4 %</a:t>
            </a:r>
            <a:endParaRPr lang="ru-RU" sz="2400" dirty="0"/>
          </a:p>
          <a:p>
            <a:pPr algn="ctr"/>
            <a:r>
              <a:rPr lang="ru-RU" sz="2400" dirty="0" err="1"/>
              <a:t>выявляемость</a:t>
            </a:r>
            <a:endParaRPr lang="ru-RU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191344" y="1582710"/>
            <a:ext cx="4162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ЭПИЗООТОЛОГИЧЕСКИЙ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40275" y="1528669"/>
            <a:ext cx="1883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ПИЩЕВОЙ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013309" y="2354739"/>
            <a:ext cx="227087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</a:rPr>
              <a:t>361</a:t>
            </a:r>
          </a:p>
          <a:p>
            <a:pPr algn="ctr"/>
            <a:r>
              <a:rPr lang="ru-RU" sz="2400" dirty="0"/>
              <a:t>проба отобрана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30819" y="3706626"/>
            <a:ext cx="226498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</a:rPr>
              <a:t>14</a:t>
            </a:r>
            <a:r>
              <a:rPr lang="ru-RU" sz="2400" dirty="0"/>
              <a:t> </a:t>
            </a:r>
          </a:p>
          <a:p>
            <a:pPr algn="ctr"/>
            <a:r>
              <a:rPr lang="ru-RU" sz="2400" dirty="0"/>
              <a:t>положительных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040275" y="5058514"/>
            <a:ext cx="204607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</a:rPr>
              <a:t>3,9 %</a:t>
            </a:r>
            <a:endParaRPr lang="ru-RU" sz="2400" dirty="0"/>
          </a:p>
          <a:p>
            <a:pPr algn="ctr"/>
            <a:r>
              <a:rPr lang="ru-RU" sz="2400" dirty="0" err="1"/>
              <a:t>выявляемость</a:t>
            </a:r>
            <a:endParaRPr lang="ru-RU" sz="2400" dirty="0"/>
          </a:p>
        </p:txBody>
      </p:sp>
      <p:pic>
        <p:nvPicPr>
          <p:cNvPr id="23" name="Picture 4" descr="rosselkhoznadzor1">
            <a:extLst>
              <a:ext uri="{FF2B5EF4-FFF2-40B4-BE49-F238E27FC236}">
                <a16:creationId xmlns:a16="http://schemas.microsoft.com/office/drawing/2014/main" id="{78A28996-1938-4E0E-A4B1-A56B73AD5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803223" y="99"/>
            <a:ext cx="805080" cy="69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4706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8A41B7-7A1A-4B77-9C9D-D763CFA0D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F9036A72-EF4D-4486-A23C-054FE2E2A8D2}" type="slidenum">
              <a:rPr lang="en-US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pPr defTabSz="685766"/>
              <a:t>15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35360" y="0"/>
            <a:ext cx="1504008" cy="1226148"/>
            <a:chOff x="327872" y="-315416"/>
            <a:chExt cx="1504008" cy="1226148"/>
          </a:xfrm>
        </p:grpSpPr>
        <p:sp>
          <p:nvSpPr>
            <p:cNvPr id="11" name="Шестиугольник 10"/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Шестиугольник 11"/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Шестиугольник 12"/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Шестиугольник 13"/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991607" y="275555"/>
            <a:ext cx="8208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ОТДЕЛ ВНУТРЕННЕГО ВЕТЕРИНАРНОГО НАДЗОРА</a:t>
            </a:r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1991607" y="798775"/>
            <a:ext cx="93621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991606" y="933013"/>
            <a:ext cx="10081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МЕРОПРИЯТИЯ ПО ГРИППУ ПТИЦ</a:t>
            </a:r>
            <a:b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В РЕСПУБЛИКЕ БАШКОРТОСТАН</a:t>
            </a:r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991606" y="1944216"/>
            <a:ext cx="9808736" cy="5157192"/>
          </a:xfrm>
          <a:prstGeom prst="roundRect">
            <a:avLst/>
          </a:prstGeom>
          <a:solidFill>
            <a:schemeClr val="accent1">
              <a:lumMod val="60000"/>
              <a:lumOff val="4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tx1"/>
                </a:solidFill>
              </a:rPr>
              <a:t>61</a:t>
            </a:r>
            <a:r>
              <a:rPr lang="ru-RU" sz="2400" dirty="0">
                <a:solidFill>
                  <a:schemeClr val="tx1"/>
                </a:solidFill>
              </a:rPr>
              <a:t> профилактический визит по птицеводческим предприятиям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tx1"/>
                </a:solidFill>
              </a:rPr>
              <a:t>95</a:t>
            </a:r>
            <a:r>
              <a:rPr lang="ru-RU" sz="2400" dirty="0">
                <a:solidFill>
                  <a:schemeClr val="tx1"/>
                </a:solidFill>
              </a:rPr>
              <a:t> предостережений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tx1"/>
                </a:solidFill>
              </a:rPr>
              <a:t>1</a:t>
            </a:r>
            <a:r>
              <a:rPr lang="ru-RU" sz="2400" dirty="0">
                <a:solidFill>
                  <a:schemeClr val="tx1"/>
                </a:solidFill>
              </a:rPr>
              <a:t> плановая выездная проверка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tx1"/>
                </a:solidFill>
              </a:rPr>
              <a:t>1</a:t>
            </a:r>
            <a:r>
              <a:rPr lang="ru-RU" sz="2400" dirty="0">
                <a:solidFill>
                  <a:schemeClr val="tx1"/>
                </a:solidFill>
              </a:rPr>
              <a:t> внеплановая выездная проверка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tx1"/>
                </a:solidFill>
              </a:rPr>
              <a:t>105</a:t>
            </a:r>
            <a:r>
              <a:rPr lang="ru-RU" sz="2400" dirty="0">
                <a:solidFill>
                  <a:schemeClr val="tx1"/>
                </a:solidFill>
              </a:rPr>
              <a:t> выездных обследований без взаимодействия с контролируемым лицом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выявлено </a:t>
            </a:r>
            <a:r>
              <a:rPr lang="ru-RU" sz="2800" b="1" dirty="0">
                <a:solidFill>
                  <a:schemeClr val="tx1"/>
                </a:solidFill>
              </a:rPr>
              <a:t>120</a:t>
            </a:r>
            <a:r>
              <a:rPr lang="ru-RU" sz="2400" dirty="0">
                <a:solidFill>
                  <a:schemeClr val="tx1"/>
                </a:solidFill>
              </a:rPr>
              <a:t> нарушений.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11 августа 2023 года на территории Уфимского района установлены ограничительные мероприятия по высокопатогенному гриппу птиц, эпизоотический очаг – территория АО «Птицефабрика «Башкирская», проведена выездная проверка, согласованная с Прокуратурой РБ, на данный момент все ограничения сняты.</a:t>
            </a:r>
          </a:p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9" name="Picture 4" descr="rosselkhoznadzor1">
            <a:extLst>
              <a:ext uri="{FF2B5EF4-FFF2-40B4-BE49-F238E27FC236}">
                <a16:creationId xmlns:a16="http://schemas.microsoft.com/office/drawing/2014/main" id="{15FA9B86-097B-4305-9446-AF57FDB8E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803223" y="99"/>
            <a:ext cx="805080" cy="69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8694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8A41B7-7A1A-4B77-9C9D-D763CFA0D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F9036A72-EF4D-4486-A23C-054FE2E2A8D2}" type="slidenum">
              <a:rPr lang="en-US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pPr defTabSz="685766"/>
              <a:t>16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263352" y="0"/>
            <a:ext cx="1504008" cy="1226148"/>
            <a:chOff x="327872" y="-315416"/>
            <a:chExt cx="1504008" cy="1226148"/>
          </a:xfrm>
        </p:grpSpPr>
        <p:sp>
          <p:nvSpPr>
            <p:cNvPr id="11" name="Шестиугольник 10"/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Шестиугольник 11"/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Шестиугольник 12"/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Шестиугольник 13"/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991607" y="275555"/>
            <a:ext cx="8208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ОТДЕЛ ВНУТРЕННЕГО ВЕТЕРИНАРНОГО НАДЗОРА</a:t>
            </a:r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1991607" y="798775"/>
            <a:ext cx="93621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991606" y="933013"/>
            <a:ext cx="10081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МЕРОПРИЯТИЯ ПО АФРИКАНСКОЙ ЧУМЕ СВИНЕЙ </a:t>
            </a:r>
            <a:b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В РЕСПУБЛИКЕ БАШКОРТОСТАН</a:t>
            </a:r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991606" y="1944216"/>
            <a:ext cx="9808736" cy="5157192"/>
          </a:xfrm>
          <a:prstGeom prst="roundRect">
            <a:avLst/>
          </a:prstGeom>
          <a:solidFill>
            <a:schemeClr val="accent1">
              <a:lumMod val="60000"/>
              <a:lumOff val="4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tx1"/>
                </a:solidFill>
              </a:rPr>
              <a:t>35</a:t>
            </a:r>
            <a:r>
              <a:rPr lang="ru-RU" sz="2400" dirty="0">
                <a:solidFill>
                  <a:schemeClr val="tx1"/>
                </a:solidFill>
              </a:rPr>
              <a:t> профилактических визитов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tx1"/>
                </a:solidFill>
              </a:rPr>
              <a:t>44</a:t>
            </a:r>
            <a:r>
              <a:rPr lang="ru-RU" sz="2400" dirty="0">
                <a:solidFill>
                  <a:schemeClr val="tx1"/>
                </a:solidFill>
              </a:rPr>
              <a:t> выездных обследования без взаимодействия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tx1"/>
                </a:solidFill>
              </a:rPr>
              <a:t>5</a:t>
            </a:r>
            <a:r>
              <a:rPr lang="ru-RU" sz="2400" dirty="0">
                <a:solidFill>
                  <a:schemeClr val="tx1"/>
                </a:solidFill>
              </a:rPr>
              <a:t> наблюдений за соблюдением обязательных требований (мониторинг безопасности)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объявлено </a:t>
            </a:r>
            <a:r>
              <a:rPr lang="ru-RU" sz="2800" b="1" dirty="0">
                <a:solidFill>
                  <a:schemeClr val="tx1"/>
                </a:solidFill>
              </a:rPr>
              <a:t>51</a:t>
            </a:r>
            <a:r>
              <a:rPr lang="ru-RU" sz="2400" dirty="0">
                <a:solidFill>
                  <a:schemeClr val="tx1"/>
                </a:solidFill>
              </a:rPr>
              <a:t> предостережение.</a:t>
            </a:r>
          </a:p>
          <a:p>
            <a:pPr algn="ctr"/>
            <a:endParaRPr lang="ru-RU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tx1"/>
                </a:solidFill>
              </a:rPr>
              <a:t>10</a:t>
            </a:r>
            <a:r>
              <a:rPr lang="ru-RU" sz="2400" dirty="0">
                <a:solidFill>
                  <a:schemeClr val="tx1"/>
                </a:solidFill>
              </a:rPr>
              <a:t> плановых выездных проверок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tx1"/>
              </a:solidFill>
            </a:endParaRPr>
          </a:p>
          <a:p>
            <a:pPr algn="ctr"/>
            <a:r>
              <a:rPr lang="ru-RU" sz="2800" b="1" dirty="0">
                <a:solidFill>
                  <a:schemeClr val="tx1"/>
                </a:solidFill>
              </a:rPr>
              <a:t>6</a:t>
            </a:r>
            <a:r>
              <a:rPr lang="ru-RU" sz="2400" dirty="0">
                <a:solidFill>
                  <a:schemeClr val="tx1"/>
                </a:solidFill>
              </a:rPr>
              <a:t> протоколов, </a:t>
            </a:r>
            <a:r>
              <a:rPr lang="ru-RU" sz="2800" b="1" dirty="0">
                <a:solidFill>
                  <a:schemeClr val="tx1"/>
                </a:solidFill>
              </a:rPr>
              <a:t>6 </a:t>
            </a:r>
            <a:r>
              <a:rPr lang="ru-RU" sz="2400" dirty="0">
                <a:solidFill>
                  <a:schemeClr val="tx1"/>
                </a:solidFill>
              </a:rPr>
              <a:t>постановлений, 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наложено штрафов на сумму </a:t>
            </a:r>
            <a:r>
              <a:rPr lang="ru-RU" sz="2800" b="1" dirty="0">
                <a:solidFill>
                  <a:schemeClr val="tx1"/>
                </a:solidFill>
              </a:rPr>
              <a:t>25 тыс. </a:t>
            </a:r>
            <a:r>
              <a:rPr lang="ru-RU" sz="2400" dirty="0">
                <a:solidFill>
                  <a:schemeClr val="tx1"/>
                </a:solidFill>
              </a:rPr>
              <a:t>рублей</a:t>
            </a:r>
          </a:p>
        </p:txBody>
      </p:sp>
      <p:pic>
        <p:nvPicPr>
          <p:cNvPr id="19" name="Picture 4" descr="rosselkhoznadzor1">
            <a:extLst>
              <a:ext uri="{FF2B5EF4-FFF2-40B4-BE49-F238E27FC236}">
                <a16:creationId xmlns:a16="http://schemas.microsoft.com/office/drawing/2014/main" id="{53772332-71D5-42EF-9C66-60A2F9DF8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803223" y="99"/>
            <a:ext cx="805080" cy="69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5418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8A41B7-7A1A-4B77-9C9D-D763CFA0D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F9036A72-EF4D-4486-A23C-054FE2E2A8D2}" type="slidenum">
              <a:rPr lang="en-US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pPr defTabSz="685766"/>
              <a:t>17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35360" y="0"/>
            <a:ext cx="1504008" cy="1226148"/>
            <a:chOff x="327872" y="-315416"/>
            <a:chExt cx="1504008" cy="1226148"/>
          </a:xfrm>
        </p:grpSpPr>
        <p:sp>
          <p:nvSpPr>
            <p:cNvPr id="11" name="Шестиугольник 10"/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Шестиугольник 11"/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Шестиугольник 12"/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Шестиугольник 13"/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991607" y="275555"/>
            <a:ext cx="8208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ОТДЕЛ ВНУТРЕННЕГО ВЕТЕРИНАРНОГО НАДЗОРА</a:t>
            </a:r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1991607" y="798775"/>
            <a:ext cx="93621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991606" y="933013"/>
            <a:ext cx="10081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МЕРОПРИЯТИЯ ПО ЛЕЙКОЗУ</a:t>
            </a:r>
            <a:b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В РЕСПУБЛИКЕ БАШКОРТОСТАН</a:t>
            </a:r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991606" y="1944216"/>
            <a:ext cx="9808736" cy="5157192"/>
          </a:xfrm>
          <a:prstGeom prst="roundRect">
            <a:avLst/>
          </a:prstGeom>
          <a:solidFill>
            <a:schemeClr val="accent1">
              <a:lumMod val="60000"/>
              <a:lumOff val="4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tx1"/>
                </a:solidFill>
              </a:rPr>
              <a:t>131</a:t>
            </a:r>
            <a:r>
              <a:rPr lang="ru-RU" sz="2400" dirty="0">
                <a:solidFill>
                  <a:schemeClr val="tx1"/>
                </a:solidFill>
              </a:rPr>
              <a:t> очаг </a:t>
            </a:r>
            <a:r>
              <a:rPr lang="ru-RU" sz="2400" b="1" dirty="0">
                <a:solidFill>
                  <a:schemeClr val="tx1"/>
                </a:solidFill>
              </a:rPr>
              <a:t>лейкоза</a:t>
            </a:r>
            <a:r>
              <a:rPr lang="ru-RU" sz="2400" dirty="0">
                <a:solidFill>
                  <a:schemeClr val="tx1"/>
                </a:solidFill>
              </a:rPr>
              <a:t> крупного рогатого скота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tx1"/>
                </a:solidFill>
              </a:rPr>
              <a:t>34</a:t>
            </a:r>
            <a:r>
              <a:rPr lang="ru-RU" sz="2400" dirty="0">
                <a:solidFill>
                  <a:schemeClr val="tx1"/>
                </a:solidFill>
              </a:rPr>
              <a:t> из них на данный момент действуют ограничительные мероприятия (карантин),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800" b="1" dirty="0">
                <a:solidFill>
                  <a:schemeClr val="tx1"/>
                </a:solidFill>
              </a:rPr>
              <a:t>97</a:t>
            </a:r>
            <a:r>
              <a:rPr lang="ru-RU" sz="2400" dirty="0">
                <a:solidFill>
                  <a:schemeClr val="tx1"/>
                </a:solidFill>
              </a:rPr>
              <a:t> – карантин снят. </a:t>
            </a:r>
          </a:p>
          <a:p>
            <a:endParaRPr lang="ru-RU" sz="2400" dirty="0">
              <a:solidFill>
                <a:schemeClr val="tx1"/>
              </a:solidFill>
            </a:endParaRPr>
          </a:p>
          <a:p>
            <a:r>
              <a:rPr lang="ru-RU" sz="2800" b="1" dirty="0">
                <a:solidFill>
                  <a:schemeClr val="tx1"/>
                </a:solidFill>
              </a:rPr>
              <a:t>89</a:t>
            </a:r>
            <a:r>
              <a:rPr lang="ru-RU" sz="2400" dirty="0">
                <a:solidFill>
                  <a:schemeClr val="tx1"/>
                </a:solidFill>
              </a:rPr>
              <a:t> плановых выездных проверок в отношении субъектов, у которых был зарегистрирован лейкоз КРС</a:t>
            </a:r>
          </a:p>
          <a:p>
            <a:r>
              <a:rPr lang="ru-RU" sz="2800" b="1" dirty="0">
                <a:solidFill>
                  <a:schemeClr val="tx1"/>
                </a:solidFill>
              </a:rPr>
              <a:t>8</a:t>
            </a:r>
            <a:r>
              <a:rPr lang="ru-RU" sz="2400" dirty="0">
                <a:solidFill>
                  <a:schemeClr val="tx1"/>
                </a:solidFill>
              </a:rPr>
              <a:t> предостережений по недопустимости нарушения обязательных требований в эпизоотическом очаге лейкоза КРС</a:t>
            </a:r>
          </a:p>
          <a:p>
            <a:r>
              <a:rPr lang="ru-RU" sz="2800" b="1" dirty="0">
                <a:solidFill>
                  <a:schemeClr val="tx1"/>
                </a:solidFill>
              </a:rPr>
              <a:t>70</a:t>
            </a:r>
            <a:r>
              <a:rPr lang="ru-RU" sz="2400" dirty="0">
                <a:solidFill>
                  <a:schemeClr val="tx1"/>
                </a:solidFill>
              </a:rPr>
              <a:t> предостережений о недопустимости нарушения обязательных требований при содержании и перемещении КРС.</a:t>
            </a:r>
          </a:p>
        </p:txBody>
      </p:sp>
      <p:pic>
        <p:nvPicPr>
          <p:cNvPr id="19" name="Picture 4" descr="rosselkhoznadzor1">
            <a:extLst>
              <a:ext uri="{FF2B5EF4-FFF2-40B4-BE49-F238E27FC236}">
                <a16:creationId xmlns:a16="http://schemas.microsoft.com/office/drawing/2014/main" id="{5981550B-2E98-446A-BCB9-120D82328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803223" y="99"/>
            <a:ext cx="805080" cy="69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2163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8A41B7-7A1A-4B77-9C9D-D763CFA0D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F9036A72-EF4D-4486-A23C-054FE2E2A8D2}" type="slidenum">
              <a:rPr lang="en-US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pPr defTabSz="685766"/>
              <a:t>18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35360" y="-8709"/>
            <a:ext cx="1504008" cy="1226148"/>
            <a:chOff x="327872" y="-315416"/>
            <a:chExt cx="1504008" cy="1226148"/>
          </a:xfrm>
        </p:grpSpPr>
        <p:sp>
          <p:nvSpPr>
            <p:cNvPr id="11" name="Шестиугольник 10"/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Шестиугольник 11"/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Шестиугольник 12"/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Шестиугольник 13"/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991607" y="275555"/>
            <a:ext cx="8208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ОТДЕЛ ВНУТРЕННЕГО ВЕТЕРИНАРНОГО НАДЗОРА</a:t>
            </a:r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1991607" y="798775"/>
            <a:ext cx="93621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991606" y="933013"/>
            <a:ext cx="10081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МЕРОПРИЯТИЯ ПО БЕШЕНСТУ</a:t>
            </a:r>
            <a:b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В РЕСПУБЛИКЕ БАШКОРТОСТАН</a:t>
            </a:r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631504" y="2021356"/>
            <a:ext cx="9649072" cy="4703981"/>
          </a:xfrm>
          <a:prstGeom prst="roundRect">
            <a:avLst/>
          </a:prstGeom>
          <a:solidFill>
            <a:schemeClr val="accent1">
              <a:lumMod val="60000"/>
              <a:lumOff val="4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chemeClr val="tx1"/>
                </a:solidFill>
              </a:rPr>
              <a:t>7</a:t>
            </a:r>
            <a:r>
              <a:rPr lang="ru-RU" sz="2400" dirty="0">
                <a:solidFill>
                  <a:schemeClr val="tx1"/>
                </a:solidFill>
              </a:rPr>
              <a:t> очагов </a:t>
            </a:r>
            <a:r>
              <a:rPr lang="ru-RU" sz="2400" b="1" dirty="0">
                <a:solidFill>
                  <a:schemeClr val="tx1"/>
                </a:solidFill>
              </a:rPr>
              <a:t>бешенства</a:t>
            </a:r>
          </a:p>
          <a:p>
            <a:endParaRPr lang="ru-RU" sz="2400" b="1" dirty="0">
              <a:solidFill>
                <a:schemeClr val="tx1"/>
              </a:solidFill>
            </a:endParaRPr>
          </a:p>
          <a:p>
            <a:r>
              <a:rPr lang="ru-RU" sz="2400" dirty="0">
                <a:solidFill>
                  <a:schemeClr val="tx1"/>
                </a:solidFill>
              </a:rPr>
              <a:t>На данный момент:</a:t>
            </a:r>
          </a:p>
          <a:p>
            <a:r>
              <a:rPr lang="ru-RU" sz="2400" dirty="0">
                <a:solidFill>
                  <a:schemeClr val="tx1"/>
                </a:solidFill>
              </a:rPr>
              <a:t>- </a:t>
            </a:r>
            <a:r>
              <a:rPr lang="ru-RU" sz="2800" b="1" dirty="0">
                <a:solidFill>
                  <a:schemeClr val="tx1"/>
                </a:solidFill>
              </a:rPr>
              <a:t>6</a:t>
            </a:r>
            <a:r>
              <a:rPr lang="ru-RU" sz="2400" dirty="0">
                <a:solidFill>
                  <a:schemeClr val="tx1"/>
                </a:solidFill>
              </a:rPr>
              <a:t> очагов закрыты: Уфимский район </a:t>
            </a:r>
            <a:r>
              <a:rPr lang="ru-RU" sz="2800" b="1" dirty="0">
                <a:solidFill>
                  <a:schemeClr val="tx1"/>
                </a:solidFill>
              </a:rPr>
              <a:t>1</a:t>
            </a:r>
            <a:r>
              <a:rPr lang="ru-RU" sz="2400" dirty="0">
                <a:solidFill>
                  <a:schemeClr val="tx1"/>
                </a:solidFill>
              </a:rPr>
              <a:t> очаг, Бакалинский район </a:t>
            </a:r>
            <a:r>
              <a:rPr lang="ru-RU" sz="2800" b="1" dirty="0">
                <a:solidFill>
                  <a:schemeClr val="tx1"/>
                </a:solidFill>
              </a:rPr>
              <a:t>1</a:t>
            </a:r>
            <a:r>
              <a:rPr lang="ru-RU" sz="2400" dirty="0">
                <a:solidFill>
                  <a:schemeClr val="tx1"/>
                </a:solidFill>
              </a:rPr>
              <a:t> очаг, Чишминский район </a:t>
            </a:r>
            <a:r>
              <a:rPr lang="ru-RU" sz="2800" b="1" dirty="0">
                <a:solidFill>
                  <a:schemeClr val="tx1"/>
                </a:solidFill>
              </a:rPr>
              <a:t>1</a:t>
            </a:r>
            <a:r>
              <a:rPr lang="ru-RU" sz="2400" dirty="0">
                <a:solidFill>
                  <a:schemeClr val="tx1"/>
                </a:solidFill>
              </a:rPr>
              <a:t> очаг, Миякинский район </a:t>
            </a:r>
            <a:r>
              <a:rPr lang="ru-RU" sz="2800" b="1" dirty="0">
                <a:solidFill>
                  <a:schemeClr val="tx1"/>
                </a:solidFill>
              </a:rPr>
              <a:t>1</a:t>
            </a:r>
            <a:r>
              <a:rPr lang="ru-RU" sz="2400" dirty="0">
                <a:solidFill>
                  <a:schemeClr val="tx1"/>
                </a:solidFill>
              </a:rPr>
              <a:t> очаг, Благоварский район </a:t>
            </a:r>
            <a:r>
              <a:rPr lang="ru-RU" sz="2800" b="1" dirty="0">
                <a:solidFill>
                  <a:schemeClr val="tx1"/>
                </a:solidFill>
              </a:rPr>
              <a:t>1</a:t>
            </a:r>
            <a:r>
              <a:rPr lang="ru-RU" sz="2400" dirty="0">
                <a:solidFill>
                  <a:schemeClr val="tx1"/>
                </a:solidFill>
              </a:rPr>
              <a:t> очаг, Бирский район 1 очаг</a:t>
            </a:r>
          </a:p>
          <a:p>
            <a:r>
              <a:rPr lang="ru-RU" sz="2400" dirty="0">
                <a:solidFill>
                  <a:schemeClr val="tx1"/>
                </a:solidFill>
              </a:rPr>
              <a:t>- в </a:t>
            </a:r>
            <a:r>
              <a:rPr lang="ru-RU" sz="2800" b="1" dirty="0">
                <a:solidFill>
                  <a:schemeClr val="tx1"/>
                </a:solidFill>
              </a:rPr>
              <a:t>1</a:t>
            </a:r>
            <a:r>
              <a:rPr lang="ru-RU" sz="2400" dirty="0">
                <a:solidFill>
                  <a:schemeClr val="tx1"/>
                </a:solidFill>
              </a:rPr>
              <a:t> очаге установлен карантин: </a:t>
            </a:r>
          </a:p>
          <a:p>
            <a:r>
              <a:rPr lang="ru-RU" sz="2400" dirty="0">
                <a:solidFill>
                  <a:schemeClr val="tx1"/>
                </a:solidFill>
              </a:rPr>
              <a:t>- 1 очаг от </a:t>
            </a:r>
            <a:r>
              <a:rPr lang="ru-RU" sz="2400" b="1" dirty="0">
                <a:solidFill>
                  <a:schemeClr val="tx1"/>
                </a:solidFill>
              </a:rPr>
              <a:t>22.12.2033</a:t>
            </a:r>
            <a:r>
              <a:rPr lang="ru-RU" sz="2400" dirty="0">
                <a:solidFill>
                  <a:schemeClr val="tx1"/>
                </a:solidFill>
              </a:rPr>
              <a:t>, лиса, Чекмагушевский район, д. </a:t>
            </a:r>
            <a:r>
              <a:rPr lang="ru-RU" sz="2400" dirty="0" err="1">
                <a:solidFill>
                  <a:schemeClr val="tx1"/>
                </a:solidFill>
              </a:rPr>
              <a:t>Ресмекеево</a:t>
            </a:r>
            <a:r>
              <a:rPr lang="ru-RU" sz="2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9" name="Picture 4" descr="rosselkhoznadzor1">
            <a:extLst>
              <a:ext uri="{FF2B5EF4-FFF2-40B4-BE49-F238E27FC236}">
                <a16:creationId xmlns:a16="http://schemas.microsoft.com/office/drawing/2014/main" id="{BAB9B256-1084-4BD4-B420-1427D9F1D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803223" y="99"/>
            <a:ext cx="805080" cy="69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9166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8A41B7-7A1A-4B77-9C9D-D763CFA0D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F9036A72-EF4D-4486-A23C-054FE2E2A8D2}" type="slidenum">
              <a:rPr lang="en-US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pPr defTabSz="685766"/>
              <a:t>19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27486" y="0"/>
            <a:ext cx="1504008" cy="1226148"/>
            <a:chOff x="327872" y="-315416"/>
            <a:chExt cx="1504008" cy="1226148"/>
          </a:xfrm>
        </p:grpSpPr>
        <p:sp>
          <p:nvSpPr>
            <p:cNvPr id="11" name="Шестиугольник 10"/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Шестиугольник 11"/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Шестиугольник 12"/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Шестиугольник 13"/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991607" y="275555"/>
            <a:ext cx="8208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ОТДЕЛ ВНУТРЕННЕГО ВЕТЕРИНАРНОГО НАДЗОРА</a:t>
            </a:r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1991607" y="798775"/>
            <a:ext cx="93621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991606" y="933013"/>
            <a:ext cx="10081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МЕРОПРИЯТИЯ ПО ЛЕПТОСПИРОЗУ</a:t>
            </a:r>
            <a:b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В РЕСПУБЛИКЕ БАШКОРТОСТАН</a:t>
            </a:r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814064" y="1997030"/>
            <a:ext cx="10204412" cy="4703981"/>
          </a:xfrm>
          <a:prstGeom prst="roundRect">
            <a:avLst/>
          </a:prstGeom>
          <a:solidFill>
            <a:schemeClr val="accent1">
              <a:lumMod val="60000"/>
              <a:lumOff val="4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2</a:t>
            </a:r>
            <a:r>
              <a:rPr lang="ru-RU" sz="2400" dirty="0">
                <a:solidFill>
                  <a:schemeClr val="tx1"/>
                </a:solidFill>
              </a:rPr>
              <a:t> очага по </a:t>
            </a:r>
            <a:r>
              <a:rPr lang="ru-RU" sz="2400" b="1" dirty="0">
                <a:solidFill>
                  <a:schemeClr val="tx1"/>
                </a:solidFill>
              </a:rPr>
              <a:t>лептоспирозу</a:t>
            </a:r>
            <a:r>
              <a:rPr lang="ru-RU" sz="2400" dirty="0">
                <a:solidFill>
                  <a:schemeClr val="tx1"/>
                </a:solidFill>
              </a:rPr>
              <a:t>:</a:t>
            </a:r>
          </a:p>
          <a:p>
            <a:pPr marL="457200" indent="-457200" algn="ctr">
              <a:buAutoNum type="arabicPlain" startAt="2"/>
            </a:pPr>
            <a:endParaRPr lang="ru-RU" sz="2400" b="1" dirty="0">
              <a:solidFill>
                <a:schemeClr val="tx1"/>
              </a:solidFill>
            </a:endParaRP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	1 </a:t>
            </a:r>
            <a:r>
              <a:rPr lang="ru-RU" sz="2400" dirty="0" err="1">
                <a:solidFill>
                  <a:schemeClr val="tx1"/>
                </a:solidFill>
              </a:rPr>
              <a:t>Стерлитамакский</a:t>
            </a:r>
            <a:r>
              <a:rPr lang="ru-RU" sz="2400" dirty="0">
                <a:solidFill>
                  <a:schemeClr val="tx1"/>
                </a:solidFill>
              </a:rPr>
              <a:t> район, 1 </a:t>
            </a:r>
            <a:r>
              <a:rPr lang="ru-RU" sz="2400" dirty="0" err="1">
                <a:solidFill>
                  <a:schemeClr val="tx1"/>
                </a:solidFill>
              </a:rPr>
              <a:t>Бирский</a:t>
            </a:r>
            <a:r>
              <a:rPr lang="ru-RU" sz="2400" dirty="0">
                <a:solidFill>
                  <a:schemeClr val="tx1"/>
                </a:solidFill>
              </a:rPr>
              <a:t> район</a:t>
            </a:r>
          </a:p>
          <a:p>
            <a:endParaRPr lang="ru-RU" sz="2400" dirty="0">
              <a:solidFill>
                <a:schemeClr val="tx1"/>
              </a:solidFill>
            </a:endParaRPr>
          </a:p>
          <a:p>
            <a:pPr algn="ctr"/>
            <a:r>
              <a:rPr lang="ru-RU" sz="2800" b="1" dirty="0">
                <a:solidFill>
                  <a:schemeClr val="tx1"/>
                </a:solidFill>
              </a:rPr>
              <a:t>2</a:t>
            </a:r>
            <a:r>
              <a:rPr lang="ru-RU" sz="2400" dirty="0">
                <a:solidFill>
                  <a:schemeClr val="tx1"/>
                </a:solidFill>
              </a:rPr>
              <a:t> выездные  проверки,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800" b="1" dirty="0">
                <a:solidFill>
                  <a:schemeClr val="tx1"/>
                </a:solidFill>
              </a:rPr>
              <a:t>2</a:t>
            </a:r>
            <a:r>
              <a:rPr lang="ru-RU" sz="2400" dirty="0">
                <a:solidFill>
                  <a:schemeClr val="tx1"/>
                </a:solidFill>
              </a:rPr>
              <a:t> протокола</a:t>
            </a:r>
          </a:p>
          <a:p>
            <a:pPr algn="ctr"/>
            <a:r>
              <a:rPr lang="ru-RU" sz="2800" b="1" dirty="0">
                <a:solidFill>
                  <a:schemeClr val="tx1"/>
                </a:solidFill>
              </a:rPr>
              <a:t>2</a:t>
            </a:r>
            <a:r>
              <a:rPr lang="ru-RU" sz="2400" dirty="0">
                <a:solidFill>
                  <a:schemeClr val="tx1"/>
                </a:solidFill>
              </a:rPr>
              <a:t> штрафа на сумму 10 тыс. рублей.</a:t>
            </a:r>
          </a:p>
        </p:txBody>
      </p:sp>
      <p:pic>
        <p:nvPicPr>
          <p:cNvPr id="19" name="Picture 4" descr="rosselkhoznadzor1">
            <a:extLst>
              <a:ext uri="{FF2B5EF4-FFF2-40B4-BE49-F238E27FC236}">
                <a16:creationId xmlns:a16="http://schemas.microsoft.com/office/drawing/2014/main" id="{3F1D67C8-1764-4A47-8513-D2CC2F237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803223" y="99"/>
            <a:ext cx="805080" cy="69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0721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8A41B7-7A1A-4B77-9C9D-D763CFA0D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F9036A72-EF4D-4486-A23C-054FE2E2A8D2}" type="slidenum">
              <a:rPr lang="en-US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pPr defTabSz="685766"/>
              <a:t>2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53764" y="16424"/>
            <a:ext cx="1504008" cy="1226148"/>
            <a:chOff x="327872" y="-315416"/>
            <a:chExt cx="1504008" cy="1226148"/>
          </a:xfrm>
        </p:grpSpPr>
        <p:sp>
          <p:nvSpPr>
            <p:cNvPr id="11" name="Шестиугольник 10"/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Шестиугольник 11"/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Шестиугольник 12"/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Шестиугольник 13"/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259277" y="275555"/>
            <a:ext cx="76734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Управление Федеральной службы по ветеринарному </a:t>
            </a:r>
          </a:p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фитосанитарному надзору по Республике Башкортостан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1991607" y="972319"/>
            <a:ext cx="93621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2025142" y="1922557"/>
            <a:ext cx="8953495" cy="4912915"/>
          </a:xfrm>
          <a:prstGeom prst="roundRect">
            <a:avLst/>
          </a:prstGeom>
          <a:solidFill>
            <a:schemeClr val="accent1">
              <a:lumMod val="60000"/>
              <a:lumOff val="4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Руководитель Управления Федеральной службы по ветеринарному и фитосанитарному надзору по Республике Башкортостан</a:t>
            </a:r>
          </a:p>
          <a:p>
            <a:pPr algn="ctr"/>
            <a:endParaRPr lang="ru-RU" sz="3200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b="1" spc="50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Байкеев</a:t>
            </a:r>
            <a:r>
              <a:rPr lang="ru-RU" sz="3200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Руслан </a:t>
            </a:r>
            <a:r>
              <a:rPr lang="ru-RU" sz="3200" b="1" spc="50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Алимжанович</a:t>
            </a:r>
            <a:endParaRPr lang="ru-RU" sz="3200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4" descr="rosselkhoznadzor1">
            <a:extLst>
              <a:ext uri="{FF2B5EF4-FFF2-40B4-BE49-F238E27FC236}">
                <a16:creationId xmlns:a16="http://schemas.microsoft.com/office/drawing/2014/main" id="{C56DB777-B6D0-4C93-8342-3A1611E76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803223" y="99"/>
            <a:ext cx="805080" cy="69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6708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8A41B7-7A1A-4B77-9C9D-D763CFA0D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F9036A72-EF4D-4486-A23C-054FE2E2A8D2}" type="slidenum">
              <a:rPr lang="en-US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pPr defTabSz="685766"/>
              <a:t>20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53764" y="16424"/>
            <a:ext cx="1504008" cy="1226148"/>
            <a:chOff x="327872" y="-315416"/>
            <a:chExt cx="1504008" cy="1226148"/>
          </a:xfrm>
        </p:grpSpPr>
        <p:sp>
          <p:nvSpPr>
            <p:cNvPr id="11" name="Шестиугольник 10"/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Шестиугольник 11"/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Шестиугольник 12"/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Шестиугольник 13"/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259277" y="275555"/>
            <a:ext cx="76734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Управление Федеральной службы по ветеринарному </a:t>
            </a:r>
          </a:p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фитосанитарному надзору по Республике Башкортостан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1991607" y="972319"/>
            <a:ext cx="93621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1775520" y="1419704"/>
            <a:ext cx="8953495" cy="192737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spc="67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 деятельности отдела ветеринарного надзора на Государственной границе РФ и транспорте за 2023 г. </a:t>
            </a:r>
          </a:p>
        </p:txBody>
      </p:sp>
      <p:pic>
        <p:nvPicPr>
          <p:cNvPr id="16" name="Picture 4" descr="rosselkhoznadzor1">
            <a:extLst>
              <a:ext uri="{FF2B5EF4-FFF2-40B4-BE49-F238E27FC236}">
                <a16:creationId xmlns:a16="http://schemas.microsoft.com/office/drawing/2014/main" id="{C56DB777-B6D0-4C93-8342-3A1611E76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803223" y="99"/>
            <a:ext cx="805080" cy="69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FFE6013-BF93-4B79-A8A6-595C4E0E3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3347074"/>
            <a:ext cx="8062796" cy="330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888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t>21</a:t>
            </a:fld>
            <a:endParaRPr lang="en-US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335360" y="0"/>
            <a:ext cx="1504008" cy="1226148"/>
            <a:chOff x="327872" y="-315416"/>
            <a:chExt cx="1504008" cy="1226148"/>
          </a:xfrm>
        </p:grpSpPr>
        <p:sp>
          <p:nvSpPr>
            <p:cNvPr id="7" name="Шестиугольник 6"/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Шестиугольник 7"/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Шестиугольник 8"/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Шестиугольник 9"/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927022" y="299655"/>
            <a:ext cx="9218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ОТДЕЛ ВЕТЕРИНАРНОГО НАДЗОРА НА ГОСУДАРСТВЕННОЙ ГРАНИЦЕ РФ И ТРАСНПОРТЕ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109849" y="1720840"/>
            <a:ext cx="451854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</a:rPr>
              <a:t>1</a:t>
            </a:r>
            <a:r>
              <a:rPr lang="ru-RU" sz="2800" b="1" dirty="0"/>
              <a:t> </a:t>
            </a:r>
          </a:p>
          <a:p>
            <a:pPr algn="ctr"/>
            <a:r>
              <a:rPr lang="ru-RU" sz="2400" dirty="0"/>
              <a:t>внеплановая выездная проверка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44133" y="5301208"/>
            <a:ext cx="207056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</a:rPr>
              <a:t>35</a:t>
            </a:r>
            <a:r>
              <a:rPr lang="ru-RU" sz="2800" b="1" dirty="0"/>
              <a:t> </a:t>
            </a:r>
          </a:p>
          <a:p>
            <a:pPr algn="ctr"/>
            <a:r>
              <a:rPr lang="ru-RU" sz="2400" dirty="0"/>
              <a:t>обследований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65671" y="4260056"/>
            <a:ext cx="98616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</a:rPr>
              <a:t>2</a:t>
            </a:r>
          </a:p>
          <a:p>
            <a:pPr algn="ctr"/>
            <a:r>
              <a:rPr lang="ru-RU" sz="2400" dirty="0"/>
              <a:t>рейда</a:t>
            </a:r>
            <a:endParaRPr lang="ru-RU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497471" y="3108084"/>
            <a:ext cx="321273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</a:rPr>
              <a:t>2</a:t>
            </a:r>
            <a:r>
              <a:rPr lang="ru-RU" sz="2800" b="1" dirty="0"/>
              <a:t> </a:t>
            </a:r>
          </a:p>
          <a:p>
            <a:pPr algn="ctr"/>
            <a:r>
              <a:rPr lang="ru-RU" sz="2400" dirty="0"/>
              <a:t>инспекционных визита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91607" y="810682"/>
            <a:ext cx="7174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КОНТРОЛЬНО-НАДЗОРНЫЕ МЕРОПРИЯТИЯ</a:t>
            </a:r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610600" y="1662112"/>
            <a:ext cx="319901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</a:rPr>
              <a:t>3</a:t>
            </a:r>
            <a:r>
              <a:rPr lang="ru-RU" sz="2800" b="1" dirty="0"/>
              <a:t> </a:t>
            </a:r>
          </a:p>
          <a:p>
            <a:pPr algn="ctr"/>
            <a:r>
              <a:rPr lang="ru-RU" sz="2400" dirty="0"/>
              <a:t>протокола </a:t>
            </a:r>
          </a:p>
          <a:p>
            <a:pPr algn="ctr"/>
            <a:r>
              <a:rPr lang="ru-RU" sz="2400" dirty="0"/>
              <a:t>об административном </a:t>
            </a:r>
          </a:p>
          <a:p>
            <a:pPr algn="ctr"/>
            <a:r>
              <a:rPr lang="ru-RU" sz="2400" dirty="0"/>
              <a:t>правонарушении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322838" y="3486011"/>
            <a:ext cx="167321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</a:rPr>
              <a:t>7</a:t>
            </a:r>
            <a:r>
              <a:rPr lang="ru-RU" sz="2800" b="1" dirty="0"/>
              <a:t> </a:t>
            </a:r>
          </a:p>
          <a:p>
            <a:pPr algn="ctr"/>
            <a:r>
              <a:rPr lang="ru-RU" sz="2400" dirty="0"/>
              <a:t>нарушений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933960" y="4572155"/>
            <a:ext cx="255832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</a:rPr>
              <a:t>430</a:t>
            </a:r>
            <a:r>
              <a:rPr lang="ru-RU" sz="2800" b="1" dirty="0"/>
              <a:t> </a:t>
            </a:r>
          </a:p>
          <a:p>
            <a:pPr algn="ctr"/>
            <a:r>
              <a:rPr lang="ru-RU" sz="2400" dirty="0"/>
              <a:t>предостережений</a:t>
            </a:r>
            <a:endParaRPr lang="ru-RU" sz="2000" dirty="0"/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1991607" y="798775"/>
            <a:ext cx="93621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72" b="99805" l="10000" r="90000">
                        <a14:foregroundMark x1="43913" y1="10352" x2="43913" y2="10352"/>
                        <a14:foregroundMark x1="46848" y1="22852" x2="46848" y2="22852"/>
                        <a14:foregroundMark x1="48587" y1="41797" x2="48587" y2="41797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bright="-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44" r="23244"/>
          <a:stretch/>
        </p:blipFill>
        <p:spPr>
          <a:xfrm>
            <a:off x="4198312" y="1402692"/>
            <a:ext cx="4680520" cy="5195888"/>
          </a:xfrm>
          <a:prstGeom prst="rect">
            <a:avLst/>
          </a:prstGeom>
        </p:spPr>
      </p:pic>
      <p:pic>
        <p:nvPicPr>
          <p:cNvPr id="23" name="Picture 4" descr="rosselkhoznadzor1">
            <a:extLst>
              <a:ext uri="{FF2B5EF4-FFF2-40B4-BE49-F238E27FC236}">
                <a16:creationId xmlns:a16="http://schemas.microsoft.com/office/drawing/2014/main" id="{5F684D76-F7F9-4CBC-8390-4FCB79AD2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803223" y="99"/>
            <a:ext cx="805080" cy="69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9461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8A41B7-7A1A-4B77-9C9D-D763CFA0D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F9036A72-EF4D-4486-A23C-054FE2E2A8D2}" type="slidenum">
              <a:rPr lang="en-US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pPr defTabSz="685766"/>
              <a:t>22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27486" y="0"/>
            <a:ext cx="1504008" cy="1226148"/>
            <a:chOff x="327872" y="-315416"/>
            <a:chExt cx="1504008" cy="1226148"/>
          </a:xfrm>
        </p:grpSpPr>
        <p:sp>
          <p:nvSpPr>
            <p:cNvPr id="11" name="Шестиугольник 10"/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Шестиугольник 11"/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Шестиугольник 12"/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Шестиугольник 13"/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435909" y="275555"/>
            <a:ext cx="9320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tabLst>
                <a:tab pos="0" algn="l"/>
                <a:tab pos="914309" algn="l"/>
                <a:tab pos="1828617" algn="l"/>
                <a:tab pos="2742926" algn="l"/>
                <a:tab pos="3657235" algn="l"/>
                <a:tab pos="4571542" algn="l"/>
                <a:tab pos="5485851" algn="l"/>
                <a:tab pos="6400159" algn="l"/>
                <a:tab pos="7314468" algn="l"/>
                <a:tab pos="8228777" algn="l"/>
                <a:tab pos="9143085" algn="l"/>
                <a:tab pos="10057394" algn="l"/>
              </a:tabLst>
              <a:defRPr/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Контроль продукции животного происхождения, кормов при экспорте/импорте за 2023 г. 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1991607" y="798775"/>
            <a:ext cx="93621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кругленный прямоугольник 15"/>
          <p:cNvSpPr/>
          <p:nvPr/>
        </p:nvSpPr>
        <p:spPr>
          <a:xfrm>
            <a:off x="1831494" y="2464131"/>
            <a:ext cx="8890448" cy="395225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002060"/>
                </a:solidFill>
                <a:cs typeface="Arial" panose="020B0604020202020204" pitchFamily="34" charset="0"/>
              </a:rPr>
              <a:t>Экспорт:</a:t>
            </a:r>
            <a:br>
              <a:rPr lang="ru-RU" b="1" dirty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Корма и кормовые добавки: 3413 партий – 196632 тонны;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</a:br>
            <a:br>
              <a:rPr lang="ru-RU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Молоко и молочная продукция: 65 партий – 900,35 тонн;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</a:br>
            <a:br>
              <a:rPr lang="ru-RU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Мед и продукты пчеловодства: 5 партий – 102 тонны;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</a:br>
            <a:br>
              <a:rPr lang="ru-RU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B0F0"/>
                </a:solidFill>
                <a:cs typeface="Arial" panose="020B0604020202020204" pitchFamily="34" charset="0"/>
              </a:rPr>
              <a:t>Импорт:</a:t>
            </a:r>
            <a:br>
              <a:rPr lang="ru-RU" b="1" dirty="0">
                <a:solidFill>
                  <a:srgbClr val="00B0F0"/>
                </a:solidFill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B0F0"/>
                </a:solidFill>
                <a:cs typeface="Arial" panose="020B0604020202020204" pitchFamily="34" charset="0"/>
              </a:rPr>
              <a:t>Инкубационное яйцо: 74 партии – 3720,8 тыс. шт.;</a:t>
            </a:r>
            <a:br>
              <a:rPr lang="ru-RU" b="1" dirty="0">
                <a:solidFill>
                  <a:srgbClr val="00B0F0"/>
                </a:solidFill>
                <a:cs typeface="Arial" panose="020B0604020202020204" pitchFamily="34" charset="0"/>
              </a:rPr>
            </a:br>
            <a:br>
              <a:rPr lang="ru-RU" b="1" dirty="0">
                <a:solidFill>
                  <a:srgbClr val="00B0F0"/>
                </a:solidFill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B0F0"/>
                </a:solidFill>
                <a:cs typeface="Arial" panose="020B0604020202020204" pitchFamily="34" charset="0"/>
              </a:rPr>
              <a:t>Племенной КРС (Чехия): 1 партия – 160 голов;</a:t>
            </a:r>
            <a:br>
              <a:rPr lang="ru-RU" b="1" dirty="0">
                <a:solidFill>
                  <a:srgbClr val="00B0F0"/>
                </a:solidFill>
                <a:cs typeface="Arial" panose="020B0604020202020204" pitchFamily="34" charset="0"/>
              </a:rPr>
            </a:br>
            <a:br>
              <a:rPr lang="ru-RU" b="1" dirty="0">
                <a:solidFill>
                  <a:srgbClr val="00B0F0"/>
                </a:solidFill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B0F0"/>
                </a:solidFill>
                <a:cs typeface="Arial" panose="020B0604020202020204" pitchFamily="34" charset="0"/>
              </a:rPr>
              <a:t>Генетический материал: 4 партии – 25 тыс. доз.</a:t>
            </a:r>
            <a:br>
              <a:rPr lang="ru-RU" b="1" dirty="0">
                <a:solidFill>
                  <a:srgbClr val="00B0F0"/>
                </a:solidFill>
                <a:cs typeface="Arial" panose="020B0604020202020204" pitchFamily="34" charset="0"/>
              </a:rPr>
            </a:b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19" name="Picture 4" descr="rosselkhoznadzor1">
            <a:extLst>
              <a:ext uri="{FF2B5EF4-FFF2-40B4-BE49-F238E27FC236}">
                <a16:creationId xmlns:a16="http://schemas.microsoft.com/office/drawing/2014/main" id="{3F1D67C8-1764-4A47-8513-D2CC2F237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803223" y="99"/>
            <a:ext cx="805080" cy="69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A34B67A-791A-4DE2-A6E0-D4FB204834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370" y="1087679"/>
            <a:ext cx="1792290" cy="119486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360EEB9-787A-447F-8899-57EB248144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52" y="1081196"/>
            <a:ext cx="1814066" cy="120937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6CFABED-F0FC-4643-9631-02953BA538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943" y="1083884"/>
            <a:ext cx="1597427" cy="1198655"/>
          </a:xfrm>
          <a:prstGeom prst="rect">
            <a:avLst/>
          </a:prstGeom>
        </p:spPr>
      </p:pic>
      <p:pic>
        <p:nvPicPr>
          <p:cNvPr id="23" name="Picture 4" descr="https://avatars.mds.yandex.net/get-altay/1489947/2a0000016851293930f82c66bf9863a7bcd4/XXL">
            <a:extLst>
              <a:ext uri="{FF2B5EF4-FFF2-40B4-BE49-F238E27FC236}">
                <a16:creationId xmlns:a16="http://schemas.microsoft.com/office/drawing/2014/main" id="{3173096E-62BE-4BA4-822C-0129E4C71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661" y="1082516"/>
            <a:ext cx="1823215" cy="120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A9AF340-3325-4DB5-97EC-C6F7D04EEC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876" y="1079590"/>
            <a:ext cx="1803804" cy="119652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C983D15-DEA5-4839-9DF4-D435DC9A21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166" y="1067835"/>
            <a:ext cx="2010854" cy="119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07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8A41B7-7A1A-4B77-9C9D-D763CFA0D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F9036A72-EF4D-4486-A23C-054FE2E2A8D2}" type="slidenum">
              <a:rPr lang="en-US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pPr defTabSz="685766"/>
              <a:t>23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27486" y="0"/>
            <a:ext cx="1504008" cy="1226148"/>
            <a:chOff x="327872" y="-315416"/>
            <a:chExt cx="1504008" cy="1226148"/>
          </a:xfrm>
        </p:grpSpPr>
        <p:sp>
          <p:nvSpPr>
            <p:cNvPr id="11" name="Шестиугольник 10"/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Шестиугольник 11"/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Шестиугольник 12"/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Шестиугольник 13"/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97102" y="275555"/>
            <a:ext cx="7397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tabLst>
                <a:tab pos="0" algn="l"/>
                <a:tab pos="914309" algn="l"/>
                <a:tab pos="1828617" algn="l"/>
                <a:tab pos="2742926" algn="l"/>
                <a:tab pos="3657235" algn="l"/>
                <a:tab pos="4571542" algn="l"/>
                <a:tab pos="5485851" algn="l"/>
                <a:tab pos="6400159" algn="l"/>
                <a:tab pos="7314468" algn="l"/>
                <a:tab pos="8228777" algn="l"/>
                <a:tab pos="9143085" algn="l"/>
                <a:tab pos="10057394" algn="l"/>
              </a:tabLst>
              <a:defRPr/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Контроль при подконтрольной продукции по РФ, ТС за 2023 г. 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1991607" y="798775"/>
            <a:ext cx="93621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кругленный прямоугольник 15"/>
          <p:cNvSpPr/>
          <p:nvPr/>
        </p:nvSpPr>
        <p:spPr>
          <a:xfrm>
            <a:off x="1831494" y="2464131"/>
            <a:ext cx="8890448" cy="395225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Корма и кормовые добавки: 1453 партий – 14823 тонны;</a:t>
            </a:r>
            <a:b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Мясо и мясопродукты: 1717 партий – 2080,3 тонны;</a:t>
            </a:r>
            <a:b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Молоко и молочная продукция: 708 партий – 4463,2 тонны;</a:t>
            </a:r>
            <a:b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Животные (лошади, МРС): 43 партии-1534 головы;</a:t>
            </a:r>
            <a:b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Сельскохозяйственная птица: 128 партия – 148 тыс. 595 гол.;</a:t>
            </a:r>
            <a:b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Рыба и рыбопродукты: 30 партий – 158,6 тонны; </a:t>
            </a:r>
            <a:b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Домашние животные: 460 партий – 467 гол.; </a:t>
            </a:r>
            <a:b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Инкубационное яйцо: 100 партий – 5986 тыс. шт.</a:t>
            </a: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9" name="Picture 4" descr="rosselkhoznadzor1">
            <a:extLst>
              <a:ext uri="{FF2B5EF4-FFF2-40B4-BE49-F238E27FC236}">
                <a16:creationId xmlns:a16="http://schemas.microsoft.com/office/drawing/2014/main" id="{3F1D67C8-1764-4A47-8513-D2CC2F237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803223" y="99"/>
            <a:ext cx="805080" cy="69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A34B67A-791A-4DE2-A6E0-D4FB204834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370" y="1087679"/>
            <a:ext cx="1792290" cy="119486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360EEB9-787A-447F-8899-57EB248144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52" y="1081196"/>
            <a:ext cx="1814066" cy="120937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6CFABED-F0FC-4643-9631-02953BA538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943" y="1083884"/>
            <a:ext cx="1597427" cy="1198655"/>
          </a:xfrm>
          <a:prstGeom prst="rect">
            <a:avLst/>
          </a:prstGeom>
        </p:spPr>
      </p:pic>
      <p:pic>
        <p:nvPicPr>
          <p:cNvPr id="23" name="Picture 4" descr="https://avatars.mds.yandex.net/get-altay/1489947/2a0000016851293930f82c66bf9863a7bcd4/XXL">
            <a:extLst>
              <a:ext uri="{FF2B5EF4-FFF2-40B4-BE49-F238E27FC236}">
                <a16:creationId xmlns:a16="http://schemas.microsoft.com/office/drawing/2014/main" id="{3173096E-62BE-4BA4-822C-0129E4C71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661" y="1082516"/>
            <a:ext cx="1823215" cy="120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A9AF340-3325-4DB5-97EC-C6F7D04EEC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876" y="1079590"/>
            <a:ext cx="1803804" cy="119652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C983D15-DEA5-4839-9DF4-D435DC9A21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166" y="1067835"/>
            <a:ext cx="2010854" cy="119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556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813802" y="139499"/>
            <a:ext cx="642891" cy="55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524133" y="116728"/>
            <a:ext cx="8172163" cy="707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309" algn="l"/>
                <a:tab pos="1828617" algn="l"/>
                <a:tab pos="2742926" algn="l"/>
                <a:tab pos="3657235" algn="l"/>
                <a:tab pos="4571542" algn="l"/>
                <a:tab pos="5485851" algn="l"/>
                <a:tab pos="6400159" algn="l"/>
                <a:tab pos="7314468" algn="l"/>
                <a:tab pos="8228777" algn="l"/>
                <a:tab pos="9143085" algn="l"/>
                <a:tab pos="10057394" algn="l"/>
              </a:tabLst>
              <a:defRPr/>
            </a:pPr>
            <a:r>
              <a:rPr lang="ru-RU" sz="1999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Контроль на Государственной границе </a:t>
            </a:r>
            <a:br>
              <a:rPr lang="ru-RU" sz="1999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</a:br>
            <a:r>
              <a:rPr lang="ru-RU" sz="1999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в Международном аэропорту «Уфа»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792344" y="1108424"/>
            <a:ext cx="7342904" cy="28966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799" dirty="0"/>
          </a:p>
          <a:p>
            <a:pPr algn="just"/>
            <a:r>
              <a:rPr lang="ru-RU" sz="1749" b="1" dirty="0">
                <a:solidFill>
                  <a:schemeClr val="tx2"/>
                </a:solidFill>
              </a:rPr>
              <a:t>В воздушном пункте пропуска через Государственную границу Российской Федерации в Международном аэропорту «Уфа» специалистами отдела в ходе досмотра ручной клади и багажа пассажиров, следующих из стран СНГ (Азербайджана, Таджикистана, Узбекистана) выявлено 71 нарушение ветеринарно-санитарных правил перевозок животноводческих грузов  (отсутствие ветеринарных сопроводительных документов) изъято и утилизировано 156,14 кг продукции животного происхождения.</a:t>
            </a:r>
          </a:p>
          <a:p>
            <a:pPr algn="ctr"/>
            <a:endParaRPr lang="ru-RU" sz="1799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2A16C4C-5548-DE04-F354-0C1FB7294C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38" y="4268875"/>
            <a:ext cx="2303658" cy="243288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210478D-E0A8-4C3E-82D4-4B5C3E511D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409" y="4279943"/>
            <a:ext cx="2307122" cy="2421817"/>
          </a:xfrm>
          <a:prstGeom prst="rect">
            <a:avLst/>
          </a:prstGeom>
        </p:spPr>
      </p:pic>
      <p:pic>
        <p:nvPicPr>
          <p:cNvPr id="1026" name="Picture 2" descr="D:\Документы отдела\фото\2023\аэропорт\IMG_20230622_104722_0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38" y="1341312"/>
            <a:ext cx="2303658" cy="266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Документы отдела\фото\2024\Задержание птицы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062" y="4266437"/>
            <a:ext cx="2103627" cy="243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Документы отдела\фото\2024\29-01-2024_08-03-33\IMG-20240115-WA001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135" y="4232333"/>
            <a:ext cx="2231667" cy="243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591DDD30-A512-4CC0-954D-CEA9AD505B66}"/>
              </a:ext>
            </a:extLst>
          </p:cNvPr>
          <p:cNvGrpSpPr/>
          <p:nvPr/>
        </p:nvGrpSpPr>
        <p:grpSpPr>
          <a:xfrm>
            <a:off x="327486" y="0"/>
            <a:ext cx="1504008" cy="1226148"/>
            <a:chOff x="327872" y="-315416"/>
            <a:chExt cx="1504008" cy="1226148"/>
          </a:xfrm>
        </p:grpSpPr>
        <p:sp>
          <p:nvSpPr>
            <p:cNvPr id="13" name="Шестиугольник 12">
              <a:extLst>
                <a:ext uri="{FF2B5EF4-FFF2-40B4-BE49-F238E27FC236}">
                  <a16:creationId xmlns:a16="http://schemas.microsoft.com/office/drawing/2014/main" id="{E3BF6523-4E03-4EC1-971E-582F3E27C3FD}"/>
                </a:ext>
              </a:extLst>
            </p:cNvPr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Шестиугольник 13">
              <a:extLst>
                <a:ext uri="{FF2B5EF4-FFF2-40B4-BE49-F238E27FC236}">
                  <a16:creationId xmlns:a16="http://schemas.microsoft.com/office/drawing/2014/main" id="{0010BAD1-63E4-4CB9-992D-DEC81C030BF1}"/>
                </a:ext>
              </a:extLst>
            </p:cNvPr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Шестиугольник 14">
              <a:extLst>
                <a:ext uri="{FF2B5EF4-FFF2-40B4-BE49-F238E27FC236}">
                  <a16:creationId xmlns:a16="http://schemas.microsoft.com/office/drawing/2014/main" id="{60EC1F4B-75AE-41DB-BC23-F99E656051DF}"/>
                </a:ext>
              </a:extLst>
            </p:cNvPr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Шестиугольник 16">
              <a:extLst>
                <a:ext uri="{FF2B5EF4-FFF2-40B4-BE49-F238E27FC236}">
                  <a16:creationId xmlns:a16="http://schemas.microsoft.com/office/drawing/2014/main" id="{0BECB146-768D-41D8-B725-A2A9E20B98A4}"/>
                </a:ext>
              </a:extLst>
            </p:cNvPr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59C421F4-CD23-427A-BAE8-5E07EDCB7B3E}"/>
              </a:ext>
            </a:extLst>
          </p:cNvPr>
          <p:cNvCxnSpPr/>
          <p:nvPr/>
        </p:nvCxnSpPr>
        <p:spPr>
          <a:xfrm>
            <a:off x="1991607" y="798775"/>
            <a:ext cx="93621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0790822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703312" y="133428"/>
            <a:ext cx="642891" cy="55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135674" y="317862"/>
            <a:ext cx="7560621" cy="369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1999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Уничтожение продукции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55380" y="1310340"/>
            <a:ext cx="5759141" cy="4638284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799" dirty="0"/>
          </a:p>
          <a:p>
            <a:pPr algn="just"/>
            <a:r>
              <a:rPr lang="ru-RU" sz="1999" b="1" dirty="0">
                <a:solidFill>
                  <a:schemeClr val="bg1"/>
                </a:solidFill>
              </a:rPr>
              <a:t>С целью недопущения оборота некачественной и опасной в ветеринарно-санитарном отношений  продукции отделом ветеринарного надзора на Госгранице РФ и транспорте утилизировано :</a:t>
            </a:r>
          </a:p>
          <a:p>
            <a:pPr algn="just"/>
            <a:r>
              <a:rPr lang="ru-RU" sz="1999" b="1" dirty="0">
                <a:solidFill>
                  <a:schemeClr val="bg1"/>
                </a:solidFill>
              </a:rPr>
              <a:t>13422 кг готовой рыбной продукции (рыбные консервы) нелегально введенной в оборот;</a:t>
            </a:r>
          </a:p>
          <a:p>
            <a:pPr algn="just"/>
            <a:endParaRPr lang="ru-RU" sz="1999" b="1" dirty="0">
              <a:solidFill>
                <a:schemeClr val="bg1"/>
              </a:solidFill>
            </a:endParaRPr>
          </a:p>
          <a:p>
            <a:pPr algn="just"/>
            <a:r>
              <a:rPr lang="ru-RU" sz="1999" b="1" dirty="0">
                <a:solidFill>
                  <a:schemeClr val="bg1"/>
                </a:solidFill>
              </a:rPr>
              <a:t>При проведении совместных рейдов с </a:t>
            </a:r>
            <a:r>
              <a:rPr lang="ru-RU" sz="1999" b="1" dirty="0" err="1">
                <a:solidFill>
                  <a:schemeClr val="bg1"/>
                </a:solidFill>
              </a:rPr>
              <a:t>Башкортостанской</a:t>
            </a:r>
            <a:r>
              <a:rPr lang="ru-RU" sz="1999" b="1" dirty="0">
                <a:solidFill>
                  <a:schemeClr val="bg1"/>
                </a:solidFill>
              </a:rPr>
              <a:t> таможней изъято и утилизировано 6,7 кг </a:t>
            </a:r>
            <a:r>
              <a:rPr lang="ru-RU" sz="1999" b="1" dirty="0" err="1">
                <a:solidFill>
                  <a:schemeClr val="bg1"/>
                </a:solidFill>
              </a:rPr>
              <a:t>санкционной</a:t>
            </a:r>
            <a:r>
              <a:rPr lang="ru-RU" sz="1999" b="1" dirty="0">
                <a:solidFill>
                  <a:schemeClr val="bg1"/>
                </a:solidFill>
              </a:rPr>
              <a:t> продукции (сыр производства Нидерланды и Германия).</a:t>
            </a:r>
          </a:p>
          <a:p>
            <a:pPr algn="just"/>
            <a:endParaRPr lang="ru-RU" sz="1999" b="1" dirty="0">
              <a:solidFill>
                <a:schemeClr val="bg1"/>
              </a:solidFill>
            </a:endParaRPr>
          </a:p>
          <a:p>
            <a:pPr algn="ctr"/>
            <a:endParaRPr lang="ru-RU" sz="1799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946" y="1360297"/>
            <a:ext cx="2881404" cy="206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kumirovao\Desktop\CbAVU9KrbhLi4TUU3W4e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295" y="1360297"/>
            <a:ext cx="2086856" cy="206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umirovao\Desktop\1688455164_168845512867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329" y="3716957"/>
            <a:ext cx="3455484" cy="259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FBE9E54-95C3-4723-8266-374E75EE4044}"/>
              </a:ext>
            </a:extLst>
          </p:cNvPr>
          <p:cNvGrpSpPr/>
          <p:nvPr/>
        </p:nvGrpSpPr>
        <p:grpSpPr>
          <a:xfrm>
            <a:off x="327486" y="0"/>
            <a:ext cx="1504008" cy="1226148"/>
            <a:chOff x="327872" y="-315416"/>
            <a:chExt cx="1504008" cy="1226148"/>
          </a:xfrm>
        </p:grpSpPr>
        <p:sp>
          <p:nvSpPr>
            <p:cNvPr id="12" name="Шестиугольник 11">
              <a:extLst>
                <a:ext uri="{FF2B5EF4-FFF2-40B4-BE49-F238E27FC236}">
                  <a16:creationId xmlns:a16="http://schemas.microsoft.com/office/drawing/2014/main" id="{5A1329AC-B0A6-4FA2-AE56-5177D0D50FF8}"/>
                </a:ext>
              </a:extLst>
            </p:cNvPr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Шестиугольник 12">
              <a:extLst>
                <a:ext uri="{FF2B5EF4-FFF2-40B4-BE49-F238E27FC236}">
                  <a16:creationId xmlns:a16="http://schemas.microsoft.com/office/drawing/2014/main" id="{BB2D405E-E0A6-44A4-ABB4-0B1AF2E9AF63}"/>
                </a:ext>
              </a:extLst>
            </p:cNvPr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Шестиугольник 13">
              <a:extLst>
                <a:ext uri="{FF2B5EF4-FFF2-40B4-BE49-F238E27FC236}">
                  <a16:creationId xmlns:a16="http://schemas.microsoft.com/office/drawing/2014/main" id="{1AE7EBF2-8B13-4467-939B-C252D48E485D}"/>
                </a:ext>
              </a:extLst>
            </p:cNvPr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Шестиугольник 14">
              <a:extLst>
                <a:ext uri="{FF2B5EF4-FFF2-40B4-BE49-F238E27FC236}">
                  <a16:creationId xmlns:a16="http://schemas.microsoft.com/office/drawing/2014/main" id="{C65915DD-205D-49B8-B8DB-EE7B8B9A0A57}"/>
                </a:ext>
              </a:extLst>
            </p:cNvPr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97C5A3DA-0919-4DBC-889C-B2C7C587DD56}"/>
              </a:ext>
            </a:extLst>
          </p:cNvPr>
          <p:cNvCxnSpPr/>
          <p:nvPr/>
        </p:nvCxnSpPr>
        <p:spPr>
          <a:xfrm>
            <a:off x="1991607" y="798775"/>
            <a:ext cx="93621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6211918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5434"/>
            <a:ext cx="10515600" cy="1325563"/>
          </a:xfrm>
        </p:spPr>
        <p:txBody>
          <a:bodyPr/>
          <a:lstStyle/>
          <a:p>
            <a:pPr algn="ctr"/>
            <a:r>
              <a:rPr lang="ru-RU" sz="1999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Times New Roman" pitchFamily="18" charset="0"/>
              </a:rPr>
              <a:t>Реестры предприятий в ФГИС «Цербер»</a:t>
            </a:r>
            <a:br>
              <a:rPr lang="ru-RU" sz="1999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Times New Roman" pitchFamily="18" charset="0"/>
              </a:rPr>
            </a:br>
            <a:endParaRPr lang="ru-RU" sz="1999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4" descr="rosselkhoznadzor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809123" y="116729"/>
            <a:ext cx="642891" cy="5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B8EFC063-CA8C-4632-9157-27546B98C6A3}"/>
              </a:ext>
            </a:extLst>
          </p:cNvPr>
          <p:cNvGraphicFramePr/>
          <p:nvPr/>
        </p:nvGraphicFramePr>
        <p:xfrm>
          <a:off x="408849" y="1270794"/>
          <a:ext cx="11173552" cy="5312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C99750D-6B2D-4BD9-83C0-C1DFEC5EB43E}"/>
              </a:ext>
            </a:extLst>
          </p:cNvPr>
          <p:cNvSpPr txBox="1"/>
          <p:nvPr/>
        </p:nvSpPr>
        <p:spPr>
          <a:xfrm>
            <a:off x="3936323" y="2781097"/>
            <a:ext cx="184683" cy="369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799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65CAA1-18FF-4963-B09B-1FE76AC81ED5}"/>
              </a:ext>
            </a:extLst>
          </p:cNvPr>
          <p:cNvSpPr txBox="1"/>
          <p:nvPr/>
        </p:nvSpPr>
        <p:spPr>
          <a:xfrm>
            <a:off x="1848634" y="2431600"/>
            <a:ext cx="3023549" cy="369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99" b="1" dirty="0">
                <a:solidFill>
                  <a:schemeClr val="bg1"/>
                </a:solidFill>
              </a:rPr>
              <a:t>140</a:t>
            </a:r>
            <a:r>
              <a:rPr lang="ru-RU" sz="1600" b="1" dirty="0">
                <a:solidFill>
                  <a:schemeClr val="bg1"/>
                </a:solidFill>
              </a:rPr>
              <a:t> хозяйствующих субъектов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172F31-5DEA-427F-8DBE-482F81657A0D}"/>
              </a:ext>
            </a:extLst>
          </p:cNvPr>
          <p:cNvSpPr txBox="1"/>
          <p:nvPr/>
        </p:nvSpPr>
        <p:spPr>
          <a:xfrm>
            <a:off x="7247830" y="2431600"/>
            <a:ext cx="3561293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хозяйствующих субъектов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BD5E7608-8171-45FC-A511-4A9EDB632F94}"/>
              </a:ext>
            </a:extLst>
          </p:cNvPr>
          <p:cNvCxnSpPr/>
          <p:nvPr/>
        </p:nvCxnSpPr>
        <p:spPr>
          <a:xfrm>
            <a:off x="1991607" y="798775"/>
            <a:ext cx="93621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B8D8CC5-77B6-4035-8BB4-2E39D9BD7078}"/>
              </a:ext>
            </a:extLst>
          </p:cNvPr>
          <p:cNvGrpSpPr/>
          <p:nvPr/>
        </p:nvGrpSpPr>
        <p:grpSpPr>
          <a:xfrm>
            <a:off x="327486" y="0"/>
            <a:ext cx="1504008" cy="1226148"/>
            <a:chOff x="327872" y="-315416"/>
            <a:chExt cx="1504008" cy="1226148"/>
          </a:xfrm>
        </p:grpSpPr>
        <p:sp>
          <p:nvSpPr>
            <p:cNvPr id="13" name="Шестиугольник 12">
              <a:extLst>
                <a:ext uri="{FF2B5EF4-FFF2-40B4-BE49-F238E27FC236}">
                  <a16:creationId xmlns:a16="http://schemas.microsoft.com/office/drawing/2014/main" id="{D1D17870-8F80-4A56-B8EE-73A9CD6BBD53}"/>
                </a:ext>
              </a:extLst>
            </p:cNvPr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Шестиугольник 13">
              <a:extLst>
                <a:ext uri="{FF2B5EF4-FFF2-40B4-BE49-F238E27FC236}">
                  <a16:creationId xmlns:a16="http://schemas.microsoft.com/office/drawing/2014/main" id="{198ECDA5-DCA4-4BFE-846E-C1A214B6F45A}"/>
                </a:ext>
              </a:extLst>
            </p:cNvPr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Шестиугольник 14">
              <a:extLst>
                <a:ext uri="{FF2B5EF4-FFF2-40B4-BE49-F238E27FC236}">
                  <a16:creationId xmlns:a16="http://schemas.microsoft.com/office/drawing/2014/main" id="{073F0441-81FE-4820-ABFA-C7F6B9143A99}"/>
                </a:ext>
              </a:extLst>
            </p:cNvPr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" name="Шестиугольник 15">
              <a:extLst>
                <a:ext uri="{FF2B5EF4-FFF2-40B4-BE49-F238E27FC236}">
                  <a16:creationId xmlns:a16="http://schemas.microsoft.com/office/drawing/2014/main" id="{37A57EF9-243C-4360-8D87-2C460C1BD68B}"/>
                </a:ext>
              </a:extLst>
            </p:cNvPr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9234090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177" y="306338"/>
            <a:ext cx="12191647" cy="39998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8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999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РАБОТА В ФГИС «МЕРКУРИЙ» В РЕСПУБЛИКЕ БАШКОРТОСТАН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E0B65EF-1367-4101-B894-452B0BFC15A4}"/>
              </a:ext>
            </a:extLst>
          </p:cNvPr>
          <p:cNvSpPr/>
          <p:nvPr/>
        </p:nvSpPr>
        <p:spPr>
          <a:xfrm>
            <a:off x="336277" y="1497065"/>
            <a:ext cx="5675783" cy="11156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9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Зарегистрировано и подтверждено </a:t>
            </a:r>
          </a:p>
          <a:p>
            <a:pPr algn="ctr"/>
            <a:r>
              <a:rPr lang="ru-RU" sz="199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89870 хозяйствующих субъектов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5E0428F-540D-4372-B7EF-26A6C93A204E}"/>
              </a:ext>
            </a:extLst>
          </p:cNvPr>
          <p:cNvSpPr/>
          <p:nvPr/>
        </p:nvSpPr>
        <p:spPr>
          <a:xfrm>
            <a:off x="336277" y="3932912"/>
            <a:ext cx="11512798" cy="11156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9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специалистов, оформляющих </a:t>
            </a:r>
            <a:r>
              <a:rPr lang="ru-RU" sz="1998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эВСД</a:t>
            </a:r>
            <a:r>
              <a:rPr lang="ru-RU" sz="1998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ФГИС «Меркурий»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4B704E-41C9-4126-B9AC-4128708843E6}"/>
              </a:ext>
            </a:extLst>
          </p:cNvPr>
          <p:cNvSpPr txBox="1"/>
          <p:nvPr/>
        </p:nvSpPr>
        <p:spPr>
          <a:xfrm>
            <a:off x="336277" y="2709130"/>
            <a:ext cx="5675783" cy="111567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1926" tIns="85320" rIns="113758" bIns="127980" numCol="1" spcCol="1270" anchor="ctr" anchorCtr="0">
            <a:noAutofit/>
          </a:bodyPr>
          <a:lstStyle/>
          <a:p>
            <a:pPr marL="171382" lvl="1" indent="-171382" defTabSz="710916">
              <a:lnSpc>
                <a:spcPct val="90000"/>
              </a:lnSpc>
              <a:spcAft>
                <a:spcPct val="15000"/>
              </a:spcAft>
              <a:buChar char="•"/>
            </a:pPr>
            <a:r>
              <a:rPr lang="ru-RU" sz="1798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Юридических лиц – 8499</a:t>
            </a:r>
          </a:p>
          <a:p>
            <a:pPr marL="171382" lvl="1" indent="-171382" defTabSz="710916">
              <a:lnSpc>
                <a:spcPct val="90000"/>
              </a:lnSpc>
              <a:spcAft>
                <a:spcPct val="15000"/>
              </a:spcAft>
              <a:buChar char="•"/>
            </a:pPr>
            <a:r>
              <a:rPr lang="ru-RU" sz="1798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ИП/КФХ – 10975</a:t>
            </a:r>
          </a:p>
          <a:p>
            <a:pPr marL="171382" lvl="1" indent="-171382" defTabSz="710916">
              <a:lnSpc>
                <a:spcPct val="90000"/>
              </a:lnSpc>
              <a:spcAft>
                <a:spcPct val="15000"/>
              </a:spcAft>
              <a:buChar char="•"/>
            </a:pPr>
            <a:r>
              <a:rPr lang="ru-RU" sz="1798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Физических лиц – 70396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ABFB6A-4405-44BC-9C33-782298B9D028}"/>
              </a:ext>
            </a:extLst>
          </p:cNvPr>
          <p:cNvSpPr txBox="1"/>
          <p:nvPr/>
        </p:nvSpPr>
        <p:spPr>
          <a:xfrm>
            <a:off x="336278" y="5156694"/>
            <a:ext cx="11512797" cy="111567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1926" tIns="85320" rIns="113758" bIns="127980" numCol="1" spcCol="1270" anchor="ctr" anchorCtr="0">
            <a:noAutofit/>
          </a:bodyPr>
          <a:lstStyle/>
          <a:p>
            <a:pPr marL="171382" lvl="1" indent="-171382" defTabSz="710916">
              <a:lnSpc>
                <a:spcPct val="90000"/>
              </a:lnSpc>
              <a:spcAft>
                <a:spcPct val="15000"/>
              </a:spcAft>
              <a:buChar char="•"/>
            </a:pPr>
            <a:r>
              <a:rPr lang="ru-RU" sz="1798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Государственные ветеринарные  врачи – 3850</a:t>
            </a:r>
          </a:p>
          <a:p>
            <a:pPr marL="171382" lvl="1" indent="-171382" defTabSz="710916">
              <a:lnSpc>
                <a:spcPct val="90000"/>
              </a:lnSpc>
              <a:spcAft>
                <a:spcPct val="15000"/>
              </a:spcAft>
              <a:buChar char="•"/>
            </a:pPr>
            <a:r>
              <a:rPr lang="ru-RU" sz="1798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Аттестованные специалисты – </a:t>
            </a:r>
            <a:r>
              <a:rPr lang="en-US" sz="1798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798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marL="171382" lvl="1" indent="-171382" defTabSz="710916">
              <a:lnSpc>
                <a:spcPct val="90000"/>
              </a:lnSpc>
              <a:spcAft>
                <a:spcPct val="15000"/>
              </a:spcAft>
              <a:buChar char="•"/>
            </a:pPr>
            <a:r>
              <a:rPr lang="ru-RU" sz="1798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Уполномоченные лица ХС – 24781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528ACE4-CBA8-4155-BBF4-28338BEE2A8A}"/>
              </a:ext>
            </a:extLst>
          </p:cNvPr>
          <p:cNvSpPr/>
          <p:nvPr/>
        </p:nvSpPr>
        <p:spPr>
          <a:xfrm>
            <a:off x="6173292" y="1497065"/>
            <a:ext cx="5675783" cy="11156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9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специалистов, оформляющих эВСД в ФГИС «Меркурий»</a:t>
            </a:r>
            <a:endParaRPr lang="ru-RU" sz="1998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6B4471-3F74-4BD7-BCEE-E764D63D9398}"/>
              </a:ext>
            </a:extLst>
          </p:cNvPr>
          <p:cNvSpPr txBox="1"/>
          <p:nvPr/>
        </p:nvSpPr>
        <p:spPr>
          <a:xfrm>
            <a:off x="6179193" y="2709130"/>
            <a:ext cx="5675783" cy="111567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1926" tIns="85320" rIns="113758" bIns="127980" numCol="1" spcCol="1270" anchor="ctr" anchorCtr="0">
            <a:noAutofit/>
          </a:bodyPr>
          <a:lstStyle/>
          <a:p>
            <a:pPr marL="171382" lvl="1" indent="-171382" defTabSz="710916">
              <a:lnSpc>
                <a:spcPct val="90000"/>
              </a:lnSpc>
              <a:spcAft>
                <a:spcPct val="15000"/>
              </a:spcAft>
              <a:buChar char="•"/>
            </a:pPr>
            <a:r>
              <a:rPr lang="ru-RU" sz="1798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Уполномоченные лица – 90%</a:t>
            </a:r>
          </a:p>
          <a:p>
            <a:pPr marL="171382" lvl="1" indent="-171382" defTabSz="710916">
              <a:lnSpc>
                <a:spcPct val="90000"/>
              </a:lnSpc>
              <a:spcAft>
                <a:spcPct val="15000"/>
              </a:spcAft>
              <a:buChar char="•"/>
            </a:pPr>
            <a:r>
              <a:rPr lang="ru-RU" sz="1798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Ветеринарные врачи – 8%</a:t>
            </a:r>
          </a:p>
          <a:p>
            <a:pPr marL="171382" lvl="1" indent="-171382" defTabSz="710916">
              <a:lnSpc>
                <a:spcPct val="90000"/>
              </a:lnSpc>
              <a:spcAft>
                <a:spcPct val="15000"/>
              </a:spcAft>
              <a:buChar char="•"/>
            </a:pPr>
            <a:r>
              <a:rPr lang="ru-RU" sz="1798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Аттестованные специалисты – 2%</a:t>
            </a:r>
          </a:p>
          <a:p>
            <a:pPr marL="171382" lvl="1" indent="-171382" defTabSz="710916">
              <a:lnSpc>
                <a:spcPct val="90000"/>
              </a:lnSpc>
              <a:spcAft>
                <a:spcPct val="15000"/>
              </a:spcAft>
              <a:buChar char="•"/>
            </a:pPr>
            <a:endParaRPr lang="ru-RU" sz="1798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 descr="rosselkhoznadzor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816957" y="165179"/>
            <a:ext cx="642873" cy="571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999D458E-A6B9-4FB2-B933-C4778635D2AF}"/>
              </a:ext>
            </a:extLst>
          </p:cNvPr>
          <p:cNvCxnSpPr/>
          <p:nvPr/>
        </p:nvCxnSpPr>
        <p:spPr>
          <a:xfrm>
            <a:off x="1991607" y="798775"/>
            <a:ext cx="93621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8B0DE980-B200-4357-B1D7-CB3CF8EF5C08}"/>
              </a:ext>
            </a:extLst>
          </p:cNvPr>
          <p:cNvGrpSpPr/>
          <p:nvPr/>
        </p:nvGrpSpPr>
        <p:grpSpPr>
          <a:xfrm>
            <a:off x="327486" y="0"/>
            <a:ext cx="1504008" cy="1226148"/>
            <a:chOff x="327872" y="-315416"/>
            <a:chExt cx="1504008" cy="1226148"/>
          </a:xfrm>
        </p:grpSpPr>
        <p:sp>
          <p:nvSpPr>
            <p:cNvPr id="19" name="Шестиугольник 18">
              <a:extLst>
                <a:ext uri="{FF2B5EF4-FFF2-40B4-BE49-F238E27FC236}">
                  <a16:creationId xmlns:a16="http://schemas.microsoft.com/office/drawing/2014/main" id="{A33801B2-5874-4633-B51C-CFAF1C90BB44}"/>
                </a:ext>
              </a:extLst>
            </p:cNvPr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Шестиугольник 19">
              <a:extLst>
                <a:ext uri="{FF2B5EF4-FFF2-40B4-BE49-F238E27FC236}">
                  <a16:creationId xmlns:a16="http://schemas.microsoft.com/office/drawing/2014/main" id="{0EFD098E-B2DB-433F-AC3C-0E5B66C3AD7E}"/>
                </a:ext>
              </a:extLst>
            </p:cNvPr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Шестиугольник 20">
              <a:extLst>
                <a:ext uri="{FF2B5EF4-FFF2-40B4-BE49-F238E27FC236}">
                  <a16:creationId xmlns:a16="http://schemas.microsoft.com/office/drawing/2014/main" id="{6EDB2BE9-21E2-48BD-8519-BE23F8B69307}"/>
                </a:ext>
              </a:extLst>
            </p:cNvPr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Шестиугольник 21">
              <a:extLst>
                <a:ext uri="{FF2B5EF4-FFF2-40B4-BE49-F238E27FC236}">
                  <a16:creationId xmlns:a16="http://schemas.microsoft.com/office/drawing/2014/main" id="{DFABDF6E-5ECF-4B72-9693-6C0200AC4D88}"/>
                </a:ext>
              </a:extLst>
            </p:cNvPr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7659188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1272720" y="116729"/>
            <a:ext cx="8629974" cy="648052"/>
          </a:xfrm>
          <a:noFill/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1999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Times New Roman" pitchFamily="18" charset="0"/>
              </a:rPr>
              <a:t>Принятые меры по нарушениям оформления </a:t>
            </a:r>
            <a:r>
              <a:rPr lang="ru-RU" sz="1999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Times New Roman" pitchFamily="18" charset="0"/>
              </a:rPr>
              <a:t>эВСД</a:t>
            </a:r>
            <a:r>
              <a:rPr lang="ru-RU" sz="1999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Times New Roman" pitchFamily="18" charset="0"/>
              </a:rPr>
              <a:t> </a:t>
            </a:r>
            <a:br>
              <a:rPr lang="ru-RU" sz="1999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Times New Roman" pitchFamily="18" charset="0"/>
              </a:rPr>
            </a:br>
            <a:r>
              <a:rPr lang="ru-RU" sz="1999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Times New Roman" pitchFamily="18" charset="0"/>
              </a:rPr>
              <a:t>в ФГИС «Меркурий» за 2023 год</a:t>
            </a:r>
          </a:p>
        </p:txBody>
      </p:sp>
      <p:pic>
        <p:nvPicPr>
          <p:cNvPr id="7" name="Picture 4" descr="rosselkhoznadzor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809123" y="116729"/>
            <a:ext cx="642891" cy="5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BA72ED7C-D175-448A-B3C2-A9A1E2082116}"/>
              </a:ext>
            </a:extLst>
          </p:cNvPr>
          <p:cNvGraphicFramePr>
            <a:graphicFrameLocks/>
          </p:cNvGraphicFramePr>
          <p:nvPr/>
        </p:nvGraphicFramePr>
        <p:xfrm>
          <a:off x="2568527" y="1925691"/>
          <a:ext cx="8562042" cy="4742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id="{8EB90DFF-0486-44E9-AA27-5776BACF9EC3}"/>
              </a:ext>
            </a:extLst>
          </p:cNvPr>
          <p:cNvGraphicFramePr>
            <a:graphicFrameLocks/>
          </p:cNvGraphicFramePr>
          <p:nvPr/>
        </p:nvGraphicFramePr>
        <p:xfrm>
          <a:off x="336860" y="1125345"/>
          <a:ext cx="4031398" cy="5595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81C50EA-85D1-4798-A62C-E57024749059}"/>
              </a:ext>
            </a:extLst>
          </p:cNvPr>
          <p:cNvSpPr/>
          <p:nvPr/>
        </p:nvSpPr>
        <p:spPr>
          <a:xfrm>
            <a:off x="4584226" y="1125344"/>
            <a:ext cx="6546343" cy="15837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Уполномоченные лица - 1421 нарушение, выдано 1305 предупреждений, объявлено 335 предостережений, 12 - приостановки регистрации, аннулирована деятельность 14 уполномоченных лиц 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FBB0431-E43C-4349-AFB7-79BA880B1573}"/>
              </a:ext>
            </a:extLst>
          </p:cNvPr>
          <p:cNvGrpSpPr/>
          <p:nvPr/>
        </p:nvGrpSpPr>
        <p:grpSpPr>
          <a:xfrm>
            <a:off x="327486" y="0"/>
            <a:ext cx="1504008" cy="1226148"/>
            <a:chOff x="327872" y="-315416"/>
            <a:chExt cx="1504008" cy="1226148"/>
          </a:xfrm>
        </p:grpSpPr>
        <p:sp>
          <p:nvSpPr>
            <p:cNvPr id="12" name="Шестиугольник 11">
              <a:extLst>
                <a:ext uri="{FF2B5EF4-FFF2-40B4-BE49-F238E27FC236}">
                  <a16:creationId xmlns:a16="http://schemas.microsoft.com/office/drawing/2014/main" id="{E926D945-B938-4DA5-A4A1-3EE8DAEE64FE}"/>
                </a:ext>
              </a:extLst>
            </p:cNvPr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Шестиугольник 12">
              <a:extLst>
                <a:ext uri="{FF2B5EF4-FFF2-40B4-BE49-F238E27FC236}">
                  <a16:creationId xmlns:a16="http://schemas.microsoft.com/office/drawing/2014/main" id="{1F038690-E82E-48BD-A46D-C1267A846944}"/>
                </a:ext>
              </a:extLst>
            </p:cNvPr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Шестиугольник 13">
              <a:extLst>
                <a:ext uri="{FF2B5EF4-FFF2-40B4-BE49-F238E27FC236}">
                  <a16:creationId xmlns:a16="http://schemas.microsoft.com/office/drawing/2014/main" id="{10C0B5EC-40EF-4830-9291-6E3D03230596}"/>
                </a:ext>
              </a:extLst>
            </p:cNvPr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Шестиугольник 14">
              <a:extLst>
                <a:ext uri="{FF2B5EF4-FFF2-40B4-BE49-F238E27FC236}">
                  <a16:creationId xmlns:a16="http://schemas.microsoft.com/office/drawing/2014/main" id="{E5843211-7431-4529-8CF8-A8F17EB4BF30}"/>
                </a:ext>
              </a:extLst>
            </p:cNvPr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4A4CC4E7-C6EB-48BF-920F-F6981BF024C6}"/>
              </a:ext>
            </a:extLst>
          </p:cNvPr>
          <p:cNvCxnSpPr/>
          <p:nvPr/>
        </p:nvCxnSpPr>
        <p:spPr>
          <a:xfrm>
            <a:off x="1991607" y="798775"/>
            <a:ext cx="93621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4337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8A41B7-7A1A-4B77-9C9D-D763CFA0D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F9036A72-EF4D-4486-A23C-054FE2E2A8D2}" type="slidenum">
              <a:rPr lang="en-US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pPr defTabSz="685766"/>
              <a:t>29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53764" y="16424"/>
            <a:ext cx="1504008" cy="1226148"/>
            <a:chOff x="327872" y="-315416"/>
            <a:chExt cx="1504008" cy="1226148"/>
          </a:xfrm>
        </p:grpSpPr>
        <p:sp>
          <p:nvSpPr>
            <p:cNvPr id="11" name="Шестиугольник 10"/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Шестиугольник 11"/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Шестиугольник 12"/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Шестиугольник 13"/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259277" y="275555"/>
            <a:ext cx="76734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Управление Федеральной службы по ветеринарному </a:t>
            </a:r>
          </a:p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фитосанитарному надзору по Республике Башкортостан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1991607" y="972319"/>
            <a:ext cx="93621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2025142" y="1922557"/>
            <a:ext cx="8953495" cy="4912915"/>
          </a:xfrm>
          <a:prstGeom prst="roundRect">
            <a:avLst/>
          </a:prstGeom>
          <a:solidFill>
            <a:schemeClr val="accent1">
              <a:lumMod val="60000"/>
              <a:lumOff val="4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Итоги деятельности отдела карантина растений, контроля за качеством зерна и семенного контроля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 2023 г.</a:t>
            </a:r>
          </a:p>
          <a:p>
            <a:pPr lvl="0" algn="ctr">
              <a:spcBef>
                <a:spcPct val="0"/>
              </a:spcBef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Начальник отдела карантина растений, контроля за качеством зерна и семенного контроля Управления Россельхознадзора по Республике Башкортостан</a:t>
            </a:r>
          </a:p>
          <a:p>
            <a:pPr lvl="0" algn="ctr">
              <a:spcBef>
                <a:spcPct val="0"/>
              </a:spcBef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АБДУЛЛИНА ДИНИРА ДИНАРОВНА</a:t>
            </a:r>
          </a:p>
        </p:txBody>
      </p:sp>
      <p:pic>
        <p:nvPicPr>
          <p:cNvPr id="16" name="Picture 4" descr="rosselkhoznadzor1">
            <a:extLst>
              <a:ext uri="{FF2B5EF4-FFF2-40B4-BE49-F238E27FC236}">
                <a16:creationId xmlns:a16="http://schemas.microsoft.com/office/drawing/2014/main" id="{C56DB777-B6D0-4C93-8342-3A1611E76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803223" y="99"/>
            <a:ext cx="805080" cy="69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7328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8A41B7-7A1A-4B77-9C9D-D763CFA0D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F9036A72-EF4D-4486-A23C-054FE2E2A8D2}" type="slidenum">
              <a:rPr lang="en-US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pPr defTabSz="685766"/>
              <a:t>3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53764" y="16424"/>
            <a:ext cx="1504008" cy="1226148"/>
            <a:chOff x="327872" y="-315416"/>
            <a:chExt cx="1504008" cy="1226148"/>
          </a:xfrm>
        </p:grpSpPr>
        <p:sp>
          <p:nvSpPr>
            <p:cNvPr id="11" name="Шестиугольник 10"/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Шестиугольник 11"/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Шестиугольник 12"/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Шестиугольник 13"/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259277" y="275555"/>
            <a:ext cx="76734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Управление Федеральной службы по ветеринарному </a:t>
            </a:r>
          </a:p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фитосанитарному надзору по Республике Башкортостан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1991607" y="972319"/>
            <a:ext cx="93621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2025142" y="1922557"/>
            <a:ext cx="8953495" cy="4912915"/>
          </a:xfrm>
          <a:prstGeom prst="roundRect">
            <a:avLst/>
          </a:prstGeom>
          <a:solidFill>
            <a:schemeClr val="accent1">
              <a:lumMod val="60000"/>
              <a:lumOff val="4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В завершившемся году на ежеквартальных </a:t>
            </a:r>
            <a:r>
              <a:rPr lang="ru-RU" sz="2400" b="1" u="sng" dirty="0">
                <a:solidFill>
                  <a:schemeClr val="accent5">
                    <a:lumMod val="75000"/>
                  </a:schemeClr>
                </a:solidFill>
              </a:rPr>
              <a:t>публичных мероприятиях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, проводимых нашим Управлением, участвовало более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500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 представителей сельскохозяйственных предприятий</a:t>
            </a:r>
          </a:p>
          <a:p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Мы все чаще стали применять </a:t>
            </a:r>
            <a:r>
              <a:rPr lang="ru-RU" sz="2400" b="1" u="sng" dirty="0">
                <a:solidFill>
                  <a:schemeClr val="accent5">
                    <a:lumMod val="75000"/>
                  </a:schemeClr>
                </a:solidFill>
              </a:rPr>
              <a:t>профилактические меры воздействия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. В 2023 году выдано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2542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400" b="1" u="sng" dirty="0">
                <a:solidFill>
                  <a:schemeClr val="accent5">
                    <a:lumMod val="75000"/>
                  </a:schemeClr>
                </a:solidFill>
              </a:rPr>
              <a:t>предостережения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 о недопустимости нарушения обязательных требований, что 1,5 раза больше относительно 2022 года. </a:t>
            </a:r>
          </a:p>
          <a:p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Активнее проводилась </a:t>
            </a:r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</a:rPr>
              <a:t>консультационно-разъяснительная работа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 с нашими подконтрольными хозяйствующими субъектами, что позволило снизить выявляемые у них нарушения законодательства.</a:t>
            </a:r>
          </a:p>
        </p:txBody>
      </p:sp>
      <p:pic>
        <p:nvPicPr>
          <p:cNvPr id="16" name="Picture 4" descr="rosselkhoznadzor1">
            <a:extLst>
              <a:ext uri="{FF2B5EF4-FFF2-40B4-BE49-F238E27FC236}">
                <a16:creationId xmlns:a16="http://schemas.microsoft.com/office/drawing/2014/main" id="{AF91C0E1-7A0E-4C42-8A7E-0CF26D996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803223" y="99"/>
            <a:ext cx="805080" cy="69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17137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168341" y="6309324"/>
            <a:ext cx="2844800" cy="365125"/>
          </a:xfrm>
        </p:spPr>
        <p:txBody>
          <a:bodyPr/>
          <a:lstStyle/>
          <a:p>
            <a:fld id="{A120AF09-E37E-4D04-B26E-F515A1AEEAE5}" type="slidenum">
              <a:rPr lang="ru-RU" smtClean="0">
                <a:solidFill>
                  <a:schemeClr val="tx1"/>
                </a:solidFill>
              </a:rPr>
              <a:pPr/>
              <a:t>30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937333" y="32181"/>
            <a:ext cx="11111329" cy="86403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1219170" algn="l"/>
                <a:tab pos="2438339" algn="l"/>
                <a:tab pos="3657509" algn="l"/>
                <a:tab pos="4876678" algn="l"/>
                <a:tab pos="6095848" algn="l"/>
                <a:tab pos="7315017" algn="l"/>
                <a:tab pos="8534187" algn="l"/>
                <a:tab pos="9753356" algn="l"/>
                <a:tab pos="10972526" algn="l"/>
                <a:tab pos="12191695" algn="l"/>
                <a:tab pos="13410865" algn="l"/>
              </a:tabLst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</a:p>
          <a:p>
            <a:pPr>
              <a:tabLst>
                <a:tab pos="0" algn="l"/>
                <a:tab pos="1219170" algn="l"/>
                <a:tab pos="2438339" algn="l"/>
                <a:tab pos="3657509" algn="l"/>
                <a:tab pos="4876678" algn="l"/>
                <a:tab pos="6095848" algn="l"/>
                <a:tab pos="7315017" algn="l"/>
                <a:tab pos="8534187" algn="l"/>
                <a:tab pos="9753356" algn="l"/>
                <a:tab pos="10972526" algn="l"/>
                <a:tab pos="12191695" algn="l"/>
                <a:tab pos="13410865" algn="l"/>
              </a:tabLst>
              <a:defRPr/>
            </a:pPr>
            <a:endParaRPr lang="ru-RU" sz="266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A0889A90-F1EB-4A75-9D7D-89A9DB1893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5643326"/>
              </p:ext>
            </p:extLst>
          </p:nvPr>
        </p:nvGraphicFramePr>
        <p:xfrm>
          <a:off x="1001835" y="1349584"/>
          <a:ext cx="10068755" cy="5646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4" descr="rosselkhoznadzor1">
            <a:extLst>
              <a:ext uri="{FF2B5EF4-FFF2-40B4-BE49-F238E27FC236}">
                <a16:creationId xmlns:a16="http://schemas.microsoft.com/office/drawing/2014/main" id="{30B86F88-CDB0-452B-8C86-8A6F777C3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809123" y="116729"/>
            <a:ext cx="642891" cy="5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D4AB42E-8C4C-41A9-B7B5-5EA61F67472D}"/>
              </a:ext>
            </a:extLst>
          </p:cNvPr>
          <p:cNvGrpSpPr/>
          <p:nvPr/>
        </p:nvGrpSpPr>
        <p:grpSpPr>
          <a:xfrm>
            <a:off x="353764" y="16424"/>
            <a:ext cx="1504008" cy="1226148"/>
            <a:chOff x="327872" y="-315416"/>
            <a:chExt cx="1504008" cy="1226148"/>
          </a:xfrm>
        </p:grpSpPr>
        <p:sp>
          <p:nvSpPr>
            <p:cNvPr id="11" name="Шестиугольник 10">
              <a:extLst>
                <a:ext uri="{FF2B5EF4-FFF2-40B4-BE49-F238E27FC236}">
                  <a16:creationId xmlns:a16="http://schemas.microsoft.com/office/drawing/2014/main" id="{8A706D57-04B5-41D2-94DB-1B070464502F}"/>
                </a:ext>
              </a:extLst>
            </p:cNvPr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Шестиугольник 11">
              <a:extLst>
                <a:ext uri="{FF2B5EF4-FFF2-40B4-BE49-F238E27FC236}">
                  <a16:creationId xmlns:a16="http://schemas.microsoft.com/office/drawing/2014/main" id="{6A04E402-3240-4A46-8415-590DC4CE9C39}"/>
                </a:ext>
              </a:extLst>
            </p:cNvPr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Шестиугольник 12">
              <a:extLst>
                <a:ext uri="{FF2B5EF4-FFF2-40B4-BE49-F238E27FC236}">
                  <a16:creationId xmlns:a16="http://schemas.microsoft.com/office/drawing/2014/main" id="{C483B840-D2DA-40D4-93C7-3B83481A3677}"/>
                </a:ext>
              </a:extLst>
            </p:cNvPr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Шестиугольник 13">
              <a:extLst>
                <a:ext uri="{FF2B5EF4-FFF2-40B4-BE49-F238E27FC236}">
                  <a16:creationId xmlns:a16="http://schemas.microsoft.com/office/drawing/2014/main" id="{99017A84-D98B-412F-BAB3-F7A47610BF4D}"/>
                </a:ext>
              </a:extLst>
            </p:cNvPr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3F2E30F5-5716-43CF-B33E-FBF3E3B1DD87}"/>
              </a:ext>
            </a:extLst>
          </p:cNvPr>
          <p:cNvCxnSpPr/>
          <p:nvPr/>
        </p:nvCxnSpPr>
        <p:spPr>
          <a:xfrm>
            <a:off x="1991607" y="972319"/>
            <a:ext cx="93621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F414970-0D1D-45B5-A9CE-3C2227A3853F}"/>
              </a:ext>
            </a:extLst>
          </p:cNvPr>
          <p:cNvSpPr txBox="1"/>
          <p:nvPr/>
        </p:nvSpPr>
        <p:spPr>
          <a:xfrm>
            <a:off x="2153293" y="257005"/>
            <a:ext cx="8303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600" b="1" i="0" u="none" strike="noStrike" kern="1200" baseline="0">
                <a:solidFill>
                  <a:srgbClr val="44546A"/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Контрольно-надзорная деятельность в области карантина растений</a:t>
            </a:r>
          </a:p>
        </p:txBody>
      </p:sp>
    </p:spTree>
    <p:extLst>
      <p:ext uri="{BB962C8B-B14F-4D97-AF65-F5344CB8AC3E}">
        <p14:creationId xmlns:p14="http://schemas.microsoft.com/office/powerpoint/2010/main" val="239303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547495" y="46973"/>
            <a:ext cx="8640960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33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передвижения подкарантинной продукции на государственной границе РФ и межрегиональных перевозках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8859" y="1244753"/>
            <a:ext cx="3017763" cy="48467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67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Импорт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70917" y="1321695"/>
            <a:ext cx="4641721" cy="48467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67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Экспорт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549569" y="1244754"/>
            <a:ext cx="3378625" cy="4846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67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по</a:t>
            </a:r>
            <a:r>
              <a:rPr lang="ru-RU" sz="16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67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России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8859" y="1892829"/>
            <a:ext cx="3042312" cy="46085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133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Проверено </a:t>
            </a:r>
          </a:p>
          <a:p>
            <a:pPr algn="ctr"/>
            <a:r>
              <a:rPr lang="ru-RU" sz="2133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1177,7</a:t>
            </a:r>
            <a:r>
              <a:rPr lang="ru-RU"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133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тонн</a:t>
            </a:r>
            <a:r>
              <a:rPr lang="ru-RU" sz="2133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133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453094</a:t>
            </a:r>
            <a:r>
              <a:rPr lang="ru-RU" sz="2133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133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штук </a:t>
            </a:r>
          </a:p>
          <a:p>
            <a:pPr algn="ctr"/>
            <a:r>
              <a:rPr lang="ru-RU" sz="2133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подкарантинной</a:t>
            </a:r>
            <a:r>
              <a:rPr lang="ru-RU" sz="2133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продукции</a:t>
            </a:r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algn="ctr"/>
            <a:endParaRPr lang="ru-RU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Оформлено </a:t>
            </a:r>
            <a:r>
              <a:rPr lang="ru-RU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257</a:t>
            </a:r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актов фитосанитарного контроля</a:t>
            </a:r>
          </a:p>
          <a:p>
            <a:pPr algn="just"/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47113" y="1883318"/>
            <a:ext cx="4641721" cy="28900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Проверено </a:t>
            </a:r>
            <a:r>
              <a:rPr lang="ru-RU" sz="2133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560936</a:t>
            </a:r>
            <a:r>
              <a:rPr lang="ru-RU" sz="21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тонны, </a:t>
            </a:r>
            <a:r>
              <a:rPr lang="ru-RU" sz="2133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178503</a:t>
            </a:r>
            <a:r>
              <a:rPr lang="ru-RU"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1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куб.м</a:t>
            </a:r>
            <a:r>
              <a:rPr lang="ru-RU" sz="21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подкарантинной продукции.</a:t>
            </a:r>
          </a:p>
          <a:p>
            <a:pPr algn="ctr"/>
            <a:endParaRPr lang="ru-RU" sz="2133" b="1" u="sng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133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Оформлено </a:t>
            </a:r>
            <a:r>
              <a:rPr lang="ru-RU" sz="2133" b="1" u="sng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17290</a:t>
            </a:r>
            <a:r>
              <a:rPr lang="ru-RU" sz="2133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фитосанитарных сертификатов.</a:t>
            </a:r>
          </a:p>
          <a:p>
            <a:endParaRPr lang="ru-RU" sz="2067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sz="206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613964" y="1897471"/>
            <a:ext cx="3541603" cy="48951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21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1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Проконтролирован вывоз </a:t>
            </a:r>
            <a:r>
              <a:rPr lang="ru-RU" sz="2133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510870</a:t>
            </a:r>
            <a:r>
              <a:rPr lang="ru-RU" sz="21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1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тонн, </a:t>
            </a:r>
            <a:r>
              <a:rPr lang="ru-RU" sz="2133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67520</a:t>
            </a:r>
            <a:r>
              <a:rPr lang="ru-RU" sz="21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штук </a:t>
            </a:r>
          </a:p>
          <a:p>
            <a:pPr algn="ctr"/>
            <a:r>
              <a:rPr lang="ru-RU" sz="2133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6321</a:t>
            </a:r>
            <a:r>
              <a:rPr lang="ru-RU" sz="21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133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куб.м</a:t>
            </a:r>
            <a:r>
              <a:rPr lang="ru-RU" sz="21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подкарантинной продукции.</a:t>
            </a:r>
          </a:p>
          <a:p>
            <a:pPr algn="ctr"/>
            <a:endParaRPr lang="ru-RU" sz="21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133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Оформлено </a:t>
            </a:r>
            <a:r>
              <a:rPr lang="ru-RU" sz="2133" b="1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9795</a:t>
            </a:r>
            <a:r>
              <a:rPr lang="ru-RU" sz="2133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карантинных сертификатов </a:t>
            </a:r>
          </a:p>
        </p:txBody>
      </p:sp>
      <p:sp>
        <p:nvSpPr>
          <p:cNvPr id="15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168341" y="6309320"/>
            <a:ext cx="2844800" cy="365125"/>
          </a:xfrm>
        </p:spPr>
        <p:txBody>
          <a:bodyPr/>
          <a:lstStyle/>
          <a:p>
            <a:fld id="{A120AF09-E37E-4D04-B26E-F515A1AEEAE5}" type="slidenum">
              <a:rPr lang="ru-RU" b="1" smtClean="0">
                <a:solidFill>
                  <a:schemeClr val="tx1"/>
                </a:solidFill>
              </a:rPr>
              <a:pPr/>
              <a:t>31</a:t>
            </a:fld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CB76DD-6F04-40EA-9410-9D928B9180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118" y="4313555"/>
            <a:ext cx="1866860" cy="249747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7520D41-841C-47FB-B1D4-E30138384E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163" y="4345043"/>
            <a:ext cx="1873104" cy="249747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57ECA7E-2CAE-4DBA-AE6D-FF703BF750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049" y="4345043"/>
            <a:ext cx="1873104" cy="2497472"/>
          </a:xfrm>
          <a:prstGeom prst="rect">
            <a:avLst/>
          </a:prstGeom>
        </p:spPr>
      </p:pic>
      <p:pic>
        <p:nvPicPr>
          <p:cNvPr id="17" name="Picture 4" descr="rosselkhoznadzor1">
            <a:extLst>
              <a:ext uri="{FF2B5EF4-FFF2-40B4-BE49-F238E27FC236}">
                <a16:creationId xmlns:a16="http://schemas.microsoft.com/office/drawing/2014/main" id="{F31A90B3-7ACF-45F0-9AE8-D224A2E55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809123" y="116729"/>
            <a:ext cx="642891" cy="5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45B7D0F3-A5EC-4969-B7C4-5E4A0999ADCE}"/>
              </a:ext>
            </a:extLst>
          </p:cNvPr>
          <p:cNvGrpSpPr/>
          <p:nvPr/>
        </p:nvGrpSpPr>
        <p:grpSpPr>
          <a:xfrm>
            <a:off x="353764" y="16424"/>
            <a:ext cx="1504008" cy="1226148"/>
            <a:chOff x="327872" y="-315416"/>
            <a:chExt cx="1504008" cy="1226148"/>
          </a:xfrm>
        </p:grpSpPr>
        <p:sp>
          <p:nvSpPr>
            <p:cNvPr id="20" name="Шестиугольник 19">
              <a:extLst>
                <a:ext uri="{FF2B5EF4-FFF2-40B4-BE49-F238E27FC236}">
                  <a16:creationId xmlns:a16="http://schemas.microsoft.com/office/drawing/2014/main" id="{1865D006-4429-4D42-9649-D08220CA87A0}"/>
                </a:ext>
              </a:extLst>
            </p:cNvPr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Шестиугольник 21">
              <a:extLst>
                <a:ext uri="{FF2B5EF4-FFF2-40B4-BE49-F238E27FC236}">
                  <a16:creationId xmlns:a16="http://schemas.microsoft.com/office/drawing/2014/main" id="{4978EDB6-4BBA-4A27-B91D-B74523ADCD6B}"/>
                </a:ext>
              </a:extLst>
            </p:cNvPr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Шестиугольник 22">
              <a:extLst>
                <a:ext uri="{FF2B5EF4-FFF2-40B4-BE49-F238E27FC236}">
                  <a16:creationId xmlns:a16="http://schemas.microsoft.com/office/drawing/2014/main" id="{FA3C88FE-C397-4CDA-B3A0-559254779E45}"/>
                </a:ext>
              </a:extLst>
            </p:cNvPr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Шестиугольник 23">
              <a:extLst>
                <a:ext uri="{FF2B5EF4-FFF2-40B4-BE49-F238E27FC236}">
                  <a16:creationId xmlns:a16="http://schemas.microsoft.com/office/drawing/2014/main" id="{31106777-9C55-4C86-83C7-4F51F40930B7}"/>
                </a:ext>
              </a:extLst>
            </p:cNvPr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7D82F541-3C42-427D-9152-521606ADF484}"/>
              </a:ext>
            </a:extLst>
          </p:cNvPr>
          <p:cNvCxnSpPr/>
          <p:nvPr/>
        </p:nvCxnSpPr>
        <p:spPr>
          <a:xfrm>
            <a:off x="1991607" y="972319"/>
            <a:ext cx="93621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652170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F81202C-8F4B-44B8-BD24-383861B0E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8E479D-50C5-485C-86B9-900D97FFF533}"/>
              </a:ext>
            </a:extLst>
          </p:cNvPr>
          <p:cNvSpPr txBox="1"/>
          <p:nvPr/>
        </p:nvSpPr>
        <p:spPr>
          <a:xfrm>
            <a:off x="1649904" y="171906"/>
            <a:ext cx="9467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карантинного фитосанитарного состояния Республики</a:t>
            </a:r>
          </a:p>
        </p:txBody>
      </p:sp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id="{B9F24AC0-363D-4A0E-AE72-AE3C043265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5940866"/>
              </p:ext>
            </p:extLst>
          </p:nvPr>
        </p:nvGraphicFramePr>
        <p:xfrm>
          <a:off x="719403" y="978716"/>
          <a:ext cx="10561173" cy="4029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433D81-0685-44C7-B63E-43A2E1AFB4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07" y="4004106"/>
            <a:ext cx="2081132" cy="27748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E93D21-54DD-4ED9-9EA6-1DAE611056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907" y="4007609"/>
            <a:ext cx="2081132" cy="277484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01028DF-FE8F-4BAB-B194-FCC4B3D9B0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659" y="4007610"/>
            <a:ext cx="2049340" cy="276783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04F136-A90F-47E7-A72B-8B50D13A93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289" y="3986972"/>
            <a:ext cx="1828052" cy="277484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AD2859C-31FE-488B-BB68-B52A09190F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659" y="3989023"/>
            <a:ext cx="2049340" cy="2732453"/>
          </a:xfrm>
          <a:prstGeom prst="rect">
            <a:avLst/>
          </a:prstGeom>
        </p:spPr>
      </p:pic>
      <p:pic>
        <p:nvPicPr>
          <p:cNvPr id="15" name="Picture 4" descr="rosselkhoznadzor1">
            <a:extLst>
              <a:ext uri="{FF2B5EF4-FFF2-40B4-BE49-F238E27FC236}">
                <a16:creationId xmlns:a16="http://schemas.microsoft.com/office/drawing/2014/main" id="{40BB1426-5DCB-4161-B3F3-6FB56F9DB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809123" y="116729"/>
            <a:ext cx="642891" cy="5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309EBE9A-EF0B-4F60-9AEA-47237016AC18}"/>
              </a:ext>
            </a:extLst>
          </p:cNvPr>
          <p:cNvGrpSpPr/>
          <p:nvPr/>
        </p:nvGrpSpPr>
        <p:grpSpPr>
          <a:xfrm>
            <a:off x="353764" y="16424"/>
            <a:ext cx="1504008" cy="1226148"/>
            <a:chOff x="327872" y="-315416"/>
            <a:chExt cx="1504008" cy="1226148"/>
          </a:xfrm>
        </p:grpSpPr>
        <p:sp>
          <p:nvSpPr>
            <p:cNvPr id="18" name="Шестиугольник 17">
              <a:extLst>
                <a:ext uri="{FF2B5EF4-FFF2-40B4-BE49-F238E27FC236}">
                  <a16:creationId xmlns:a16="http://schemas.microsoft.com/office/drawing/2014/main" id="{31A72BE3-A145-4DD0-835B-44B18C297ABB}"/>
                </a:ext>
              </a:extLst>
            </p:cNvPr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Шестиугольник 18">
              <a:extLst>
                <a:ext uri="{FF2B5EF4-FFF2-40B4-BE49-F238E27FC236}">
                  <a16:creationId xmlns:a16="http://schemas.microsoft.com/office/drawing/2014/main" id="{34E84E07-AEB8-4280-B709-160C16BA8D45}"/>
                </a:ext>
              </a:extLst>
            </p:cNvPr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Шестиугольник 19">
              <a:extLst>
                <a:ext uri="{FF2B5EF4-FFF2-40B4-BE49-F238E27FC236}">
                  <a16:creationId xmlns:a16="http://schemas.microsoft.com/office/drawing/2014/main" id="{72FE94E1-9F04-4B4E-A087-2FC6C43E12CC}"/>
                </a:ext>
              </a:extLst>
            </p:cNvPr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Шестиугольник 20">
              <a:extLst>
                <a:ext uri="{FF2B5EF4-FFF2-40B4-BE49-F238E27FC236}">
                  <a16:creationId xmlns:a16="http://schemas.microsoft.com/office/drawing/2014/main" id="{CB58EDAB-8E15-427D-BC05-7C47817742ED}"/>
                </a:ext>
              </a:extLst>
            </p:cNvPr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5A6E00B3-AE8A-47EC-8DE7-06CA2B5AED9E}"/>
              </a:ext>
            </a:extLst>
          </p:cNvPr>
          <p:cNvCxnSpPr/>
          <p:nvPr/>
        </p:nvCxnSpPr>
        <p:spPr>
          <a:xfrm>
            <a:off x="1991607" y="972319"/>
            <a:ext cx="93621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8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097D6A7-989E-446C-83C8-E6B0990D2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0E50D0A-580A-4252-9DB9-C3BABFBC008E}"/>
              </a:ext>
            </a:extLst>
          </p:cNvPr>
          <p:cNvSpPr/>
          <p:nvPr/>
        </p:nvSpPr>
        <p:spPr>
          <a:xfrm>
            <a:off x="1103445" y="67879"/>
            <a:ext cx="96010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Карантинное фитосанитарное состояние </a:t>
            </a:r>
          </a:p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Башкортостан (по состоянию на 01.01.2024 г.)</a:t>
            </a:r>
            <a:endParaRPr lang="ru-RU" sz="24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F47C7BF9-5D93-4211-A50C-C46B8E27A16E}"/>
              </a:ext>
            </a:extLst>
          </p:cNvPr>
          <p:cNvGraphicFramePr>
            <a:graphicFrameLocks noGrp="1"/>
          </p:cNvGraphicFramePr>
          <p:nvPr/>
        </p:nvGraphicFramePr>
        <p:xfrm>
          <a:off x="170421" y="1042666"/>
          <a:ext cx="4293399" cy="571948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069875">
                  <a:extLst>
                    <a:ext uri="{9D8B030D-6E8A-4147-A177-3AD203B41FA5}">
                      <a16:colId xmlns:a16="http://schemas.microsoft.com/office/drawing/2014/main" val="1838364956"/>
                    </a:ext>
                  </a:extLst>
                </a:gridCol>
                <a:gridCol w="1223524">
                  <a:extLst>
                    <a:ext uri="{9D8B030D-6E8A-4147-A177-3AD203B41FA5}">
                      <a16:colId xmlns:a16="http://schemas.microsoft.com/office/drawing/2014/main" val="2175834424"/>
                    </a:ext>
                  </a:extLst>
                </a:gridCol>
              </a:tblGrid>
              <a:tr h="792480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700" dirty="0">
                          <a:effectLst/>
                        </a:rPr>
                        <a:t>Карантинный объект</a:t>
                      </a:r>
                      <a:endParaRPr lang="ru-RU" sz="17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700" dirty="0">
                          <a:effectLst/>
                        </a:rPr>
                        <a:t>Площадь заражения (тыс.га)</a:t>
                      </a:r>
                      <a:endParaRPr lang="ru-RU" sz="17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842300047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700" dirty="0">
                          <a:effectLst/>
                        </a:rPr>
                        <a:t>Золотистая картофельная нематода</a:t>
                      </a:r>
                      <a:endParaRPr lang="ru-RU" sz="17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700" dirty="0">
                          <a:effectLst/>
                        </a:rPr>
                        <a:t>8,5</a:t>
                      </a:r>
                      <a:endParaRPr lang="ru-RU" sz="17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2920124981"/>
                  </a:ext>
                </a:extLst>
              </a:tr>
              <a:tr h="349116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700" dirty="0">
                          <a:effectLst/>
                        </a:rPr>
                        <a:t>Амброзия трехраздельная</a:t>
                      </a:r>
                      <a:endParaRPr lang="ru-RU" sz="17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700" dirty="0">
                          <a:effectLst/>
                        </a:rPr>
                        <a:t>6,9</a:t>
                      </a:r>
                      <a:endParaRPr lang="ru-RU" sz="17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961644684"/>
                  </a:ext>
                </a:extLst>
              </a:tr>
              <a:tr h="29556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700" dirty="0">
                          <a:effectLst/>
                        </a:rPr>
                        <a:t>Амброзия многолетняя</a:t>
                      </a:r>
                      <a:endParaRPr lang="ru-RU" sz="17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700" dirty="0">
                          <a:effectLst/>
                        </a:rPr>
                        <a:t>0,7</a:t>
                      </a:r>
                      <a:endParaRPr lang="ru-RU" sz="17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833781866"/>
                  </a:ext>
                </a:extLst>
              </a:tr>
              <a:tr h="264504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700" dirty="0">
                          <a:effectLst/>
                        </a:rPr>
                        <a:t>Повилики</a:t>
                      </a:r>
                      <a:endParaRPr lang="ru-RU" sz="17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700" dirty="0">
                          <a:effectLst/>
                        </a:rPr>
                        <a:t>0,2</a:t>
                      </a:r>
                      <a:endParaRPr lang="ru-RU" sz="17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902899066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700" dirty="0">
                          <a:effectLst/>
                        </a:rPr>
                        <a:t>Горчак ползучий</a:t>
                      </a:r>
                      <a:endParaRPr lang="ru-RU" sz="17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700" dirty="0">
                          <a:effectLst/>
                        </a:rPr>
                        <a:t>0,7</a:t>
                      </a:r>
                      <a:endParaRPr lang="ru-RU" sz="17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357284641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700" dirty="0">
                          <a:effectLst/>
                        </a:rPr>
                        <a:t>Черный сосновый усач</a:t>
                      </a:r>
                      <a:endParaRPr lang="ru-RU" sz="17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700" dirty="0">
                          <a:effectLst/>
                        </a:rPr>
                        <a:t>1280,1</a:t>
                      </a:r>
                      <a:endParaRPr lang="ru-RU" sz="17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934925328"/>
                  </a:ext>
                </a:extLst>
              </a:tr>
              <a:tr h="467053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700" dirty="0">
                          <a:effectLst/>
                        </a:rPr>
                        <a:t>Малый черный еловый  усач</a:t>
                      </a:r>
                      <a:endParaRPr lang="ru-RU" sz="17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700" dirty="0">
                          <a:effectLst/>
                        </a:rPr>
                        <a:t>749,97</a:t>
                      </a:r>
                      <a:endParaRPr lang="ru-RU" sz="17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4193589667"/>
                  </a:ext>
                </a:extLst>
              </a:tr>
              <a:tr h="439160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700" dirty="0">
                          <a:effectLst/>
                        </a:rPr>
                        <a:t>Большой черный еловый  усач</a:t>
                      </a:r>
                      <a:endParaRPr lang="ru-RU" sz="17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700" dirty="0">
                          <a:effectLst/>
                        </a:rPr>
                        <a:t>450,8</a:t>
                      </a:r>
                      <a:endParaRPr lang="ru-RU" sz="17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553883218"/>
                  </a:ext>
                </a:extLst>
              </a:tr>
              <a:tr h="9305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>
                          <a:effectLst/>
                        </a:rPr>
                        <a:t>Черный крапчатый (восточно-сибирский хвойный усач)</a:t>
                      </a:r>
                      <a:endParaRPr lang="ru-RU" sz="17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>
                          <a:effectLst/>
                        </a:rPr>
                        <a:t>24,3</a:t>
                      </a:r>
                      <a:endParaRPr lang="ru-RU" sz="17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ru-RU" sz="17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922849504"/>
                  </a:ext>
                </a:extLst>
              </a:tr>
              <a:tr h="11243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>
                          <a:effectLst/>
                        </a:rPr>
                        <a:t>Вирус коричневой морщинистости плодов томата </a:t>
                      </a:r>
                      <a:endParaRPr lang="ru-RU" sz="17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ru-RU" sz="17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7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0,003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538627494"/>
                  </a:ext>
                </a:extLst>
              </a:tr>
            </a:tbl>
          </a:graphicData>
        </a:graphic>
      </p:graphicFrame>
      <p:sp>
        <p:nvSpPr>
          <p:cNvPr id="20" name="AutoShape 2" descr="https://stop-klopu.com/wp-content/uploads/f/b/c/fbc93bc55f8493a1671b02ea53651209.jpe">
            <a:extLst>
              <a:ext uri="{FF2B5EF4-FFF2-40B4-BE49-F238E27FC236}">
                <a16:creationId xmlns:a16="http://schemas.microsoft.com/office/drawing/2014/main" id="{923A0876-F1EB-4573-AABC-F3B65FBAD8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46C9DA2F-AE90-43E5-B3B9-BF58E3A60EAC}"/>
              </a:ext>
            </a:extLst>
          </p:cNvPr>
          <p:cNvGraphicFramePr/>
          <p:nvPr/>
        </p:nvGraphicFramePr>
        <p:xfrm>
          <a:off x="4655840" y="1022597"/>
          <a:ext cx="7296811" cy="3750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D644220-8158-4008-BFD2-BE836EA88AD7}"/>
              </a:ext>
            </a:extLst>
          </p:cNvPr>
          <p:cNvSpPr txBox="1"/>
          <p:nvPr/>
        </p:nvSpPr>
        <p:spPr>
          <a:xfrm>
            <a:off x="5807969" y="4090125"/>
            <a:ext cx="507177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67" dirty="0"/>
              <a:t>Упразднение карантинных фитосанитарных зон</a:t>
            </a:r>
          </a:p>
        </p:txBody>
      </p:sp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6B81DDEA-AA89-456E-922F-A5AD07A09AD5}"/>
              </a:ext>
            </a:extLst>
          </p:cNvPr>
          <p:cNvGraphicFramePr/>
          <p:nvPr/>
        </p:nvGraphicFramePr>
        <p:xfrm>
          <a:off x="4655840" y="4866093"/>
          <a:ext cx="7296811" cy="1731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A93BEFB-BC57-4646-B826-2DAD2B2CB713}"/>
              </a:ext>
            </a:extLst>
          </p:cNvPr>
          <p:cNvSpPr txBox="1"/>
          <p:nvPr/>
        </p:nvSpPr>
        <p:spPr>
          <a:xfrm>
            <a:off x="6010656" y="6132371"/>
            <a:ext cx="528606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67" dirty="0"/>
              <a:t>Установление карантинной фитосанитарной зоны</a:t>
            </a:r>
          </a:p>
        </p:txBody>
      </p:sp>
      <p:pic>
        <p:nvPicPr>
          <p:cNvPr id="15" name="Picture 4" descr="rosselkhoznadzor1">
            <a:extLst>
              <a:ext uri="{FF2B5EF4-FFF2-40B4-BE49-F238E27FC236}">
                <a16:creationId xmlns:a16="http://schemas.microsoft.com/office/drawing/2014/main" id="{4C417C46-2FF1-4DEC-8EE2-524EFFB26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809123" y="116729"/>
            <a:ext cx="642891" cy="5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0F311DE-3307-4AEF-9D96-26CBC87CE055}"/>
              </a:ext>
            </a:extLst>
          </p:cNvPr>
          <p:cNvGrpSpPr/>
          <p:nvPr/>
        </p:nvGrpSpPr>
        <p:grpSpPr>
          <a:xfrm>
            <a:off x="353764" y="16424"/>
            <a:ext cx="1504008" cy="1226148"/>
            <a:chOff x="327872" y="-315416"/>
            <a:chExt cx="1504008" cy="1226148"/>
          </a:xfrm>
        </p:grpSpPr>
        <p:sp>
          <p:nvSpPr>
            <p:cNvPr id="17" name="Шестиугольник 16">
              <a:extLst>
                <a:ext uri="{FF2B5EF4-FFF2-40B4-BE49-F238E27FC236}">
                  <a16:creationId xmlns:a16="http://schemas.microsoft.com/office/drawing/2014/main" id="{1EEC494E-DF0C-428C-9B14-E8CE5330A880}"/>
                </a:ext>
              </a:extLst>
            </p:cNvPr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Шестиугольник 17">
              <a:extLst>
                <a:ext uri="{FF2B5EF4-FFF2-40B4-BE49-F238E27FC236}">
                  <a16:creationId xmlns:a16="http://schemas.microsoft.com/office/drawing/2014/main" id="{C03A9E68-DE41-4290-96EC-799FF92341FB}"/>
                </a:ext>
              </a:extLst>
            </p:cNvPr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Шестиугольник 18">
              <a:extLst>
                <a:ext uri="{FF2B5EF4-FFF2-40B4-BE49-F238E27FC236}">
                  <a16:creationId xmlns:a16="http://schemas.microsoft.com/office/drawing/2014/main" id="{AEB2AC19-EA0B-4637-BA8C-956C1ED85754}"/>
                </a:ext>
              </a:extLst>
            </p:cNvPr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Шестиугольник 20">
              <a:extLst>
                <a:ext uri="{FF2B5EF4-FFF2-40B4-BE49-F238E27FC236}">
                  <a16:creationId xmlns:a16="http://schemas.microsoft.com/office/drawing/2014/main" id="{2C44B3F0-5D2D-4D9F-9AFD-F48B4E5ED541}"/>
                </a:ext>
              </a:extLst>
            </p:cNvPr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0FFD307D-FFB4-49A4-8C21-57516310DE02}"/>
              </a:ext>
            </a:extLst>
          </p:cNvPr>
          <p:cNvCxnSpPr/>
          <p:nvPr/>
        </p:nvCxnSpPr>
        <p:spPr>
          <a:xfrm>
            <a:off x="1991607" y="972319"/>
            <a:ext cx="93621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833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E5DCFF3-837B-45DA-877F-AF2234F51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B42AD3EE-1E0D-41E2-9930-2DB6342CEB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3601832"/>
              </p:ext>
            </p:extLst>
          </p:nvPr>
        </p:nvGraphicFramePr>
        <p:xfrm>
          <a:off x="143339" y="136525"/>
          <a:ext cx="11905323" cy="6460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059A052-81F3-43E4-AA0E-8767AB908BDB}"/>
              </a:ext>
            </a:extLst>
          </p:cNvPr>
          <p:cNvGrpSpPr/>
          <p:nvPr/>
        </p:nvGrpSpPr>
        <p:grpSpPr>
          <a:xfrm>
            <a:off x="353764" y="16424"/>
            <a:ext cx="1504008" cy="1226148"/>
            <a:chOff x="327872" y="-315416"/>
            <a:chExt cx="1504008" cy="1226148"/>
          </a:xfrm>
        </p:grpSpPr>
        <p:sp>
          <p:nvSpPr>
            <p:cNvPr id="5" name="Шестиугольник 4">
              <a:extLst>
                <a:ext uri="{FF2B5EF4-FFF2-40B4-BE49-F238E27FC236}">
                  <a16:creationId xmlns:a16="http://schemas.microsoft.com/office/drawing/2014/main" id="{C3B2516B-BCEB-42D2-A2A3-1EAACC408BEC}"/>
                </a:ext>
              </a:extLst>
            </p:cNvPr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Шестиугольник 5">
              <a:extLst>
                <a:ext uri="{FF2B5EF4-FFF2-40B4-BE49-F238E27FC236}">
                  <a16:creationId xmlns:a16="http://schemas.microsoft.com/office/drawing/2014/main" id="{1972CA18-976B-4C49-9261-D673ED505B7A}"/>
                </a:ext>
              </a:extLst>
            </p:cNvPr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Шестиугольник 6">
              <a:extLst>
                <a:ext uri="{FF2B5EF4-FFF2-40B4-BE49-F238E27FC236}">
                  <a16:creationId xmlns:a16="http://schemas.microsoft.com/office/drawing/2014/main" id="{7C5E51B0-CEA9-4917-9CE8-DC313C73FF9D}"/>
                </a:ext>
              </a:extLst>
            </p:cNvPr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Шестиугольник 7">
              <a:extLst>
                <a:ext uri="{FF2B5EF4-FFF2-40B4-BE49-F238E27FC236}">
                  <a16:creationId xmlns:a16="http://schemas.microsoft.com/office/drawing/2014/main" id="{6C5BC83E-167A-408B-9781-AA5B3763F7A6}"/>
                </a:ext>
              </a:extLst>
            </p:cNvPr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02793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A760B5F-4E7D-4CDF-9E15-B34E93929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63E5A945-5171-4192-9B9B-8528FB6410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1936024"/>
              </p:ext>
            </p:extLst>
          </p:nvPr>
        </p:nvGraphicFramePr>
        <p:xfrm>
          <a:off x="47328" y="16423"/>
          <a:ext cx="12001333" cy="6705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278EE00-668A-4471-9644-799FA8DE7266}"/>
              </a:ext>
            </a:extLst>
          </p:cNvPr>
          <p:cNvGrpSpPr/>
          <p:nvPr/>
        </p:nvGrpSpPr>
        <p:grpSpPr>
          <a:xfrm>
            <a:off x="353764" y="16424"/>
            <a:ext cx="1504008" cy="1226148"/>
            <a:chOff x="327872" y="-315416"/>
            <a:chExt cx="1504008" cy="1226148"/>
          </a:xfrm>
        </p:grpSpPr>
        <p:sp>
          <p:nvSpPr>
            <p:cNvPr id="5" name="Шестиугольник 4">
              <a:extLst>
                <a:ext uri="{FF2B5EF4-FFF2-40B4-BE49-F238E27FC236}">
                  <a16:creationId xmlns:a16="http://schemas.microsoft.com/office/drawing/2014/main" id="{BC78C0E5-35A9-433D-8983-C29CBD580395}"/>
                </a:ext>
              </a:extLst>
            </p:cNvPr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Шестиугольник 5">
              <a:extLst>
                <a:ext uri="{FF2B5EF4-FFF2-40B4-BE49-F238E27FC236}">
                  <a16:creationId xmlns:a16="http://schemas.microsoft.com/office/drawing/2014/main" id="{253766C7-A9EC-4703-80EA-8F8D7DA4E123}"/>
                </a:ext>
              </a:extLst>
            </p:cNvPr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Шестиугольник 6">
              <a:extLst>
                <a:ext uri="{FF2B5EF4-FFF2-40B4-BE49-F238E27FC236}">
                  <a16:creationId xmlns:a16="http://schemas.microsoft.com/office/drawing/2014/main" id="{1906DC3D-2C0C-4B57-8231-7437CC5EB20E}"/>
                </a:ext>
              </a:extLst>
            </p:cNvPr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Шестиугольник 7">
              <a:extLst>
                <a:ext uri="{FF2B5EF4-FFF2-40B4-BE49-F238E27FC236}">
                  <a16:creationId xmlns:a16="http://schemas.microsoft.com/office/drawing/2014/main" id="{6E0D0686-2CD6-43C5-BFD1-2B185ED455A1}"/>
                </a:ext>
              </a:extLst>
            </p:cNvPr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40017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88A91CC-32ED-4FFA-BA0C-29FDA764D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55081B22-8F6F-4695-94F8-C17E319C82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9341558"/>
              </p:ext>
            </p:extLst>
          </p:nvPr>
        </p:nvGraphicFramePr>
        <p:xfrm>
          <a:off x="239349" y="1412776"/>
          <a:ext cx="11713301" cy="5304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AB59CA4-994B-4131-B51E-CC4E8F7E0107}"/>
              </a:ext>
            </a:extLst>
          </p:cNvPr>
          <p:cNvGrpSpPr/>
          <p:nvPr/>
        </p:nvGrpSpPr>
        <p:grpSpPr>
          <a:xfrm>
            <a:off x="353764" y="16424"/>
            <a:ext cx="1504008" cy="1226148"/>
            <a:chOff x="327872" y="-315416"/>
            <a:chExt cx="1504008" cy="1226148"/>
          </a:xfrm>
        </p:grpSpPr>
        <p:sp>
          <p:nvSpPr>
            <p:cNvPr id="5" name="Шестиугольник 4">
              <a:extLst>
                <a:ext uri="{FF2B5EF4-FFF2-40B4-BE49-F238E27FC236}">
                  <a16:creationId xmlns:a16="http://schemas.microsoft.com/office/drawing/2014/main" id="{E8B7FEC0-A5BE-4216-A3AC-418FCD9146E0}"/>
                </a:ext>
              </a:extLst>
            </p:cNvPr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Шестиугольник 5">
              <a:extLst>
                <a:ext uri="{FF2B5EF4-FFF2-40B4-BE49-F238E27FC236}">
                  <a16:creationId xmlns:a16="http://schemas.microsoft.com/office/drawing/2014/main" id="{C389DC6C-9F33-4466-83E8-502187E11792}"/>
                </a:ext>
              </a:extLst>
            </p:cNvPr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Шестиугольник 6">
              <a:extLst>
                <a:ext uri="{FF2B5EF4-FFF2-40B4-BE49-F238E27FC236}">
                  <a16:creationId xmlns:a16="http://schemas.microsoft.com/office/drawing/2014/main" id="{F9FF27E5-6657-4AFA-8313-8BCD9376DC1E}"/>
                </a:ext>
              </a:extLst>
            </p:cNvPr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Шестиугольник 7">
              <a:extLst>
                <a:ext uri="{FF2B5EF4-FFF2-40B4-BE49-F238E27FC236}">
                  <a16:creationId xmlns:a16="http://schemas.microsoft.com/office/drawing/2014/main" id="{FF408A4E-C65A-4810-8425-91F4C2397FCE}"/>
                </a:ext>
              </a:extLst>
            </p:cNvPr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DAF178E5-0575-46CC-9809-0D75CA075A1F}"/>
              </a:ext>
            </a:extLst>
          </p:cNvPr>
          <p:cNvCxnSpPr/>
          <p:nvPr/>
        </p:nvCxnSpPr>
        <p:spPr>
          <a:xfrm>
            <a:off x="1991607" y="972319"/>
            <a:ext cx="93621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FBDE85C-0F4E-4000-9A07-FB6AE2990B34}"/>
              </a:ext>
            </a:extLst>
          </p:cNvPr>
          <p:cNvSpPr txBox="1"/>
          <p:nvPr/>
        </p:nvSpPr>
        <p:spPr>
          <a:xfrm>
            <a:off x="2024964" y="105760"/>
            <a:ext cx="82474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Профилактическая работа в области семеноводства в отношении семян сельскохозяйственных</a:t>
            </a:r>
            <a:r>
              <a:rPr lang="ru-RU" sz="1800" b="1" baseline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растений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 descr="rosselkhoznadzor1">
            <a:extLst>
              <a:ext uri="{FF2B5EF4-FFF2-40B4-BE49-F238E27FC236}">
                <a16:creationId xmlns:a16="http://schemas.microsoft.com/office/drawing/2014/main" id="{07987E68-CE6B-409A-8275-C32A066F4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740646" y="50124"/>
            <a:ext cx="642891" cy="582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95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168341" y="6309324"/>
            <a:ext cx="2844800" cy="365125"/>
          </a:xfrm>
        </p:spPr>
        <p:txBody>
          <a:bodyPr/>
          <a:lstStyle/>
          <a:p>
            <a:fld id="{A120AF09-E37E-4D04-B26E-F515A1AEEAE5}" type="slidenum">
              <a:rPr lang="ru-RU" smtClean="0">
                <a:solidFill>
                  <a:schemeClr val="tx1"/>
                </a:solidFill>
              </a:rPr>
              <a:pPr/>
              <a:t>37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4"/>
          <p:cNvSpPr txBox="1">
            <a:spLocks/>
          </p:cNvSpPr>
          <p:nvPr/>
        </p:nvSpPr>
        <p:spPr>
          <a:xfrm>
            <a:off x="1097386" y="156452"/>
            <a:ext cx="10839281" cy="86403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1219170" algn="l"/>
                <a:tab pos="2438339" algn="l"/>
                <a:tab pos="3657509" algn="l"/>
                <a:tab pos="4876678" algn="l"/>
                <a:tab pos="6095848" algn="l"/>
                <a:tab pos="7315017" algn="l"/>
                <a:tab pos="8534187" algn="l"/>
                <a:tab pos="9753356" algn="l"/>
                <a:tab pos="10972526" algn="l"/>
                <a:tab pos="12191695" algn="l"/>
                <a:tab pos="13410865" algn="l"/>
              </a:tabLst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9CC5937-BF60-4973-A695-5FFAAA947811}"/>
              </a:ext>
            </a:extLst>
          </p:cNvPr>
          <p:cNvSpPr/>
          <p:nvPr/>
        </p:nvSpPr>
        <p:spPr>
          <a:xfrm>
            <a:off x="1857772" y="238422"/>
            <a:ext cx="10737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0" algn="l"/>
                <a:tab pos="1219170" algn="l"/>
                <a:tab pos="2438339" algn="l"/>
                <a:tab pos="3657509" algn="l"/>
                <a:tab pos="4876678" algn="l"/>
                <a:tab pos="6095848" algn="l"/>
                <a:tab pos="7315017" algn="l"/>
                <a:tab pos="8534187" algn="l"/>
                <a:tab pos="9753356" algn="l"/>
                <a:tab pos="10972526" algn="l"/>
                <a:tab pos="12191695" algn="l"/>
                <a:tab pos="13410865" algn="l"/>
              </a:tabLst>
              <a:defRPr/>
            </a:pPr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С 1 сентября 2023 года вступило в силу: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7C9F80-C04B-4ABC-948A-1A86CD99A3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9" y="1220756"/>
            <a:ext cx="12064816" cy="5564217"/>
          </a:xfrm>
          <a:prstGeom prst="rect">
            <a:avLst/>
          </a:prstGeom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DF169375-0D5B-4AEE-A15E-D03DC4D319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2339392"/>
              </p:ext>
            </p:extLst>
          </p:nvPr>
        </p:nvGraphicFramePr>
        <p:xfrm>
          <a:off x="1199456" y="1137332"/>
          <a:ext cx="10161147" cy="5564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4" descr="rosselkhoznadzor1">
            <a:extLst>
              <a:ext uri="{FF2B5EF4-FFF2-40B4-BE49-F238E27FC236}">
                <a16:creationId xmlns:a16="http://schemas.microsoft.com/office/drawing/2014/main" id="{CC7A1988-6662-4A45-A238-CCB340762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809123" y="116729"/>
            <a:ext cx="642891" cy="5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200D0CF-23B3-46B1-978B-F6A1D49E966A}"/>
              </a:ext>
            </a:extLst>
          </p:cNvPr>
          <p:cNvGrpSpPr/>
          <p:nvPr/>
        </p:nvGrpSpPr>
        <p:grpSpPr>
          <a:xfrm>
            <a:off x="353764" y="16424"/>
            <a:ext cx="1504008" cy="1226148"/>
            <a:chOff x="327872" y="-315416"/>
            <a:chExt cx="1504008" cy="1226148"/>
          </a:xfrm>
        </p:grpSpPr>
        <p:sp>
          <p:nvSpPr>
            <p:cNvPr id="10" name="Шестиугольник 9">
              <a:extLst>
                <a:ext uri="{FF2B5EF4-FFF2-40B4-BE49-F238E27FC236}">
                  <a16:creationId xmlns:a16="http://schemas.microsoft.com/office/drawing/2014/main" id="{76D5986C-AAB5-410B-9083-8620D5A0D2A4}"/>
                </a:ext>
              </a:extLst>
            </p:cNvPr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Шестиугольник 10">
              <a:extLst>
                <a:ext uri="{FF2B5EF4-FFF2-40B4-BE49-F238E27FC236}">
                  <a16:creationId xmlns:a16="http://schemas.microsoft.com/office/drawing/2014/main" id="{962356A0-1B1E-4DA4-B04E-503DF51B6384}"/>
                </a:ext>
              </a:extLst>
            </p:cNvPr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Шестиугольник 11">
              <a:extLst>
                <a:ext uri="{FF2B5EF4-FFF2-40B4-BE49-F238E27FC236}">
                  <a16:creationId xmlns:a16="http://schemas.microsoft.com/office/drawing/2014/main" id="{EEDF3EFF-409E-4BD2-8491-506282BA19AB}"/>
                </a:ext>
              </a:extLst>
            </p:cNvPr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Шестиугольник 12">
              <a:extLst>
                <a:ext uri="{FF2B5EF4-FFF2-40B4-BE49-F238E27FC236}">
                  <a16:creationId xmlns:a16="http://schemas.microsoft.com/office/drawing/2014/main" id="{00FF3528-1D54-40DF-A185-344E7918C950}"/>
                </a:ext>
              </a:extLst>
            </p:cNvPr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F0CCDA5E-00C5-4B42-8683-A47340F3DE43}"/>
              </a:ext>
            </a:extLst>
          </p:cNvPr>
          <p:cNvCxnSpPr/>
          <p:nvPr/>
        </p:nvCxnSpPr>
        <p:spPr>
          <a:xfrm>
            <a:off x="1998410" y="969971"/>
            <a:ext cx="93621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250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8A41B7-7A1A-4B77-9C9D-D763CFA0D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F9036A72-EF4D-4486-A23C-054FE2E2A8D2}" type="slidenum">
              <a:rPr lang="en-US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pPr defTabSz="685766"/>
              <a:t>38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53764" y="16424"/>
            <a:ext cx="1504008" cy="1226148"/>
            <a:chOff x="327872" y="-315416"/>
            <a:chExt cx="1504008" cy="1226148"/>
          </a:xfrm>
        </p:grpSpPr>
        <p:sp>
          <p:nvSpPr>
            <p:cNvPr id="11" name="Шестиугольник 10"/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Шестиугольник 11"/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Шестиугольник 12"/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Шестиугольник 13"/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259277" y="275555"/>
            <a:ext cx="76734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Управление Федеральной службы по ветеринарному </a:t>
            </a:r>
          </a:p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фитосанитарному надзору по Республике Башкортостан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1991607" y="972319"/>
            <a:ext cx="93621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2025142" y="1922557"/>
            <a:ext cx="8953495" cy="4912915"/>
          </a:xfrm>
          <a:prstGeom prst="roundRect">
            <a:avLst/>
          </a:prstGeom>
          <a:solidFill>
            <a:schemeClr val="accent1">
              <a:lumMod val="60000"/>
              <a:lumOff val="4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Итоги деятельности отдела государственного земельного надзора за  2023 г. </a:t>
            </a:r>
          </a:p>
          <a:p>
            <a:pPr lvl="0" algn="ctr">
              <a:spcBef>
                <a:spcPct val="0"/>
              </a:spcBef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Начальник отдела государственного земельного надзора Управления Россельхознадзора по Республике Башкортостан</a:t>
            </a:r>
          </a:p>
          <a:p>
            <a:pPr lvl="0" algn="ctr">
              <a:spcBef>
                <a:spcPct val="0"/>
              </a:spcBef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Середнюк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Алексей Витальевич</a:t>
            </a:r>
          </a:p>
        </p:txBody>
      </p:sp>
      <p:pic>
        <p:nvPicPr>
          <p:cNvPr id="16" name="Picture 4" descr="rosselkhoznadzor1">
            <a:extLst>
              <a:ext uri="{FF2B5EF4-FFF2-40B4-BE49-F238E27FC236}">
                <a16:creationId xmlns:a16="http://schemas.microsoft.com/office/drawing/2014/main" id="{C56DB777-B6D0-4C93-8342-3A1611E76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803223" y="99"/>
            <a:ext cx="805080" cy="69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90526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Khitakhunov-Photo-A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58185" y="1196753"/>
            <a:ext cx="9144000" cy="554461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2595" y="116631"/>
            <a:ext cx="8681219" cy="64807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 деятельности отдела государственного </a:t>
            </a:r>
            <a:b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земельного надзора за 2023 год</a:t>
            </a:r>
            <a:b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24000" y="2000240"/>
            <a:ext cx="9144000" cy="43577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534400" y="6000769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002060"/>
                </a:solidFill>
              </a:rPr>
              <a:pPr/>
              <a:t>39</a:t>
            </a:fld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2E594ABA-314D-4F5F-911C-07B49A0B87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06349"/>
              </p:ext>
            </p:extLst>
          </p:nvPr>
        </p:nvGraphicFramePr>
        <p:xfrm>
          <a:off x="1558184" y="2000239"/>
          <a:ext cx="4537815" cy="3608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id="{7F8EE832-BFCF-4AE5-AA7B-568FA32558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1978577"/>
              </p:ext>
            </p:extLst>
          </p:nvPr>
        </p:nvGraphicFramePr>
        <p:xfrm>
          <a:off x="5843972" y="2042367"/>
          <a:ext cx="4896544" cy="3627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4A8584D7-4E37-44A9-8AB4-4A926CA782C8}"/>
              </a:ext>
            </a:extLst>
          </p:cNvPr>
          <p:cNvSpPr txBox="1">
            <a:spLocks/>
          </p:cNvSpPr>
          <p:nvPr/>
        </p:nvSpPr>
        <p:spPr>
          <a:xfrm>
            <a:off x="1524000" y="5338762"/>
            <a:ext cx="93245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450" b="1" dirty="0">
                <a:solidFill>
                  <a:srgbClr val="002060"/>
                </a:solidFill>
                <a:latin typeface="+mn-lt"/>
                <a:cs typeface="Arial" pitchFamily="34" charset="0"/>
              </a:rPr>
              <a:t>Доля профилактических мероприятий – 66,8 %</a:t>
            </a:r>
          </a:p>
          <a:p>
            <a:pPr algn="l">
              <a:defRPr/>
            </a:pPr>
            <a:r>
              <a:rPr lang="ru-RU" sz="1450" b="1" dirty="0">
                <a:solidFill>
                  <a:srgbClr val="002060"/>
                </a:solidFill>
                <a:latin typeface="+mn-lt"/>
                <a:cs typeface="Arial" pitchFamily="34" charset="0"/>
              </a:rPr>
              <a:t>Доля контрольных (надзорных) мероприятий без взаимодействия и профилактических мероприятий – 99,8 %</a:t>
            </a:r>
          </a:p>
        </p:txBody>
      </p:sp>
      <p:pic>
        <p:nvPicPr>
          <p:cNvPr id="12" name="Picture 4" descr="rosselkhoznadzor1">
            <a:extLst>
              <a:ext uri="{FF2B5EF4-FFF2-40B4-BE49-F238E27FC236}">
                <a16:creationId xmlns:a16="http://schemas.microsoft.com/office/drawing/2014/main" id="{CDDBFD57-D374-42E5-BE40-57FD16BA3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809123" y="116729"/>
            <a:ext cx="642891" cy="5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8FCF33AA-21A1-4097-839B-22372851B5FE}"/>
              </a:ext>
            </a:extLst>
          </p:cNvPr>
          <p:cNvCxnSpPr/>
          <p:nvPr/>
        </p:nvCxnSpPr>
        <p:spPr>
          <a:xfrm>
            <a:off x="1991607" y="972319"/>
            <a:ext cx="93621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BF26B076-BD61-4093-B463-2ED8F959908B}"/>
              </a:ext>
            </a:extLst>
          </p:cNvPr>
          <p:cNvGrpSpPr/>
          <p:nvPr/>
        </p:nvGrpSpPr>
        <p:grpSpPr>
          <a:xfrm>
            <a:off x="353764" y="16424"/>
            <a:ext cx="1504008" cy="1226148"/>
            <a:chOff x="327872" y="-315416"/>
            <a:chExt cx="1504008" cy="1226148"/>
          </a:xfrm>
        </p:grpSpPr>
        <p:sp>
          <p:nvSpPr>
            <p:cNvPr id="16" name="Шестиугольник 15">
              <a:extLst>
                <a:ext uri="{FF2B5EF4-FFF2-40B4-BE49-F238E27FC236}">
                  <a16:creationId xmlns:a16="http://schemas.microsoft.com/office/drawing/2014/main" id="{64108ED5-832A-459C-B7F7-B9B434F75EDC}"/>
                </a:ext>
              </a:extLst>
            </p:cNvPr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Шестиугольник 17">
              <a:extLst>
                <a:ext uri="{FF2B5EF4-FFF2-40B4-BE49-F238E27FC236}">
                  <a16:creationId xmlns:a16="http://schemas.microsoft.com/office/drawing/2014/main" id="{5FB1E4AA-7923-4CEB-835F-6353497AE20D}"/>
                </a:ext>
              </a:extLst>
            </p:cNvPr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Шестиугольник 18">
              <a:extLst>
                <a:ext uri="{FF2B5EF4-FFF2-40B4-BE49-F238E27FC236}">
                  <a16:creationId xmlns:a16="http://schemas.microsoft.com/office/drawing/2014/main" id="{77D2413E-7410-4DF9-A28E-352BA6B820EE}"/>
                </a:ext>
              </a:extLst>
            </p:cNvPr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Шестиугольник 20">
              <a:extLst>
                <a:ext uri="{FF2B5EF4-FFF2-40B4-BE49-F238E27FC236}">
                  <a16:creationId xmlns:a16="http://schemas.microsoft.com/office/drawing/2014/main" id="{461E1D38-F2E0-4AE9-B6AD-E802C127556D}"/>
                </a:ext>
              </a:extLst>
            </p:cNvPr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4"/>
          <p:cNvSpPr txBox="1">
            <a:spLocks/>
          </p:cNvSpPr>
          <p:nvPr/>
        </p:nvSpPr>
        <p:spPr>
          <a:xfrm>
            <a:off x="623394" y="142850"/>
            <a:ext cx="10873737" cy="66261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://kojgorodok.ru/media/cache/14/ff/4d/78/22/27/14ff4d782227f24b43b2fe70b0b1159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84" y="1124744"/>
            <a:ext cx="4128171" cy="304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ursn-rm.ru/assets/images/news/2016/january/19_jan_kar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406" y="1124744"/>
            <a:ext cx="2206193" cy="547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5238" y="-53837"/>
            <a:ext cx="105483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1219170" algn="l"/>
                <a:tab pos="2438339" algn="l"/>
                <a:tab pos="3657509" algn="l"/>
                <a:tab pos="4876678" algn="l"/>
                <a:tab pos="6095848" algn="l"/>
                <a:tab pos="7315017" algn="l"/>
                <a:tab pos="8534187" algn="l"/>
                <a:tab pos="9753356" algn="l"/>
                <a:tab pos="10972526" algn="l"/>
                <a:tab pos="12191695" algn="l"/>
                <a:tab pos="13410865" algn="l"/>
              </a:tabLst>
              <a:defRPr/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</a:p>
        </p:txBody>
      </p:sp>
      <p:sp>
        <p:nvSpPr>
          <p:cNvPr id="5" name="Пятиугольник 4"/>
          <p:cNvSpPr/>
          <p:nvPr/>
        </p:nvSpPr>
        <p:spPr>
          <a:xfrm>
            <a:off x="4549726" y="3206160"/>
            <a:ext cx="5098668" cy="960107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133" b="1" i="1" dirty="0">
                <a:solidFill>
                  <a:srgbClr val="002060"/>
                </a:solidFill>
              </a:rPr>
              <a:t>Карантин растений, качество зерна – </a:t>
            </a:r>
            <a:r>
              <a:rPr lang="ru-RU" sz="2800" b="1" i="1" dirty="0">
                <a:solidFill>
                  <a:srgbClr val="002060"/>
                </a:solidFill>
              </a:rPr>
              <a:t>564 нарушение</a:t>
            </a:r>
          </a:p>
        </p:txBody>
      </p:sp>
      <p:sp>
        <p:nvSpPr>
          <p:cNvPr id="10" name="Пятиугольник 9"/>
          <p:cNvSpPr/>
          <p:nvPr/>
        </p:nvSpPr>
        <p:spPr>
          <a:xfrm flipH="1">
            <a:off x="4363766" y="1158728"/>
            <a:ext cx="5188617" cy="19822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000" b="1" i="1" dirty="0">
                <a:solidFill>
                  <a:srgbClr val="FFFF00"/>
                </a:solidFill>
              </a:rPr>
              <a:t>соблюдение ветеринарно-санитарных правил перевозки, хранения и реализации животноводческой продукции, ветеринарного законодательства – </a:t>
            </a:r>
            <a:r>
              <a:rPr lang="ru-RU" sz="2533" b="1" i="1" dirty="0">
                <a:solidFill>
                  <a:srgbClr val="FFFF00"/>
                </a:solidFill>
              </a:rPr>
              <a:t>781 нарушений</a:t>
            </a:r>
          </a:p>
        </p:txBody>
      </p:sp>
      <p:pic>
        <p:nvPicPr>
          <p:cNvPr id="2056" name="Picture 8" descr="https://thumbs.dreamstime.com/b/agriculture-concept-5455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285" y="4254521"/>
            <a:ext cx="4992056" cy="247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ятиугольник 10"/>
          <p:cNvSpPr/>
          <p:nvPr/>
        </p:nvSpPr>
        <p:spPr>
          <a:xfrm>
            <a:off x="222485" y="4293096"/>
            <a:ext cx="4141280" cy="1056117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67" b="1" i="1" dirty="0">
                <a:solidFill>
                  <a:schemeClr val="bg2">
                    <a:lumMod val="10000"/>
                  </a:schemeClr>
                </a:solidFill>
              </a:rPr>
              <a:t>использование и охрана земель сельскохозяйственного назначения - </a:t>
            </a:r>
            <a:r>
              <a:rPr lang="ru-RU" sz="2333" b="1" i="1" dirty="0">
                <a:solidFill>
                  <a:schemeClr val="bg2">
                    <a:lumMod val="10000"/>
                  </a:schemeClr>
                </a:solidFill>
              </a:rPr>
              <a:t>751 нарушений</a:t>
            </a:r>
          </a:p>
        </p:txBody>
      </p:sp>
      <p:sp>
        <p:nvSpPr>
          <p:cNvPr id="17" name="Пятиугольник 16"/>
          <p:cNvSpPr/>
          <p:nvPr/>
        </p:nvSpPr>
        <p:spPr>
          <a:xfrm>
            <a:off x="239349" y="5529770"/>
            <a:ext cx="4028905" cy="1067583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i="1" dirty="0"/>
              <a:t>семеноводство сельскохозяйственных растений - </a:t>
            </a:r>
            <a:r>
              <a:rPr lang="ru-RU" sz="2267" b="1" i="1" dirty="0"/>
              <a:t>65 нарушений</a:t>
            </a:r>
          </a:p>
        </p:txBody>
      </p:sp>
      <p:pic>
        <p:nvPicPr>
          <p:cNvPr id="15" name="Picture 4" descr="rosselkhoznadzor1">
            <a:extLst>
              <a:ext uri="{FF2B5EF4-FFF2-40B4-BE49-F238E27FC236}">
                <a16:creationId xmlns:a16="http://schemas.microsoft.com/office/drawing/2014/main" id="{49D1B60B-0C7B-463A-80C3-A6739CA94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803223" y="99"/>
            <a:ext cx="805080" cy="69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46B0A3D6-5CC6-4E84-8381-41BBBF6371D3}"/>
              </a:ext>
            </a:extLst>
          </p:cNvPr>
          <p:cNvCxnSpPr>
            <a:cxnSpLocks/>
          </p:cNvCxnSpPr>
          <p:nvPr/>
        </p:nvCxnSpPr>
        <p:spPr>
          <a:xfrm>
            <a:off x="239349" y="972319"/>
            <a:ext cx="1111445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031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2019-05-15-15-25-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2060848"/>
            <a:ext cx="9144000" cy="478072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0887" y="116729"/>
            <a:ext cx="8229600" cy="650082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Наиболее часто встречающиеся нарушения земельного законодательства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524000" y="1177828"/>
            <a:ext cx="9144000" cy="5251568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Picture 17" descr="C:\Users\z05\Desktop\Рейдовые осмотры\05. Коннов С.А\2020\Вотикеевский карьер, газовики и нефтешлам\Фото\20200521_120602___[org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282" y="2143116"/>
            <a:ext cx="2214578" cy="164307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5" descr="C:\Users\z05\Desktop\Рейдовые осмотры\05. Коннов С.А\2020\Вотикеевский карьер, газовики и нефтешлам\Фото\DSC090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8282" y="4000505"/>
            <a:ext cx="2214578" cy="194430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5" descr="C:\Users\z05\Desktop\Рейдовые осмотры\05. Коннов С.А\2020\Вотикеевский карьер, газовики и нефтешлам\Фото\DSC090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24298" y="2143116"/>
            <a:ext cx="2286016" cy="164307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6" descr="D:\Сохранение Алексей\Алексей\Админ. расследования\ООО Элита\DSC070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24298" y="4000504"/>
            <a:ext cx="2286016" cy="195591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6667504" y="2285993"/>
            <a:ext cx="34290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rgbClr val="002060"/>
                </a:solidFill>
              </a:rPr>
              <a:t>ч. 2 ст. 8.7 </a:t>
            </a:r>
            <a:r>
              <a:rPr lang="ru-RU" dirty="0" err="1">
                <a:solidFill>
                  <a:srgbClr val="002060"/>
                </a:solidFill>
              </a:rPr>
              <a:t>КоАП</a:t>
            </a:r>
            <a:r>
              <a:rPr lang="ru-RU" dirty="0">
                <a:solidFill>
                  <a:srgbClr val="002060"/>
                </a:solidFill>
              </a:rPr>
              <a:t> РФ - невыполнение установленных требований и обязательных мероприятий по улучшению, защите земель и охране почв от ветровой, водной эрозии и предотвращению других процессов и иного негативного воздействия на окружающую среду, ухудшающих качественное состояние земель</a:t>
            </a: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534400" y="6072207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002060"/>
                </a:solidFill>
              </a:rPr>
              <a:pPr/>
              <a:t>40</a:t>
            </a:fld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7" name="Picture 4" descr="rosselkhoznadzor1">
            <a:extLst>
              <a:ext uri="{FF2B5EF4-FFF2-40B4-BE49-F238E27FC236}">
                <a16:creationId xmlns:a16="http://schemas.microsoft.com/office/drawing/2014/main" id="{7CF2E6F9-1A0B-4930-944E-26DEEAE7B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809123" y="116729"/>
            <a:ext cx="642891" cy="5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49AFA65F-88EE-4332-913F-FC5E802E0190}"/>
              </a:ext>
            </a:extLst>
          </p:cNvPr>
          <p:cNvGrpSpPr/>
          <p:nvPr/>
        </p:nvGrpSpPr>
        <p:grpSpPr>
          <a:xfrm>
            <a:off x="353764" y="16424"/>
            <a:ext cx="1504008" cy="1226148"/>
            <a:chOff x="327872" y="-315416"/>
            <a:chExt cx="1504008" cy="1226148"/>
          </a:xfrm>
        </p:grpSpPr>
        <p:sp>
          <p:nvSpPr>
            <p:cNvPr id="19" name="Шестиугольник 18">
              <a:extLst>
                <a:ext uri="{FF2B5EF4-FFF2-40B4-BE49-F238E27FC236}">
                  <a16:creationId xmlns:a16="http://schemas.microsoft.com/office/drawing/2014/main" id="{D01360A4-2900-4A54-B5EF-EB14AA128747}"/>
                </a:ext>
              </a:extLst>
            </p:cNvPr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Шестиугольник 19">
              <a:extLst>
                <a:ext uri="{FF2B5EF4-FFF2-40B4-BE49-F238E27FC236}">
                  <a16:creationId xmlns:a16="http://schemas.microsoft.com/office/drawing/2014/main" id="{23E34F9D-4750-4A78-B1BE-DA54AF8EE36D}"/>
                </a:ext>
              </a:extLst>
            </p:cNvPr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Шестиугольник 20">
              <a:extLst>
                <a:ext uri="{FF2B5EF4-FFF2-40B4-BE49-F238E27FC236}">
                  <a16:creationId xmlns:a16="http://schemas.microsoft.com/office/drawing/2014/main" id="{A176E283-00E6-45D9-8312-263D89C41E12}"/>
                </a:ext>
              </a:extLst>
            </p:cNvPr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Шестиугольник 21">
              <a:extLst>
                <a:ext uri="{FF2B5EF4-FFF2-40B4-BE49-F238E27FC236}">
                  <a16:creationId xmlns:a16="http://schemas.microsoft.com/office/drawing/2014/main" id="{69C09916-24D6-4412-8846-ABE5924585AA}"/>
                </a:ext>
              </a:extLst>
            </p:cNvPr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7ABEC634-C531-4133-B6E4-E02F7C44AC44}"/>
              </a:ext>
            </a:extLst>
          </p:cNvPr>
          <p:cNvCxnSpPr/>
          <p:nvPr/>
        </p:nvCxnSpPr>
        <p:spPr>
          <a:xfrm>
            <a:off x="1991607" y="972319"/>
            <a:ext cx="93621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2019-05-15-15-25-1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855714"/>
            <a:ext cx="9144000" cy="500228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472" y="116729"/>
            <a:ext cx="8229600" cy="712713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Наиболее часто встречающиеся нарушения земельного законодательства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224308" y="1458425"/>
            <a:ext cx="9144000" cy="478634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738282" y="2571745"/>
            <a:ext cx="307183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ч. 2 ст. 8.6 </a:t>
            </a:r>
            <a:r>
              <a:rPr lang="ru-RU" dirty="0" err="1">
                <a:solidFill>
                  <a:srgbClr val="002060"/>
                </a:solidFill>
              </a:rPr>
              <a:t>КоАП</a:t>
            </a:r>
            <a:r>
              <a:rPr lang="ru-RU" dirty="0">
                <a:solidFill>
                  <a:srgbClr val="002060"/>
                </a:solidFill>
              </a:rPr>
              <a:t> РФ - уничтожение плодородного слоя почвы, а равно порча земель в результате нарушения правил обращения с пестицидами и </a:t>
            </a:r>
            <a:r>
              <a:rPr lang="ru-RU" dirty="0" err="1">
                <a:solidFill>
                  <a:srgbClr val="002060"/>
                </a:solidFill>
              </a:rPr>
              <a:t>агрохимикатами</a:t>
            </a:r>
            <a:r>
              <a:rPr lang="ru-RU" dirty="0">
                <a:solidFill>
                  <a:srgbClr val="002060"/>
                </a:solidFill>
              </a:rPr>
              <a:t> или иными опасными для здоровья людей и окружающей среды веществами и отходами производства и потребления</a:t>
            </a:r>
          </a:p>
        </p:txBody>
      </p:sp>
      <p:pic>
        <p:nvPicPr>
          <p:cNvPr id="16" name="Picture 2" descr="C:\Users\z05\Desktop\Рейдовые осмотры\05. Коннов С.А\2020\Вотикеевский карьер, газовики и нефтешлам\Шакшинский карьер\20200506_175256___[org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0759" y="1839513"/>
            <a:ext cx="2428892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3" descr="D:\Сохранение Алексей\Алексей\Админ. расследования\ООО Панакс-Агро ООО Башнефть-Добыча\Осмотр 14.06.2019 г\Фото телефон\20190614_150001___[org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9602" y="3865917"/>
            <a:ext cx="2428892" cy="212727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5" descr="D:\Сохранение Алексей\Алексей\Админ. расследования\По Кантюковке\Фото\20190429_115257___[org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1869" y="3851598"/>
            <a:ext cx="2500330" cy="212566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4" descr="D:\Сохранение Алексей\Алексей\Админ. расследования\АФ Николаевская\Осмотр 18.11.2019 г\Фото\20191113_152421___[org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35760" y="1856843"/>
            <a:ext cx="2500330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534400" y="6286521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002060"/>
                </a:solidFill>
              </a:rPr>
              <a:pPr/>
              <a:t>41</a:t>
            </a:fld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3" name="Picture 4" descr="rosselkhoznadzor1">
            <a:extLst>
              <a:ext uri="{FF2B5EF4-FFF2-40B4-BE49-F238E27FC236}">
                <a16:creationId xmlns:a16="http://schemas.microsoft.com/office/drawing/2014/main" id="{3A75B3F2-F6A0-4731-8573-D153EBCCA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809123" y="116729"/>
            <a:ext cx="642891" cy="5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3AA7BD59-E01B-4E59-88FB-AFC22480B5BF}"/>
              </a:ext>
            </a:extLst>
          </p:cNvPr>
          <p:cNvGrpSpPr/>
          <p:nvPr/>
        </p:nvGrpSpPr>
        <p:grpSpPr>
          <a:xfrm>
            <a:off x="353764" y="16424"/>
            <a:ext cx="1504008" cy="1226148"/>
            <a:chOff x="327872" y="-315416"/>
            <a:chExt cx="1504008" cy="1226148"/>
          </a:xfrm>
        </p:grpSpPr>
        <p:sp>
          <p:nvSpPr>
            <p:cNvPr id="21" name="Шестиугольник 20">
              <a:extLst>
                <a:ext uri="{FF2B5EF4-FFF2-40B4-BE49-F238E27FC236}">
                  <a16:creationId xmlns:a16="http://schemas.microsoft.com/office/drawing/2014/main" id="{C85F8B9A-4906-4122-B3BD-8A92238DBB74}"/>
                </a:ext>
              </a:extLst>
            </p:cNvPr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Шестиугольник 21">
              <a:extLst>
                <a:ext uri="{FF2B5EF4-FFF2-40B4-BE49-F238E27FC236}">
                  <a16:creationId xmlns:a16="http://schemas.microsoft.com/office/drawing/2014/main" id="{47340163-17B1-492C-9F21-72EE79511D70}"/>
                </a:ext>
              </a:extLst>
            </p:cNvPr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Шестиугольник 22">
              <a:extLst>
                <a:ext uri="{FF2B5EF4-FFF2-40B4-BE49-F238E27FC236}">
                  <a16:creationId xmlns:a16="http://schemas.microsoft.com/office/drawing/2014/main" id="{89890722-012B-4BCF-B19E-FE1C1151D2CC}"/>
                </a:ext>
              </a:extLst>
            </p:cNvPr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Шестиугольник 23">
              <a:extLst>
                <a:ext uri="{FF2B5EF4-FFF2-40B4-BE49-F238E27FC236}">
                  <a16:creationId xmlns:a16="http://schemas.microsoft.com/office/drawing/2014/main" id="{6FCD0AF7-BCB9-42EA-9117-F8CF211BD734}"/>
                </a:ext>
              </a:extLst>
            </p:cNvPr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7EA3C8D8-B6DB-4F00-87F1-787A4424BB3B}"/>
              </a:ext>
            </a:extLst>
          </p:cNvPr>
          <p:cNvCxnSpPr/>
          <p:nvPr/>
        </p:nvCxnSpPr>
        <p:spPr>
          <a:xfrm>
            <a:off x="1991607" y="972319"/>
            <a:ext cx="93621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8e93d96b973fc8fc61944b310f2a3cf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0643" y="1189459"/>
            <a:ext cx="9144000" cy="566854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6910" y="357166"/>
            <a:ext cx="8215370" cy="398015"/>
          </a:xfrm>
          <a:ln>
            <a:noFill/>
          </a:ln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Неиспользуемые земли сельскохозяйственного назначения</a:t>
            </a:r>
            <a:b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(по информации Управления 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Россельхознадзора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Республике Башкортостан)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958962" y="1700808"/>
            <a:ext cx="9144000" cy="464347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030368" y="2643183"/>
            <a:ext cx="4500594" cy="33547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</a:rPr>
              <a:t>По данным Управления  в Республике Башкортостан в заброшенном состоянии находится более 1 млн. га земель сельскохозяйственного назначения, </a:t>
            </a:r>
          </a:p>
          <a:p>
            <a:r>
              <a:rPr lang="ru-RU" sz="2000" dirty="0">
                <a:solidFill>
                  <a:srgbClr val="002060"/>
                </a:solidFill>
              </a:rPr>
              <a:t>что составляет 14 % </a:t>
            </a:r>
          </a:p>
          <a:p>
            <a:r>
              <a:rPr lang="ru-RU" sz="2000" dirty="0">
                <a:solidFill>
                  <a:srgbClr val="002060"/>
                </a:solidFill>
              </a:rPr>
              <a:t>от их общей площади, в том числе </a:t>
            </a:r>
          </a:p>
          <a:p>
            <a:r>
              <a:rPr lang="ru-RU" sz="2000" dirty="0">
                <a:solidFill>
                  <a:srgbClr val="002060"/>
                </a:solidFill>
              </a:rPr>
              <a:t>513 тыс. га приходится на сельскохозяйственные угодья.</a:t>
            </a:r>
          </a:p>
          <a:p>
            <a:pPr algn="ctr"/>
            <a:endParaRPr lang="ru-RU" sz="3200" dirty="0">
              <a:ln w="12700">
                <a:noFill/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3"/>
          <a:srcRect t="19279" r="12347" b="7454"/>
          <a:stretch>
            <a:fillRect/>
          </a:stretch>
        </p:blipFill>
        <p:spPr bwMode="auto">
          <a:xfrm>
            <a:off x="6238876" y="2643183"/>
            <a:ext cx="3929090" cy="3130549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534400" y="6072207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002060"/>
                </a:solidFill>
              </a:rPr>
              <a:pPr/>
              <a:t>42</a:t>
            </a:fld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2" name="Picture 4" descr="rosselkhoznadzor1">
            <a:extLst>
              <a:ext uri="{FF2B5EF4-FFF2-40B4-BE49-F238E27FC236}">
                <a16:creationId xmlns:a16="http://schemas.microsoft.com/office/drawing/2014/main" id="{4B4ABB3F-EFE3-4CBE-9BD7-D365446C5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809123" y="116729"/>
            <a:ext cx="642891" cy="5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D3B7F7A1-6ABA-4CA5-92CE-36AC6D6C6EFE}"/>
              </a:ext>
            </a:extLst>
          </p:cNvPr>
          <p:cNvGrpSpPr/>
          <p:nvPr/>
        </p:nvGrpSpPr>
        <p:grpSpPr>
          <a:xfrm>
            <a:off x="353764" y="16424"/>
            <a:ext cx="1504008" cy="1226148"/>
            <a:chOff x="327872" y="-315416"/>
            <a:chExt cx="1504008" cy="1226148"/>
          </a:xfrm>
        </p:grpSpPr>
        <p:sp>
          <p:nvSpPr>
            <p:cNvPr id="17" name="Шестиугольник 16">
              <a:extLst>
                <a:ext uri="{FF2B5EF4-FFF2-40B4-BE49-F238E27FC236}">
                  <a16:creationId xmlns:a16="http://schemas.microsoft.com/office/drawing/2014/main" id="{7F125802-604B-451C-939E-69EB7B354E96}"/>
                </a:ext>
              </a:extLst>
            </p:cNvPr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Шестиугольник 17">
              <a:extLst>
                <a:ext uri="{FF2B5EF4-FFF2-40B4-BE49-F238E27FC236}">
                  <a16:creationId xmlns:a16="http://schemas.microsoft.com/office/drawing/2014/main" id="{DF0A8848-6FBE-438C-A716-EDC6A753BCCD}"/>
                </a:ext>
              </a:extLst>
            </p:cNvPr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Шестиугольник 18">
              <a:extLst>
                <a:ext uri="{FF2B5EF4-FFF2-40B4-BE49-F238E27FC236}">
                  <a16:creationId xmlns:a16="http://schemas.microsoft.com/office/drawing/2014/main" id="{06992ED4-4100-496B-805D-56177761C951}"/>
                </a:ext>
              </a:extLst>
            </p:cNvPr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Шестиугольник 19">
              <a:extLst>
                <a:ext uri="{FF2B5EF4-FFF2-40B4-BE49-F238E27FC236}">
                  <a16:creationId xmlns:a16="http://schemas.microsoft.com/office/drawing/2014/main" id="{BF566E13-3C18-48D2-93E5-DEE93DB286ED}"/>
                </a:ext>
              </a:extLst>
            </p:cNvPr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B253A0C8-3BFE-4BDF-9FF2-3917F0E163AF}"/>
              </a:ext>
            </a:extLst>
          </p:cNvPr>
          <p:cNvCxnSpPr/>
          <p:nvPr/>
        </p:nvCxnSpPr>
        <p:spPr>
          <a:xfrm>
            <a:off x="1991607" y="972319"/>
            <a:ext cx="93621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Khitakhunov-Photo-A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4000" y="1027808"/>
            <a:ext cx="9144000" cy="571346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608" y="116729"/>
            <a:ext cx="8856920" cy="80010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  <a:latin typeface="+mn-lt"/>
                <a:cs typeface="Arial" pitchFamily="34" charset="0"/>
              </a:rPr>
              <a:t>Итоги деятельности отдела государственного земельного надзора за 2023 год (надзор в области безопасного обращения с пестицидами и агрохимикатами)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24000" y="2000240"/>
            <a:ext cx="9144000" cy="435771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534400" y="6000769"/>
            <a:ext cx="2133600" cy="365125"/>
          </a:xfrm>
        </p:spPr>
        <p:txBody>
          <a:bodyPr/>
          <a:lstStyle/>
          <a:p>
            <a:pPr>
              <a:defRPr/>
            </a:pPr>
            <a:fld id="{725C68B6-61C2-468F-89AB-4B9F7531AA68}" type="slidenum">
              <a:rPr lang="ru-RU">
                <a:solidFill>
                  <a:srgbClr val="002060"/>
                </a:solidFill>
                <a:latin typeface="Calibri"/>
              </a:rPr>
              <a:pPr>
                <a:defRPr/>
              </a:pPr>
              <a:t>43</a:t>
            </a:fld>
            <a:endParaRPr lang="ru-RU" dirty="0">
              <a:solidFill>
                <a:srgbClr val="002060"/>
              </a:solidFill>
              <a:latin typeface="Calibri"/>
            </a:endParaRPr>
          </a:p>
        </p:txBody>
      </p:sp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2E594ABA-314D-4F5F-911C-07B49A0B87AE}"/>
              </a:ext>
            </a:extLst>
          </p:cNvPr>
          <p:cNvGraphicFramePr/>
          <p:nvPr/>
        </p:nvGraphicFramePr>
        <p:xfrm>
          <a:off x="1055440" y="2000240"/>
          <a:ext cx="5040560" cy="3444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id="{7F8EE832-BFCF-4AE5-AA7B-568FA32558B1}"/>
              </a:ext>
            </a:extLst>
          </p:cNvPr>
          <p:cNvGraphicFramePr/>
          <p:nvPr/>
        </p:nvGraphicFramePr>
        <p:xfrm>
          <a:off x="5843972" y="2042367"/>
          <a:ext cx="4896544" cy="3444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4A8584D7-4E37-44A9-8AB4-4A926CA782C8}"/>
              </a:ext>
            </a:extLst>
          </p:cNvPr>
          <p:cNvSpPr txBox="1">
            <a:spLocks/>
          </p:cNvSpPr>
          <p:nvPr/>
        </p:nvSpPr>
        <p:spPr>
          <a:xfrm>
            <a:off x="1524000" y="5338762"/>
            <a:ext cx="93245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450" b="1" dirty="0">
                <a:solidFill>
                  <a:srgbClr val="002060"/>
                </a:solidFill>
                <a:latin typeface="Calibri"/>
                <a:cs typeface="Arial" pitchFamily="34" charset="0"/>
              </a:rPr>
              <a:t>Доля профилактических мероприятий – 81,6 %</a:t>
            </a:r>
          </a:p>
          <a:p>
            <a:pPr algn="l">
              <a:defRPr/>
            </a:pPr>
            <a:r>
              <a:rPr lang="ru-RU" sz="1450" b="1" dirty="0">
                <a:solidFill>
                  <a:srgbClr val="002060"/>
                </a:solidFill>
                <a:latin typeface="Calibri"/>
                <a:cs typeface="Arial" pitchFamily="34" charset="0"/>
              </a:rPr>
              <a:t>Доля контрольных (надзорных) мероприятий без взаимодействия и профилактических мероприятий – 90,5 %</a:t>
            </a:r>
          </a:p>
        </p:txBody>
      </p:sp>
      <p:pic>
        <p:nvPicPr>
          <p:cNvPr id="12" name="Picture 4" descr="rosselkhoznadzor1">
            <a:extLst>
              <a:ext uri="{FF2B5EF4-FFF2-40B4-BE49-F238E27FC236}">
                <a16:creationId xmlns:a16="http://schemas.microsoft.com/office/drawing/2014/main" id="{66D6B72C-D81A-45D7-A48D-EE2D0C5B8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809123" y="116729"/>
            <a:ext cx="642891" cy="5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CCB380E-9B2D-4247-B0CE-F80B2066E352}"/>
              </a:ext>
            </a:extLst>
          </p:cNvPr>
          <p:cNvGrpSpPr/>
          <p:nvPr/>
        </p:nvGrpSpPr>
        <p:grpSpPr>
          <a:xfrm>
            <a:off x="353764" y="16424"/>
            <a:ext cx="1504008" cy="1226148"/>
            <a:chOff x="327872" y="-315416"/>
            <a:chExt cx="1504008" cy="1226148"/>
          </a:xfrm>
        </p:grpSpPr>
        <p:sp>
          <p:nvSpPr>
            <p:cNvPr id="15" name="Шестиугольник 14">
              <a:extLst>
                <a:ext uri="{FF2B5EF4-FFF2-40B4-BE49-F238E27FC236}">
                  <a16:creationId xmlns:a16="http://schemas.microsoft.com/office/drawing/2014/main" id="{D2628F82-E199-4828-9C3E-4965193ABF94}"/>
                </a:ext>
              </a:extLst>
            </p:cNvPr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" name="Шестиугольник 15">
              <a:extLst>
                <a:ext uri="{FF2B5EF4-FFF2-40B4-BE49-F238E27FC236}">
                  <a16:creationId xmlns:a16="http://schemas.microsoft.com/office/drawing/2014/main" id="{F98B1463-37C7-4677-8225-83291543A6BA}"/>
                </a:ext>
              </a:extLst>
            </p:cNvPr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Шестиугольник 17">
              <a:extLst>
                <a:ext uri="{FF2B5EF4-FFF2-40B4-BE49-F238E27FC236}">
                  <a16:creationId xmlns:a16="http://schemas.microsoft.com/office/drawing/2014/main" id="{BAE1E132-B0E2-4EF2-B7F6-4D8C0D748CC7}"/>
                </a:ext>
              </a:extLst>
            </p:cNvPr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Шестиугольник 18">
              <a:extLst>
                <a:ext uri="{FF2B5EF4-FFF2-40B4-BE49-F238E27FC236}">
                  <a16:creationId xmlns:a16="http://schemas.microsoft.com/office/drawing/2014/main" id="{CCE5B477-6D39-4956-9375-61B47B12EEF9}"/>
                </a:ext>
              </a:extLst>
            </p:cNvPr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753D762A-1F4F-45A4-B701-E7B2B6F83B25}"/>
              </a:ext>
            </a:extLst>
          </p:cNvPr>
          <p:cNvCxnSpPr/>
          <p:nvPr/>
        </p:nvCxnSpPr>
        <p:spPr>
          <a:xfrm>
            <a:off x="1991607" y="972319"/>
            <a:ext cx="93621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710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sproytemidle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077035"/>
            <a:ext cx="9144000" cy="576453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4034" y="142852"/>
            <a:ext cx="8229600" cy="65008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нарушения в области безопасного обращения с пестицидами и агрохимикатами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553589" y="1589666"/>
            <a:ext cx="9144000" cy="492922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Всего выявлено 75 нарушений обязательных требований, из них:</a:t>
            </a:r>
          </a:p>
          <a:p>
            <a:endParaRPr lang="ru-RU" sz="2000" b="1" dirty="0">
              <a:solidFill>
                <a:srgbClr val="FF0000"/>
              </a:solidFill>
            </a:endParaRP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9  </a:t>
            </a:r>
          </a:p>
          <a:p>
            <a:pPr algn="just"/>
            <a:r>
              <a:rPr lang="ru-RU" sz="2000" b="1" dirty="0">
                <a:solidFill>
                  <a:srgbClr val="FF0000"/>
                </a:solidFill>
              </a:rPr>
              <a:t>нарушение регламентов использования пестицидов в части несоблюдения рекомендованных норм расхода препарата, а так же использование пестицидов на культуре, отсутствующей в регламенте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 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66</a:t>
            </a:r>
          </a:p>
          <a:p>
            <a:pPr algn="just"/>
            <a:r>
              <a:rPr lang="ru-RU" sz="2000" b="1" dirty="0">
                <a:solidFill>
                  <a:srgbClr val="FF0000"/>
                </a:solidFill>
              </a:rPr>
              <a:t>отсутствие предусмотренного законодательством оповещения о планируемых обработках населения населенных пунктов, расположенных на расстоянии до 7 километров от границ запланированных к обработке земельных участков, через средства массовой информации (радио, печатные органы, электронные и другие средства связи и коммуникации) информации о таких работах, а также не размещение на границах обработанных участков информационных табличек</a:t>
            </a:r>
          </a:p>
          <a:p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534400" y="6143645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002060"/>
                </a:solidFill>
              </a:rPr>
              <a:pPr/>
              <a:t>44</a:t>
            </a:fld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" name="Picture 4" descr="rosselkhoznadzor1">
            <a:extLst>
              <a:ext uri="{FF2B5EF4-FFF2-40B4-BE49-F238E27FC236}">
                <a16:creationId xmlns:a16="http://schemas.microsoft.com/office/drawing/2014/main" id="{28598E0B-C578-4135-B5F6-98620C0F6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809123" y="116729"/>
            <a:ext cx="642891" cy="5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296E9F1A-4644-4B0F-8FE7-3AB1D7C41C5B}"/>
              </a:ext>
            </a:extLst>
          </p:cNvPr>
          <p:cNvGrpSpPr/>
          <p:nvPr/>
        </p:nvGrpSpPr>
        <p:grpSpPr>
          <a:xfrm>
            <a:off x="353764" y="16424"/>
            <a:ext cx="1504008" cy="1226148"/>
            <a:chOff x="327872" y="-315416"/>
            <a:chExt cx="1504008" cy="1226148"/>
          </a:xfrm>
        </p:grpSpPr>
        <p:sp>
          <p:nvSpPr>
            <p:cNvPr id="14" name="Шестиугольник 13">
              <a:extLst>
                <a:ext uri="{FF2B5EF4-FFF2-40B4-BE49-F238E27FC236}">
                  <a16:creationId xmlns:a16="http://schemas.microsoft.com/office/drawing/2014/main" id="{FA686381-FF5B-4D73-9141-F0A2D58D45DC}"/>
                </a:ext>
              </a:extLst>
            </p:cNvPr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Шестиугольник 14">
              <a:extLst>
                <a:ext uri="{FF2B5EF4-FFF2-40B4-BE49-F238E27FC236}">
                  <a16:creationId xmlns:a16="http://schemas.microsoft.com/office/drawing/2014/main" id="{6051B378-0A3C-4D71-A798-ECE52C6E66F8}"/>
                </a:ext>
              </a:extLst>
            </p:cNvPr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Шестиугольник 15">
              <a:extLst>
                <a:ext uri="{FF2B5EF4-FFF2-40B4-BE49-F238E27FC236}">
                  <a16:creationId xmlns:a16="http://schemas.microsoft.com/office/drawing/2014/main" id="{FAC81D8C-9371-4026-B2E7-28683CE97BAA}"/>
                </a:ext>
              </a:extLst>
            </p:cNvPr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Шестиугольник 16">
              <a:extLst>
                <a:ext uri="{FF2B5EF4-FFF2-40B4-BE49-F238E27FC236}">
                  <a16:creationId xmlns:a16="http://schemas.microsoft.com/office/drawing/2014/main" id="{FE5628F1-549E-496A-9C24-3B715393F172}"/>
                </a:ext>
              </a:extLst>
            </p:cNvPr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A4D13347-3C64-4946-AF8C-58EE850953CB}"/>
              </a:ext>
            </a:extLst>
          </p:cNvPr>
          <p:cNvCxnSpPr/>
          <p:nvPr/>
        </p:nvCxnSpPr>
        <p:spPr>
          <a:xfrm>
            <a:off x="1991607" y="972319"/>
            <a:ext cx="93621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e93d96b973fc8fc61944b310f2a3cf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1" y="1079218"/>
            <a:ext cx="9143999" cy="5762354"/>
          </a:xfrm>
        </p:spPr>
      </p:pic>
      <p:sp>
        <p:nvSpPr>
          <p:cNvPr id="5" name="Прямоугольник 4"/>
          <p:cNvSpPr/>
          <p:nvPr/>
        </p:nvSpPr>
        <p:spPr>
          <a:xfrm>
            <a:off x="1524000" y="1428736"/>
            <a:ext cx="9144000" cy="500066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отнесения объектов контроля к категориям риска</a:t>
            </a:r>
          </a:p>
          <a:p>
            <a:pPr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чрезвычайно высокий риск – проверки проводятся 1 раз в год: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используется авиационная техника при обработке пестицидами;</a:t>
            </a:r>
          </a:p>
          <a:p>
            <a:pPr marL="180000"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применяются пестициды 1 и 2 класса опасности для человека;</a:t>
            </a:r>
          </a:p>
          <a:p>
            <a:pPr marL="180000"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применяются пестициды и агрохимикаты на объектах, прилегающих к водоохранным зонам, водным объектам рыбохозяйственного значения, населенным пунктам, зонам санитарной охраны источников питьевого водоснабжения, особо охраняемым природным территориям.</a:t>
            </a:r>
          </a:p>
          <a:p>
            <a:pPr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средний риск – проверки проводятся 1 раз в 4 года: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000"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применяются пестициды и агрохимикаты в условиях защищенного грунта (теплицы, парники, оранжереи, грибницы);</a:t>
            </a:r>
          </a:p>
          <a:p>
            <a:pPr marL="180000"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применяются пестициды 1 класса опасности для пчел.</a:t>
            </a:r>
          </a:p>
          <a:p>
            <a:pPr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низкий риск – проверки не проводятся </a:t>
            </a:r>
          </a:p>
          <a:p>
            <a:pPr marL="180000"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этой категории считаются отнесенными объекты контроля не отнесенные к вышеперечисленным категориям</a:t>
            </a:r>
          </a:p>
          <a:p>
            <a:pPr algn="ctr"/>
            <a:endParaRPr lang="ru-RU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991607" y="145034"/>
            <a:ext cx="8229600" cy="650081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Риск-ориентированный подход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534400" y="6072207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002060"/>
                </a:solidFill>
              </a:rPr>
              <a:pPr/>
              <a:t>45</a:t>
            </a:fld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" name="Picture 4" descr="rosselkhoznadzor1">
            <a:extLst>
              <a:ext uri="{FF2B5EF4-FFF2-40B4-BE49-F238E27FC236}">
                <a16:creationId xmlns:a16="http://schemas.microsoft.com/office/drawing/2014/main" id="{CF59CE25-250A-44E1-8D7E-8CF0816AD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809123" y="116729"/>
            <a:ext cx="642891" cy="5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AB2A54C8-BB63-43CB-84A4-BD2C41D32F6F}"/>
              </a:ext>
            </a:extLst>
          </p:cNvPr>
          <p:cNvGrpSpPr/>
          <p:nvPr/>
        </p:nvGrpSpPr>
        <p:grpSpPr>
          <a:xfrm>
            <a:off x="353764" y="16424"/>
            <a:ext cx="1504008" cy="1226148"/>
            <a:chOff x="327872" y="-315416"/>
            <a:chExt cx="1504008" cy="1226148"/>
          </a:xfrm>
        </p:grpSpPr>
        <p:sp>
          <p:nvSpPr>
            <p:cNvPr id="12" name="Шестиугольник 11">
              <a:extLst>
                <a:ext uri="{FF2B5EF4-FFF2-40B4-BE49-F238E27FC236}">
                  <a16:creationId xmlns:a16="http://schemas.microsoft.com/office/drawing/2014/main" id="{D46167F7-E1E6-4CCD-A97A-3357CA65EB9F}"/>
                </a:ext>
              </a:extLst>
            </p:cNvPr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Шестиугольник 12">
              <a:extLst>
                <a:ext uri="{FF2B5EF4-FFF2-40B4-BE49-F238E27FC236}">
                  <a16:creationId xmlns:a16="http://schemas.microsoft.com/office/drawing/2014/main" id="{EAEBDB00-FDB1-49F1-A36D-8C5486C2961A}"/>
                </a:ext>
              </a:extLst>
            </p:cNvPr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Шестиугольник 13">
              <a:extLst>
                <a:ext uri="{FF2B5EF4-FFF2-40B4-BE49-F238E27FC236}">
                  <a16:creationId xmlns:a16="http://schemas.microsoft.com/office/drawing/2014/main" id="{692DF73F-7EA2-4176-A3D5-19E7AC09DC58}"/>
                </a:ext>
              </a:extLst>
            </p:cNvPr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Шестиугольник 14">
              <a:extLst>
                <a:ext uri="{FF2B5EF4-FFF2-40B4-BE49-F238E27FC236}">
                  <a16:creationId xmlns:a16="http://schemas.microsoft.com/office/drawing/2014/main" id="{E683A6EA-660C-41CB-AD68-9ADE7DAB8E26}"/>
                </a:ext>
              </a:extLst>
            </p:cNvPr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55D0D4BA-1C08-4F89-B40A-6C21CC26A960}"/>
              </a:ext>
            </a:extLst>
          </p:cNvPr>
          <p:cNvCxnSpPr/>
          <p:nvPr/>
        </p:nvCxnSpPr>
        <p:spPr>
          <a:xfrm>
            <a:off x="1991607" y="972319"/>
            <a:ext cx="93621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e93d96b973fc8fc61944b310f2a3cf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1" y="1052735"/>
            <a:ext cx="9143999" cy="5788839"/>
          </a:xfrm>
        </p:spPr>
      </p:pic>
      <p:sp>
        <p:nvSpPr>
          <p:cNvPr id="5" name="Прямоугольник 4"/>
          <p:cNvSpPr/>
          <p:nvPr/>
        </p:nvSpPr>
        <p:spPr>
          <a:xfrm>
            <a:off x="1524000" y="1428736"/>
            <a:ext cx="9144000" cy="500066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b="1" dirty="0">
                <a:solidFill>
                  <a:srgbClr val="002060"/>
                </a:solidFill>
              </a:rPr>
              <a:t>Федеральная государственная информационная система прослеживаемости пестицидов и агрохимикатов (ФГИС «Сатурн)</a:t>
            </a:r>
          </a:p>
          <a:p>
            <a:pPr algn="just"/>
            <a:r>
              <a:rPr lang="ru-RU" sz="1700" dirty="0"/>
              <a:t>Ст. 15.2 Федерального закона от 19.07.1997 г. № 109-ФЗ "О безопасном обращении с пестицидами и агрохимикатами" – в целях обеспечения учета обращения пестицидов и агрохимикатов юридические лица и индивидуальные предприниматели регистрируются и представляют достоверные и полные сведения и информацию:</a:t>
            </a:r>
          </a:p>
          <a:p>
            <a:r>
              <a:rPr lang="ru-RU" sz="1700" dirty="0"/>
              <a:t>- о гражданах, юридических лицах и индивидуальных предпринимателях, осуществляющих обращение пестицидов и агрохимикатов; </a:t>
            </a:r>
          </a:p>
          <a:p>
            <a:r>
              <a:rPr lang="ru-RU" sz="1700" dirty="0"/>
              <a:t>- об организациях, осуществляющих в качестве предпринимательской деятельности хранение пестицидов и агрохимикатов и оказывающих связанные с хранением услуги. </a:t>
            </a:r>
          </a:p>
          <a:p>
            <a:r>
              <a:rPr lang="ru-RU" sz="1700" dirty="0"/>
              <a:t>- о партии пестицидов и агрохимикатов;</a:t>
            </a:r>
          </a:p>
          <a:p>
            <a:r>
              <a:rPr lang="ru-RU" sz="1700" dirty="0"/>
              <a:t>- о применении пестицидов и агрохимикатов, включая:</a:t>
            </a:r>
          </a:p>
          <a:p>
            <a:r>
              <a:rPr lang="ru-RU" sz="1700" dirty="0"/>
              <a:t>кадастровый номер земельного участка, где запланировано применение пестицидов и агрохимикатов;</a:t>
            </a:r>
          </a:p>
          <a:p>
            <a:r>
              <a:rPr lang="ru-RU" sz="1700" dirty="0"/>
              <a:t>способ и дозировку применения;</a:t>
            </a:r>
          </a:p>
          <a:p>
            <a:r>
              <a:rPr lang="ru-RU" sz="1700" dirty="0"/>
              <a:t>дату запланированных работ;</a:t>
            </a:r>
          </a:p>
          <a:p>
            <a:r>
              <a:rPr lang="ru-RU" sz="1700" dirty="0"/>
              <a:t>- об обезвреживании, утилизации, уничтожении и захоронении пестицидов и агрохимикатов.</a:t>
            </a:r>
            <a:endParaRPr lang="ru-RU" sz="1700" dirty="0">
              <a:solidFill>
                <a:srgbClr val="002060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952596" y="7141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ФГИС «Сатурн»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534400" y="6072207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002060"/>
                </a:solidFill>
              </a:rPr>
              <a:pPr/>
              <a:t>46</a:t>
            </a:fld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" name="Picture 4" descr="rosselkhoznadzor1">
            <a:extLst>
              <a:ext uri="{FF2B5EF4-FFF2-40B4-BE49-F238E27FC236}">
                <a16:creationId xmlns:a16="http://schemas.microsoft.com/office/drawing/2014/main" id="{84180791-1DD4-4EE9-8E56-507E4CA0C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809123" y="116729"/>
            <a:ext cx="642891" cy="5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161E7492-1B3A-4B32-B3B2-A6370BB17B56}"/>
              </a:ext>
            </a:extLst>
          </p:cNvPr>
          <p:cNvGrpSpPr/>
          <p:nvPr/>
        </p:nvGrpSpPr>
        <p:grpSpPr>
          <a:xfrm>
            <a:off x="353764" y="16424"/>
            <a:ext cx="1504008" cy="1226148"/>
            <a:chOff x="327872" y="-315416"/>
            <a:chExt cx="1504008" cy="1226148"/>
          </a:xfrm>
        </p:grpSpPr>
        <p:sp>
          <p:nvSpPr>
            <p:cNvPr id="12" name="Шестиугольник 11">
              <a:extLst>
                <a:ext uri="{FF2B5EF4-FFF2-40B4-BE49-F238E27FC236}">
                  <a16:creationId xmlns:a16="http://schemas.microsoft.com/office/drawing/2014/main" id="{BEF4355E-0B14-42B7-992C-5AD55D80E5B9}"/>
                </a:ext>
              </a:extLst>
            </p:cNvPr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Шестиугольник 12">
              <a:extLst>
                <a:ext uri="{FF2B5EF4-FFF2-40B4-BE49-F238E27FC236}">
                  <a16:creationId xmlns:a16="http://schemas.microsoft.com/office/drawing/2014/main" id="{471D4CEF-ABF4-4657-B667-EFF0F4E3BF0B}"/>
                </a:ext>
              </a:extLst>
            </p:cNvPr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Шестиугольник 13">
              <a:extLst>
                <a:ext uri="{FF2B5EF4-FFF2-40B4-BE49-F238E27FC236}">
                  <a16:creationId xmlns:a16="http://schemas.microsoft.com/office/drawing/2014/main" id="{05CA811C-3D3F-4A67-9E89-82EFC495BBCC}"/>
                </a:ext>
              </a:extLst>
            </p:cNvPr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Шестиугольник 14">
              <a:extLst>
                <a:ext uri="{FF2B5EF4-FFF2-40B4-BE49-F238E27FC236}">
                  <a16:creationId xmlns:a16="http://schemas.microsoft.com/office/drawing/2014/main" id="{B8464DEF-6DFC-4F6E-BDA9-24909AE41819}"/>
                </a:ext>
              </a:extLst>
            </p:cNvPr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9FD67490-6726-4872-9CA3-B8D220C8080D}"/>
              </a:ext>
            </a:extLst>
          </p:cNvPr>
          <p:cNvCxnSpPr/>
          <p:nvPr/>
        </p:nvCxnSpPr>
        <p:spPr>
          <a:xfrm>
            <a:off x="1991607" y="972319"/>
            <a:ext cx="93621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69387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1681456597_turizm-pibig-info-p-selkhoz-turizm-oboi-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124745"/>
            <a:ext cx="9144000" cy="571683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2596" y="214290"/>
            <a:ext cx="8229600" cy="553289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Изменения в работе ФГИС «Сатурн)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24000" y="1571612"/>
            <a:ext cx="9144000" cy="492922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900" dirty="0"/>
              <a:t>С 1 сентября 2023 года поставщики пестицидов и агрохимикатов не могут создать накладную на отправку, если контрагент не зарегистрирован должным образом в системе</a:t>
            </a:r>
          </a:p>
          <a:p>
            <a:endParaRPr lang="ru-RU" sz="1900" dirty="0"/>
          </a:p>
          <a:p>
            <a:r>
              <a:rPr lang="ru-RU" sz="1900" dirty="0"/>
              <a:t>С 1 сентября 2024 года вступают в силу изменения, внесенные в распоряжение Правительства Российской Федерации от 11 апреля 2022  г. № 836-р:</a:t>
            </a:r>
          </a:p>
          <a:p>
            <a:pPr fontAlgn="t"/>
            <a:r>
              <a:rPr lang="ru-RU" sz="1900" dirty="0"/>
              <a:t>при формировании в ФГИС «Сатурн» плана применения пестицидов и агрохимикатов в обязательном порядке должны содержаться следующие сведения:</a:t>
            </a:r>
          </a:p>
          <a:p>
            <a:pPr fontAlgn="t"/>
            <a:r>
              <a:rPr lang="ru-RU" sz="1900" dirty="0"/>
              <a:t>- кадастровый номер, адрес либо местоположение земельного участка, где запланировано применение пестицидов и агрохимикатов;</a:t>
            </a:r>
          </a:p>
          <a:p>
            <a:pPr fontAlgn="t"/>
            <a:r>
              <a:rPr lang="ru-RU" sz="1900" dirty="0"/>
              <a:t>- дату запланированных работ по применению пестицидов и агрохимикатов (включая (при наличии) информацию о сроке запрета выхода на обработанные площади);</a:t>
            </a:r>
          </a:p>
          <a:p>
            <a:pPr fontAlgn="t"/>
            <a:r>
              <a:rPr lang="ru-RU" sz="1900" dirty="0"/>
              <a:t>- наименования запланированных к применению пестицидов и агрохимикатов, действующее вещество пестицида, способ и дозировку применения пестицидов и агрохимикатов;</a:t>
            </a:r>
          </a:p>
          <a:p>
            <a:pPr fontAlgn="t"/>
            <a:r>
              <a:rPr lang="ru-RU" sz="1900" dirty="0"/>
              <a:t>- рекомендуемые сроки изоляции пчел в ульях.</a:t>
            </a:r>
          </a:p>
          <a:p>
            <a:endParaRPr lang="ru-RU" sz="2400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534400" y="6143645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002060"/>
                </a:solidFill>
              </a:rPr>
              <a:pPr/>
              <a:t>47</a:t>
            </a:fld>
            <a:endParaRPr lang="ru-RU" dirty="0">
              <a:solidFill>
                <a:srgbClr val="002060"/>
              </a:solidFill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68C42A74-E240-4890-8FA9-B5D8989A907A}"/>
              </a:ext>
            </a:extLst>
          </p:cNvPr>
          <p:cNvGrpSpPr/>
          <p:nvPr/>
        </p:nvGrpSpPr>
        <p:grpSpPr>
          <a:xfrm>
            <a:off x="353764" y="16424"/>
            <a:ext cx="1504008" cy="1226148"/>
            <a:chOff x="327872" y="-315416"/>
            <a:chExt cx="1504008" cy="1226148"/>
          </a:xfrm>
        </p:grpSpPr>
        <p:sp>
          <p:nvSpPr>
            <p:cNvPr id="13" name="Шестиугольник 12">
              <a:extLst>
                <a:ext uri="{FF2B5EF4-FFF2-40B4-BE49-F238E27FC236}">
                  <a16:creationId xmlns:a16="http://schemas.microsoft.com/office/drawing/2014/main" id="{6BDD8311-43A4-46E9-890F-31FCB1B5425C}"/>
                </a:ext>
              </a:extLst>
            </p:cNvPr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Шестиугольник 13">
              <a:extLst>
                <a:ext uri="{FF2B5EF4-FFF2-40B4-BE49-F238E27FC236}">
                  <a16:creationId xmlns:a16="http://schemas.microsoft.com/office/drawing/2014/main" id="{8618C09F-C313-4049-BD8D-3432C17A6701}"/>
                </a:ext>
              </a:extLst>
            </p:cNvPr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Шестиугольник 14">
              <a:extLst>
                <a:ext uri="{FF2B5EF4-FFF2-40B4-BE49-F238E27FC236}">
                  <a16:creationId xmlns:a16="http://schemas.microsoft.com/office/drawing/2014/main" id="{0F658D64-07DE-4896-BDE3-95A92173D42F}"/>
                </a:ext>
              </a:extLst>
            </p:cNvPr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" name="Шестиугольник 15">
              <a:extLst>
                <a:ext uri="{FF2B5EF4-FFF2-40B4-BE49-F238E27FC236}">
                  <a16:creationId xmlns:a16="http://schemas.microsoft.com/office/drawing/2014/main" id="{BCBEC2BD-2CE1-42E7-869F-445C6F99256E}"/>
                </a:ext>
              </a:extLst>
            </p:cNvPr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D4E1DDF8-6C42-40FA-AA6D-EB7FB0CD0368}"/>
              </a:ext>
            </a:extLst>
          </p:cNvPr>
          <p:cNvCxnSpPr/>
          <p:nvPr/>
        </p:nvCxnSpPr>
        <p:spPr>
          <a:xfrm>
            <a:off x="1991607" y="972319"/>
            <a:ext cx="93621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4" descr="rosselkhoznadzor1">
            <a:extLst>
              <a:ext uri="{FF2B5EF4-FFF2-40B4-BE49-F238E27FC236}">
                <a16:creationId xmlns:a16="http://schemas.microsoft.com/office/drawing/2014/main" id="{9E2D4A30-FE3F-4C37-8F14-3C0E66537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809123" y="116729"/>
            <a:ext cx="642891" cy="5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tild3530-3661-4261-a333-323834393164__shutterstock_174578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1" y="1124745"/>
            <a:ext cx="9143999" cy="5716830"/>
          </a:xfrm>
        </p:spPr>
      </p:pic>
      <p:sp>
        <p:nvSpPr>
          <p:cNvPr id="5" name="Прямоугольник 4"/>
          <p:cNvSpPr/>
          <p:nvPr/>
        </p:nvSpPr>
        <p:spPr>
          <a:xfrm>
            <a:off x="1498552" y="1428736"/>
            <a:ext cx="9144000" cy="400052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534400" y="5429265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002060"/>
                </a:solidFill>
              </a:rPr>
              <a:pPr/>
              <a:t>48</a:t>
            </a:fld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17B6A6B4-58E9-4E55-9584-FFEFD481D9E7}"/>
              </a:ext>
            </a:extLst>
          </p:cNvPr>
          <p:cNvSpPr txBox="1">
            <a:spLocks/>
          </p:cNvSpPr>
          <p:nvPr/>
        </p:nvSpPr>
        <p:spPr>
          <a:xfrm>
            <a:off x="1654120" y="1714500"/>
            <a:ext cx="8883759" cy="34426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/>
              <a:t>Техническая поддержка ФГИС «Сатурн» 8 (495) 649-69-72 </a:t>
            </a:r>
          </a:p>
          <a:p>
            <a:r>
              <a:rPr lang="ru-RU" sz="4000" b="1" dirty="0"/>
              <a:t>Управление Россельхознадзора по РБ </a:t>
            </a:r>
          </a:p>
          <a:p>
            <a:r>
              <a:rPr lang="ru-RU" sz="4000" b="1" dirty="0"/>
              <a:t>8 (347) 237-52-74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6" name="Picture 4" descr="rosselkhoznadzor1">
            <a:extLst>
              <a:ext uri="{FF2B5EF4-FFF2-40B4-BE49-F238E27FC236}">
                <a16:creationId xmlns:a16="http://schemas.microsoft.com/office/drawing/2014/main" id="{E1DEE3E6-CB67-49EF-95D7-9D9D9577F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809123" y="116729"/>
            <a:ext cx="642891" cy="5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9613231-04FC-4EFF-B1B6-EDDC148AAE29}"/>
              </a:ext>
            </a:extLst>
          </p:cNvPr>
          <p:cNvGrpSpPr/>
          <p:nvPr/>
        </p:nvGrpSpPr>
        <p:grpSpPr>
          <a:xfrm>
            <a:off x="353764" y="16424"/>
            <a:ext cx="1504008" cy="1226148"/>
            <a:chOff x="327872" y="-315416"/>
            <a:chExt cx="1504008" cy="1226148"/>
          </a:xfrm>
        </p:grpSpPr>
        <p:sp>
          <p:nvSpPr>
            <p:cNvPr id="9" name="Шестиугольник 8">
              <a:extLst>
                <a:ext uri="{FF2B5EF4-FFF2-40B4-BE49-F238E27FC236}">
                  <a16:creationId xmlns:a16="http://schemas.microsoft.com/office/drawing/2014/main" id="{0D3D8AEC-B1C9-44C4-91DF-4D2FBBD81C01}"/>
                </a:ext>
              </a:extLst>
            </p:cNvPr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Шестиугольник 9">
              <a:extLst>
                <a:ext uri="{FF2B5EF4-FFF2-40B4-BE49-F238E27FC236}">
                  <a16:creationId xmlns:a16="http://schemas.microsoft.com/office/drawing/2014/main" id="{043D235B-4D74-4DA2-91D8-513AD9497E4C}"/>
                </a:ext>
              </a:extLst>
            </p:cNvPr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Шестиугольник 11">
              <a:extLst>
                <a:ext uri="{FF2B5EF4-FFF2-40B4-BE49-F238E27FC236}">
                  <a16:creationId xmlns:a16="http://schemas.microsoft.com/office/drawing/2014/main" id="{0BE97A99-B440-4578-9D7E-FEE353236EBA}"/>
                </a:ext>
              </a:extLst>
            </p:cNvPr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Шестиугольник 12">
              <a:extLst>
                <a:ext uri="{FF2B5EF4-FFF2-40B4-BE49-F238E27FC236}">
                  <a16:creationId xmlns:a16="http://schemas.microsoft.com/office/drawing/2014/main" id="{184C83CD-F41E-4E64-A056-3C11C56208FE}"/>
                </a:ext>
              </a:extLst>
            </p:cNvPr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FE674A31-93E3-4AD8-8B0E-4EBBA9964C16}"/>
              </a:ext>
            </a:extLst>
          </p:cNvPr>
          <p:cNvCxnSpPr/>
          <p:nvPr/>
        </p:nvCxnSpPr>
        <p:spPr>
          <a:xfrm>
            <a:off x="1991607" y="972319"/>
            <a:ext cx="93621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5650182"/>
              </p:ext>
            </p:extLst>
          </p:nvPr>
        </p:nvGraphicFramePr>
        <p:xfrm>
          <a:off x="983432" y="1268760"/>
          <a:ext cx="9937103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0" y="160752"/>
            <a:ext cx="12192000" cy="646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99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Управление Федеральной службы по ветеринарному </a:t>
            </a:r>
          </a:p>
          <a:p>
            <a:pPr algn="ctr"/>
            <a:r>
              <a:rPr lang="ru-RU" sz="1799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фитосанитарному надзору по Республике Башкортостан</a:t>
            </a:r>
          </a:p>
        </p:txBody>
      </p:sp>
      <p:pic>
        <p:nvPicPr>
          <p:cNvPr id="9" name="Picture 4" descr="rosselkhoznadzor1">
            <a:extLst>
              <a:ext uri="{FF2B5EF4-FFF2-40B4-BE49-F238E27FC236}">
                <a16:creationId xmlns:a16="http://schemas.microsoft.com/office/drawing/2014/main" id="{CEA4D541-E4D8-4FBE-B5D8-7EFCE76C1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803223" y="99"/>
            <a:ext cx="805080" cy="69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127448" y="1844824"/>
            <a:ext cx="35839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СУММА НАЛОЖЕННЫХ ШТРАФОВ</a:t>
            </a:r>
          </a:p>
          <a:p>
            <a:r>
              <a:rPr lang="ru-RU" dirty="0">
                <a:solidFill>
                  <a:schemeClr val="accent2"/>
                </a:solidFill>
              </a:rPr>
              <a:t>2022г.</a:t>
            </a:r>
            <a:r>
              <a:rPr lang="ru-RU" dirty="0"/>
              <a:t> – 4 млн.873 </a:t>
            </a:r>
            <a:r>
              <a:rPr lang="ru-RU" dirty="0" err="1"/>
              <a:t>тыс.руб</a:t>
            </a:r>
            <a:r>
              <a:rPr lang="ru-RU" dirty="0"/>
              <a:t>.</a:t>
            </a:r>
          </a:p>
          <a:p>
            <a:r>
              <a:rPr lang="ru-RU" dirty="0">
                <a:solidFill>
                  <a:srgbClr val="00B050"/>
                </a:solidFill>
              </a:rPr>
              <a:t>2023г. </a:t>
            </a:r>
            <a:r>
              <a:rPr lang="ru-RU" dirty="0"/>
              <a:t>– 1 млн. 690 тыс. руб.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27448" y="2989108"/>
            <a:ext cx="35132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СУММА ВЗЫСКАННЫХ ШТРАФОВ</a:t>
            </a:r>
          </a:p>
          <a:p>
            <a:r>
              <a:rPr lang="ru-RU" dirty="0">
                <a:solidFill>
                  <a:schemeClr val="accent2"/>
                </a:solidFill>
              </a:rPr>
              <a:t>2022г.</a:t>
            </a:r>
            <a:r>
              <a:rPr lang="ru-RU" dirty="0"/>
              <a:t> – 3 млн. 272 </a:t>
            </a:r>
            <a:r>
              <a:rPr lang="ru-RU" dirty="0" err="1"/>
              <a:t>тыс.руб</a:t>
            </a:r>
            <a:r>
              <a:rPr lang="ru-RU" dirty="0"/>
              <a:t>.</a:t>
            </a:r>
          </a:p>
          <a:p>
            <a:r>
              <a:rPr lang="ru-RU" dirty="0">
                <a:solidFill>
                  <a:srgbClr val="00B050"/>
                </a:solidFill>
              </a:rPr>
              <a:t>2023г.</a:t>
            </a:r>
            <a:r>
              <a:rPr lang="ru-RU" dirty="0"/>
              <a:t> – 1 млн. 244 тыс. руб.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8BCAEAB-984F-4B89-AF46-19A82D4BC883}"/>
              </a:ext>
            </a:extLst>
          </p:cNvPr>
          <p:cNvGrpSpPr/>
          <p:nvPr/>
        </p:nvGrpSpPr>
        <p:grpSpPr>
          <a:xfrm>
            <a:off x="353764" y="16424"/>
            <a:ext cx="1504008" cy="1226148"/>
            <a:chOff x="327872" y="-315416"/>
            <a:chExt cx="1504008" cy="1226148"/>
          </a:xfrm>
        </p:grpSpPr>
        <p:sp>
          <p:nvSpPr>
            <p:cNvPr id="14" name="Шестиугольник 13">
              <a:extLst>
                <a:ext uri="{FF2B5EF4-FFF2-40B4-BE49-F238E27FC236}">
                  <a16:creationId xmlns:a16="http://schemas.microsoft.com/office/drawing/2014/main" id="{3F9CAEA5-E5B6-4AE3-8DB2-B9DC05430412}"/>
                </a:ext>
              </a:extLst>
            </p:cNvPr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Шестиугольник 14">
              <a:extLst>
                <a:ext uri="{FF2B5EF4-FFF2-40B4-BE49-F238E27FC236}">
                  <a16:creationId xmlns:a16="http://schemas.microsoft.com/office/drawing/2014/main" id="{E5C9D9D4-4DE0-493C-AC26-61032750A086}"/>
                </a:ext>
              </a:extLst>
            </p:cNvPr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Шестиугольник 15">
              <a:extLst>
                <a:ext uri="{FF2B5EF4-FFF2-40B4-BE49-F238E27FC236}">
                  <a16:creationId xmlns:a16="http://schemas.microsoft.com/office/drawing/2014/main" id="{4F7E4DB1-B4F5-45A1-B974-32BA8498A297}"/>
                </a:ext>
              </a:extLst>
            </p:cNvPr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Шестиугольник 16">
              <a:extLst>
                <a:ext uri="{FF2B5EF4-FFF2-40B4-BE49-F238E27FC236}">
                  <a16:creationId xmlns:a16="http://schemas.microsoft.com/office/drawing/2014/main" id="{1A570150-6FA6-4824-A944-34EB3EF61D8E}"/>
                </a:ext>
              </a:extLst>
            </p:cNvPr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1CB36312-E9F9-41DC-81DF-4D84DA80E988}"/>
              </a:ext>
            </a:extLst>
          </p:cNvPr>
          <p:cNvCxnSpPr/>
          <p:nvPr/>
        </p:nvCxnSpPr>
        <p:spPr>
          <a:xfrm>
            <a:off x="1991607" y="972319"/>
            <a:ext cx="93621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950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8A41B7-7A1A-4B77-9C9D-D763CFA0D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F9036A72-EF4D-4486-A23C-054FE2E2A8D2}" type="slidenum">
              <a:rPr lang="en-US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pPr defTabSz="685766"/>
              <a:t>6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53764" y="16424"/>
            <a:ext cx="1504008" cy="1226148"/>
            <a:chOff x="327872" y="-315416"/>
            <a:chExt cx="1504008" cy="1226148"/>
          </a:xfrm>
        </p:grpSpPr>
        <p:sp>
          <p:nvSpPr>
            <p:cNvPr id="11" name="Шестиугольник 10"/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Шестиугольник 11"/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Шестиугольник 12"/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Шестиугольник 13"/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259277" y="275555"/>
            <a:ext cx="76734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Управление Федеральной службы по ветеринарному </a:t>
            </a:r>
          </a:p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фитосанитарному надзору по Республике Башкортостан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1991607" y="972319"/>
            <a:ext cx="93621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2025142" y="1922557"/>
            <a:ext cx="8953495" cy="4912915"/>
          </a:xfrm>
          <a:prstGeom prst="roundRect">
            <a:avLst/>
          </a:prstGeom>
          <a:solidFill>
            <a:schemeClr val="accent1">
              <a:lumMod val="60000"/>
              <a:lumOff val="4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spc="67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Заместитель руководителя Управления Федеральной службы по ветеринарному и фитосанитарному надзору по Республике Башкортостан</a:t>
            </a:r>
          </a:p>
          <a:p>
            <a:pPr algn="ctr"/>
            <a:endParaRPr lang="ru-RU" sz="3200" b="1" spc="67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b="1" spc="67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Хуснутдинов Руслан Рафаелович</a:t>
            </a:r>
          </a:p>
        </p:txBody>
      </p:sp>
      <p:pic>
        <p:nvPicPr>
          <p:cNvPr id="16" name="Picture 4" descr="rosselkhoznadzor1">
            <a:extLst>
              <a:ext uri="{FF2B5EF4-FFF2-40B4-BE49-F238E27FC236}">
                <a16:creationId xmlns:a16="http://schemas.microsoft.com/office/drawing/2014/main" id="{C56DB777-B6D0-4C93-8342-3A1611E76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803223" y="99"/>
            <a:ext cx="805080" cy="69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5783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8A41B7-7A1A-4B77-9C9D-D763CFA0D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66"/>
            <a:fld id="{F9036A72-EF4D-4486-A23C-054FE2E2A8D2}" type="slidenum">
              <a:rPr lang="en-US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pPr defTabSz="685766"/>
              <a:t>7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53764" y="16424"/>
            <a:ext cx="1504008" cy="1226148"/>
            <a:chOff x="327872" y="-315416"/>
            <a:chExt cx="1504008" cy="1226148"/>
          </a:xfrm>
        </p:grpSpPr>
        <p:sp>
          <p:nvSpPr>
            <p:cNvPr id="11" name="Шестиугольник 10"/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Шестиугольник 11"/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Шестиугольник 12"/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Шестиугольник 13"/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259277" y="275555"/>
            <a:ext cx="76734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Управление Федеральной службы по ветеринарному </a:t>
            </a:r>
          </a:p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фитосанитарному надзору по Республике Башкортостан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1991607" y="972319"/>
            <a:ext cx="93621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1775520" y="1419704"/>
            <a:ext cx="8953495" cy="192737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spc="67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 деятельности отдела внутреннего ветеринарного надзора за 2023 г. </a:t>
            </a:r>
          </a:p>
        </p:txBody>
      </p:sp>
      <p:pic>
        <p:nvPicPr>
          <p:cNvPr id="16" name="Picture 4" descr="rosselkhoznadzor1">
            <a:extLst>
              <a:ext uri="{FF2B5EF4-FFF2-40B4-BE49-F238E27FC236}">
                <a16:creationId xmlns:a16="http://schemas.microsoft.com/office/drawing/2014/main" id="{C56DB777-B6D0-4C93-8342-3A1611E76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803223" y="99"/>
            <a:ext cx="805080" cy="69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FFE6013-BF93-4B79-A8A6-595C4E0E3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3347074"/>
            <a:ext cx="8062796" cy="330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38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335360" y="0"/>
            <a:ext cx="1504008" cy="1226148"/>
            <a:chOff x="327872" y="-315416"/>
            <a:chExt cx="1504008" cy="1226148"/>
          </a:xfrm>
        </p:grpSpPr>
        <p:sp>
          <p:nvSpPr>
            <p:cNvPr id="7" name="Шестиугольник 6"/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Шестиугольник 7"/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Шестиугольник 8"/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Шестиугольник 9"/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991607" y="275555"/>
            <a:ext cx="8208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ОТДЕЛ ВНУТРЕННЕГО ВЕТЕРИНАРНОГО НАДЗОРА</a:t>
            </a:r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720" y="1720840"/>
            <a:ext cx="405207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</a:rPr>
              <a:t>101</a:t>
            </a:r>
            <a:r>
              <a:rPr lang="ru-RU" sz="2800" b="1" dirty="0"/>
              <a:t> </a:t>
            </a:r>
          </a:p>
          <a:p>
            <a:pPr algn="ctr"/>
            <a:r>
              <a:rPr lang="ru-RU" sz="2400" dirty="0"/>
              <a:t>плановая выездная проверка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9439" y="2743180"/>
            <a:ext cx="283988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</a:rPr>
              <a:t>2</a:t>
            </a:r>
            <a:r>
              <a:rPr lang="ru-RU" sz="2800" b="1" dirty="0"/>
              <a:t> </a:t>
            </a:r>
          </a:p>
          <a:p>
            <a:pPr algn="ctr"/>
            <a:r>
              <a:rPr lang="ru-RU" sz="2400" dirty="0"/>
              <a:t>внеплановые </a:t>
            </a:r>
          </a:p>
          <a:p>
            <a:pPr algn="ctr"/>
            <a:r>
              <a:rPr lang="ru-RU" sz="2400" dirty="0"/>
              <a:t>выездные проверки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2852" y="4260056"/>
            <a:ext cx="285180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</a:rPr>
              <a:t>447</a:t>
            </a:r>
          </a:p>
          <a:p>
            <a:pPr algn="ctr"/>
            <a:r>
              <a:rPr lang="ru-RU" sz="2400" dirty="0"/>
              <a:t>мероприятий </a:t>
            </a:r>
          </a:p>
          <a:p>
            <a:pPr algn="ctr"/>
            <a:r>
              <a:rPr lang="ru-RU" sz="2400" dirty="0"/>
              <a:t>без взаимодействия</a:t>
            </a:r>
            <a:endParaRPr lang="ru-RU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543055" y="5670004"/>
            <a:ext cx="321273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</a:rPr>
              <a:t>2</a:t>
            </a:r>
            <a:r>
              <a:rPr lang="ru-RU" sz="2800" b="1" dirty="0"/>
              <a:t> </a:t>
            </a:r>
          </a:p>
          <a:p>
            <a:pPr algn="ctr"/>
            <a:r>
              <a:rPr lang="ru-RU" sz="2400" dirty="0"/>
              <a:t>инспекционных визита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91607" y="810682"/>
            <a:ext cx="7174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КОНТРОЛЬНО-НАДЗОРНЫЕ МЕРОПРИЯТИЯ</a:t>
            </a:r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610600" y="1662112"/>
            <a:ext cx="319901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</a:rPr>
              <a:t>119</a:t>
            </a:r>
            <a:r>
              <a:rPr lang="ru-RU" sz="2800" b="1" dirty="0"/>
              <a:t> </a:t>
            </a:r>
          </a:p>
          <a:p>
            <a:pPr algn="ctr"/>
            <a:r>
              <a:rPr lang="ru-RU" sz="2400" dirty="0"/>
              <a:t>протоколов </a:t>
            </a:r>
          </a:p>
          <a:p>
            <a:pPr algn="ctr"/>
            <a:r>
              <a:rPr lang="ru-RU" sz="2400" dirty="0"/>
              <a:t>об административном </a:t>
            </a:r>
          </a:p>
          <a:p>
            <a:pPr algn="ctr"/>
            <a:r>
              <a:rPr lang="ru-RU" sz="2400" dirty="0"/>
              <a:t>правонарушении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067382" y="3486011"/>
            <a:ext cx="218412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</a:rPr>
              <a:t>136</a:t>
            </a:r>
            <a:r>
              <a:rPr lang="ru-RU" sz="2800" b="1" dirty="0"/>
              <a:t> </a:t>
            </a:r>
          </a:p>
          <a:p>
            <a:pPr algn="ctr"/>
            <a:r>
              <a:rPr lang="ru-RU" sz="2400" dirty="0"/>
              <a:t>постановлений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247664" y="4572155"/>
            <a:ext cx="193091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</a:rPr>
              <a:t>7</a:t>
            </a:r>
            <a:r>
              <a:rPr lang="ru-RU" sz="2800" b="1" dirty="0"/>
              <a:t> </a:t>
            </a:r>
          </a:p>
          <a:p>
            <a:pPr algn="ctr"/>
            <a:r>
              <a:rPr lang="ru-RU" sz="2400" dirty="0"/>
              <a:t>предписаний</a:t>
            </a:r>
            <a:endParaRPr lang="ru-RU" sz="2000" dirty="0"/>
          </a:p>
        </p:txBody>
      </p:sp>
      <p:sp>
        <p:nvSpPr>
          <p:cNvPr id="44" name="TextBox 43"/>
          <p:cNvSpPr txBox="1"/>
          <p:nvPr/>
        </p:nvSpPr>
        <p:spPr>
          <a:xfrm>
            <a:off x="8988767" y="5670004"/>
            <a:ext cx="244836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</a:rPr>
              <a:t>3</a:t>
            </a:r>
          </a:p>
          <a:p>
            <a:pPr algn="ctr"/>
            <a:r>
              <a:rPr lang="ru-RU" sz="2400" dirty="0"/>
              <a:t>предупреждения</a:t>
            </a:r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1991607" y="798775"/>
            <a:ext cx="93621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72" b="99805" l="10000" r="90000">
                        <a14:foregroundMark x1="43913" y1="10352" x2="43913" y2="10352"/>
                        <a14:foregroundMark x1="46848" y1="22852" x2="46848" y2="22852"/>
                        <a14:foregroundMark x1="48587" y1="41797" x2="48587" y2="41797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bright="-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44" r="23244"/>
          <a:stretch/>
        </p:blipFill>
        <p:spPr>
          <a:xfrm>
            <a:off x="3935760" y="1662112"/>
            <a:ext cx="4680520" cy="5195888"/>
          </a:xfrm>
          <a:prstGeom prst="rect">
            <a:avLst/>
          </a:prstGeom>
        </p:spPr>
      </p:pic>
      <p:pic>
        <p:nvPicPr>
          <p:cNvPr id="23" name="Picture 4" descr="rosselkhoznadzor1">
            <a:extLst>
              <a:ext uri="{FF2B5EF4-FFF2-40B4-BE49-F238E27FC236}">
                <a16:creationId xmlns:a16="http://schemas.microsoft.com/office/drawing/2014/main" id="{5F684D76-F7F9-4CBC-8390-4FCB79AD2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803223" y="99"/>
            <a:ext cx="805080" cy="69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0818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36A72-EF4D-4486-A23C-054FE2E2A8D2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335360" y="0"/>
            <a:ext cx="1504008" cy="1226148"/>
            <a:chOff x="327872" y="-315416"/>
            <a:chExt cx="1504008" cy="1226148"/>
          </a:xfrm>
        </p:grpSpPr>
        <p:sp>
          <p:nvSpPr>
            <p:cNvPr id="7" name="Шестиугольник 6"/>
            <p:cNvSpPr/>
            <p:nvPr/>
          </p:nvSpPr>
          <p:spPr>
            <a:xfrm rot="16200000">
              <a:off x="931111" y="-270581"/>
              <a:ext cx="650082" cy="560416"/>
            </a:xfrm>
            <a:prstGeom prst="hexagon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Шестиугольник 7"/>
            <p:cNvSpPr/>
            <p:nvPr/>
          </p:nvSpPr>
          <p:spPr>
            <a:xfrm rot="16200000">
              <a:off x="283039" y="-270583"/>
              <a:ext cx="650084" cy="560417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Шестиугольник 8"/>
            <p:cNvSpPr/>
            <p:nvPr/>
          </p:nvSpPr>
          <p:spPr>
            <a:xfrm rot="16200000">
              <a:off x="1226631" y="305480"/>
              <a:ext cx="650082" cy="560416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Шестиугольник 9"/>
            <p:cNvSpPr/>
            <p:nvPr/>
          </p:nvSpPr>
          <p:spPr>
            <a:xfrm rot="16200000">
              <a:off x="578559" y="305481"/>
              <a:ext cx="650084" cy="560417"/>
            </a:xfrm>
            <a:prstGeom prst="hexagon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991607" y="275555"/>
            <a:ext cx="8208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ОТДЕЛ ВНУТРЕННЕГО ВЕТЕРИНАРНОГО НАДЗОРА</a:t>
            </a:r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5026" y="2254607"/>
            <a:ext cx="276870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</a:rPr>
              <a:t>511</a:t>
            </a:r>
            <a:r>
              <a:rPr lang="ru-RU" sz="2800" b="1" dirty="0"/>
              <a:t>  </a:t>
            </a:r>
          </a:p>
          <a:p>
            <a:pPr algn="ctr"/>
            <a:r>
              <a:rPr lang="ru-RU" sz="2400" dirty="0"/>
              <a:t> профилактических </a:t>
            </a:r>
          </a:p>
          <a:p>
            <a:pPr algn="ctr"/>
            <a:r>
              <a:rPr lang="ru-RU" sz="2400" dirty="0"/>
              <a:t>визитов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9219" y="4067864"/>
            <a:ext cx="258032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</a:rPr>
              <a:t>1182</a:t>
            </a:r>
            <a:r>
              <a:rPr lang="ru-RU" sz="2800" dirty="0"/>
              <a:t> </a:t>
            </a:r>
          </a:p>
          <a:p>
            <a:pPr algn="ctr"/>
            <a:r>
              <a:rPr lang="ru-RU" sz="2400" dirty="0"/>
              <a:t>консультирования</a:t>
            </a:r>
            <a:endParaRPr lang="ru-RU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1991607" y="810682"/>
            <a:ext cx="6461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ПРОФИЛАКТИЧЕСКИЕ  МЕРОПРИЯТИЯ</a:t>
            </a:r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726542" y="2254607"/>
            <a:ext cx="262725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</a:rPr>
              <a:t>655 </a:t>
            </a:r>
          </a:p>
          <a:p>
            <a:pPr algn="ctr"/>
            <a:r>
              <a:rPr lang="ru-RU" sz="2400" dirty="0"/>
              <a:t>предостережений</a:t>
            </a:r>
            <a:r>
              <a:rPr lang="ru-RU" sz="2400" dirty="0">
                <a:solidFill>
                  <a:schemeClr val="accent5"/>
                </a:solidFill>
              </a:rPr>
              <a:t> </a:t>
            </a:r>
            <a:endParaRPr lang="ru-RU" sz="2800" dirty="0">
              <a:solidFill>
                <a:schemeClr val="accent5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849387" y="4067864"/>
            <a:ext cx="252505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</a:rPr>
              <a:t>311</a:t>
            </a:r>
            <a:r>
              <a:rPr lang="ru-RU" sz="2800" b="1" dirty="0"/>
              <a:t> </a:t>
            </a:r>
          </a:p>
          <a:p>
            <a:pPr algn="ctr"/>
            <a:r>
              <a:rPr lang="ru-RU" sz="2400" dirty="0"/>
              <a:t>информирований</a:t>
            </a:r>
            <a:endParaRPr lang="ru-RU" sz="2000" dirty="0"/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1991607" y="798775"/>
            <a:ext cx="936219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3755740" y="1546892"/>
            <a:ext cx="4680520" cy="4961146"/>
            <a:chOff x="3755740" y="1546892"/>
            <a:chExt cx="4680520" cy="496114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448" b="94910" l="6522" r="91413">
                          <a14:foregroundMark x1="37935" y1="13957" x2="37935" y2="13957"/>
                          <a14:foregroundMark x1="54783" y1="28736" x2="54783" y2="28736"/>
                          <a14:foregroundMark x1="69891" y1="43514" x2="69891" y2="43514"/>
                          <a14:foregroundMark x1="29674" y1="45484" x2="29674" y2="45484"/>
                          <a14:foregroundMark x1="32717" y1="70115" x2="32717" y2="701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74" r="18774"/>
            <a:stretch/>
          </p:blipFill>
          <p:spPr>
            <a:xfrm>
              <a:off x="3755740" y="1546892"/>
              <a:ext cx="4680520" cy="4961146"/>
            </a:xfrm>
            <a:prstGeom prst="rect">
              <a:avLst/>
            </a:prstGeom>
          </p:spPr>
        </p:pic>
        <p:sp>
          <p:nvSpPr>
            <p:cNvPr id="15" name="Полилиния 14"/>
            <p:cNvSpPr/>
            <p:nvPr/>
          </p:nvSpPr>
          <p:spPr>
            <a:xfrm>
              <a:off x="3849932" y="3359513"/>
              <a:ext cx="1360101" cy="313956"/>
            </a:xfrm>
            <a:custGeom>
              <a:avLst/>
              <a:gdLst>
                <a:gd name="connsiteX0" fmla="*/ 0 w 1036948"/>
                <a:gd name="connsiteY0" fmla="*/ 235670 h 235670"/>
                <a:gd name="connsiteX1" fmla="*/ 1036948 w 1036948"/>
                <a:gd name="connsiteY1" fmla="*/ 150829 h 235670"/>
                <a:gd name="connsiteX2" fmla="*/ 772997 w 1036948"/>
                <a:gd name="connsiteY2" fmla="*/ 0 h 235670"/>
                <a:gd name="connsiteX3" fmla="*/ 0 w 1036948"/>
                <a:gd name="connsiteY3" fmla="*/ 235670 h 23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6948" h="235670">
                  <a:moveTo>
                    <a:pt x="0" y="235670"/>
                  </a:moveTo>
                  <a:lnTo>
                    <a:pt x="1036948" y="150829"/>
                  </a:lnTo>
                  <a:lnTo>
                    <a:pt x="772997" y="0"/>
                  </a:lnTo>
                  <a:lnTo>
                    <a:pt x="0" y="23567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3855562" y="2982533"/>
              <a:ext cx="1016301" cy="662491"/>
            </a:xfrm>
            <a:custGeom>
              <a:avLst/>
              <a:gdLst>
                <a:gd name="connsiteX0" fmla="*/ 942680 w 942680"/>
                <a:gd name="connsiteY0" fmla="*/ 0 h 518475"/>
                <a:gd name="connsiteX1" fmla="*/ 914400 w 942680"/>
                <a:gd name="connsiteY1" fmla="*/ 282804 h 518475"/>
                <a:gd name="connsiteX2" fmla="*/ 150829 w 942680"/>
                <a:gd name="connsiteY2" fmla="*/ 518475 h 518475"/>
                <a:gd name="connsiteX3" fmla="*/ 0 w 942680"/>
                <a:gd name="connsiteY3" fmla="*/ 461914 h 518475"/>
                <a:gd name="connsiteX4" fmla="*/ 942680 w 942680"/>
                <a:gd name="connsiteY4" fmla="*/ 0 h 518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2680" h="518475">
                  <a:moveTo>
                    <a:pt x="942680" y="0"/>
                  </a:moveTo>
                  <a:lnTo>
                    <a:pt x="914400" y="282804"/>
                  </a:lnTo>
                  <a:lnTo>
                    <a:pt x="150829" y="518475"/>
                  </a:lnTo>
                  <a:lnTo>
                    <a:pt x="0" y="461914"/>
                  </a:lnTo>
                  <a:lnTo>
                    <a:pt x="94268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9" name="Прямая соединительная линия 18"/>
            <p:cNvCxnSpPr/>
            <p:nvPr/>
          </p:nvCxnSpPr>
          <p:spPr>
            <a:xfrm>
              <a:off x="4529982" y="4514140"/>
              <a:ext cx="432048" cy="236870"/>
            </a:xfrm>
            <a:prstGeom prst="line">
              <a:avLst/>
            </a:prstGeom>
            <a:ln w="762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4" descr="rosselkhoznadzor1">
            <a:extLst>
              <a:ext uri="{FF2B5EF4-FFF2-40B4-BE49-F238E27FC236}">
                <a16:creationId xmlns:a16="http://schemas.microsoft.com/office/drawing/2014/main" id="{5BD3EA61-29D5-4213-B520-31264714E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10803223" y="99"/>
            <a:ext cx="805080" cy="69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5568633"/>
      </p:ext>
    </p:extLst>
  </p:cSld>
  <p:clrMapOvr>
    <a:masterClrMapping/>
  </p:clrMapOvr>
</p:sld>
</file>

<file path=ppt/theme/theme1.xml><?xml version="1.0" encoding="utf-8"?>
<a:theme xmlns:a="http://schemas.openxmlformats.org/drawingml/2006/main" name="SHOWEET-CORP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howeet theme">
  <a:themeElements>
    <a:clrScheme name="SHO-DARK PRO">
      <a:dk1>
        <a:srgbClr val="25252B"/>
      </a:dk1>
      <a:lt1>
        <a:sysClr val="window" lastClr="FFFFFF"/>
      </a:lt1>
      <a:dk2>
        <a:srgbClr val="404152"/>
      </a:dk2>
      <a:lt2>
        <a:srgbClr val="E7E6E6"/>
      </a:lt2>
      <a:accent1>
        <a:srgbClr val="08CF96"/>
      </a:accent1>
      <a:accent2>
        <a:srgbClr val="FDEF54"/>
      </a:accent2>
      <a:accent3>
        <a:srgbClr val="3598FE"/>
      </a:accent3>
      <a:accent4>
        <a:srgbClr val="EF3C77"/>
      </a:accent4>
      <a:accent5>
        <a:srgbClr val="FF9933"/>
      </a:accent5>
      <a:accent6>
        <a:srgbClr val="08CF96"/>
      </a:accent6>
      <a:hlink>
        <a:srgbClr val="08CF96"/>
      </a:hlink>
      <a:folHlink>
        <a:srgbClr val="08CF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lank">
  <a:themeElements>
    <a:clrScheme name="Showeet">
      <a:dk1>
        <a:srgbClr val="95A5A6"/>
      </a:dk1>
      <a:lt1>
        <a:sysClr val="window" lastClr="FFFFFF"/>
      </a:lt1>
      <a:dk2>
        <a:srgbClr val="2C3E50"/>
      </a:dk2>
      <a:lt2>
        <a:srgbClr val="F2F2F2"/>
      </a:lt2>
      <a:accent1>
        <a:srgbClr val="2980B9"/>
      </a:accent1>
      <a:accent2>
        <a:srgbClr val="16A085"/>
      </a:accent2>
      <a:accent3>
        <a:srgbClr val="9BBB59"/>
      </a:accent3>
      <a:accent4>
        <a:srgbClr val="F39C12"/>
      </a:accent4>
      <a:accent5>
        <a:srgbClr val="C0392B"/>
      </a:accent5>
      <a:accent6>
        <a:srgbClr val="4B2C50"/>
      </a:accent6>
      <a:hlink>
        <a:srgbClr val="16A085"/>
      </a:hlink>
      <a:folHlink>
        <a:srgbClr val="10786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howeet theme">
  <a:themeElements>
    <a:clrScheme name="SHO-DARK PRO">
      <a:dk1>
        <a:srgbClr val="25252B"/>
      </a:dk1>
      <a:lt1>
        <a:sysClr val="window" lastClr="FFFFFF"/>
      </a:lt1>
      <a:dk2>
        <a:srgbClr val="404152"/>
      </a:dk2>
      <a:lt2>
        <a:srgbClr val="E7E6E6"/>
      </a:lt2>
      <a:accent1>
        <a:srgbClr val="08CF96"/>
      </a:accent1>
      <a:accent2>
        <a:srgbClr val="FDEF54"/>
      </a:accent2>
      <a:accent3>
        <a:srgbClr val="3598FE"/>
      </a:accent3>
      <a:accent4>
        <a:srgbClr val="EF3C77"/>
      </a:accent4>
      <a:accent5>
        <a:srgbClr val="FF9933"/>
      </a:accent5>
      <a:accent6>
        <a:srgbClr val="08CF96"/>
      </a:accent6>
      <a:hlink>
        <a:srgbClr val="08CF96"/>
      </a:hlink>
      <a:folHlink>
        <a:srgbClr val="08CF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HOWEET-CORPO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62836</TotalTime>
  <Words>2957</Words>
  <Application>Microsoft Office PowerPoint</Application>
  <PresentationFormat>Широкоэкранный</PresentationFormat>
  <Paragraphs>455</Paragraphs>
  <Slides>48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48</vt:i4>
      </vt:variant>
    </vt:vector>
  </HeadingPairs>
  <TitlesOfParts>
    <vt:vector size="60" baseType="lpstr">
      <vt:lpstr>Arial</vt:lpstr>
      <vt:lpstr>Arial Black</vt:lpstr>
      <vt:lpstr>Calibri</vt:lpstr>
      <vt:lpstr>Calibri Light</vt:lpstr>
      <vt:lpstr>Cambria Math</vt:lpstr>
      <vt:lpstr>Open Sans</vt:lpstr>
      <vt:lpstr>Times New Roman</vt:lpstr>
      <vt:lpstr>SHOWEET-CORPO</vt:lpstr>
      <vt:lpstr>Showeet theme</vt:lpstr>
      <vt:lpstr>1_Blank</vt:lpstr>
      <vt:lpstr>1_Showeet theme</vt:lpstr>
      <vt:lpstr>1_SHOWEET-CORPO</vt:lpstr>
      <vt:lpstr>ИТОГИ РАБОТЫ КОНТРОЛЬНО-НАДЗОРНОЙ ДЕТЯЛЕЬНОСТИ   УПРАВЛЕНИЯ ФЕДЕРАЛЬНОЙ СЛУЖБЫ  ПО ФИТОСАНИТАРНОМУ И ВЕТЕРИНАРНОМУ НАДЗОРУ  ПО РЕСПУБЛИКЕ БАШКОРТОСТАН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Реестры предприятий в ФГИС «Цербер» </vt:lpstr>
      <vt:lpstr>Презентация PowerPoint</vt:lpstr>
      <vt:lpstr>Принятые меры по нарушениям оформления эВСД  в ФГИС «Меркурий» за 2023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Итоги деятельности отдела государственного  земельного надзора за 2023 год </vt:lpstr>
      <vt:lpstr>Наиболее часто встречающиеся нарушения земельного законодательства</vt:lpstr>
      <vt:lpstr>Наиболее часто встречающиеся нарушения земельного законодательства</vt:lpstr>
      <vt:lpstr>Неиспользуемые земли сельскохозяйственного назначения (по информации Управления Россельхознадзора по Республике Башкортостан)</vt:lpstr>
      <vt:lpstr>Итоги деятельности отдела государственного земельного надзора за 2023 год (надзор в области безопасного обращения с пестицидами и агрохимикатами)</vt:lpstr>
      <vt:lpstr>Основные нарушения в области безопасного обращения с пестицидами и агрохимикатами</vt:lpstr>
      <vt:lpstr>Риск-ориентированный подход</vt:lpstr>
      <vt:lpstr>ФГИС «Сатурн»</vt:lpstr>
      <vt:lpstr>Изменения в работе ФГИС «Сатурн)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 - PowerPoint Template</dc:title>
  <dc:creator>showeet.com</dc:creator>
  <dc:description>© Copyright Showeet.com</dc:description>
  <cp:lastModifiedBy>Хуснутдинов Руслан Рафаелович</cp:lastModifiedBy>
  <cp:revision>157</cp:revision>
  <cp:lastPrinted>2023-02-08T12:47:08Z</cp:lastPrinted>
  <dcterms:created xsi:type="dcterms:W3CDTF">2011-05-09T14:18:21Z</dcterms:created>
  <dcterms:modified xsi:type="dcterms:W3CDTF">2024-02-16T05:06:41Z</dcterms:modified>
  <cp:category>Templates</cp:category>
</cp:coreProperties>
</file>