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8" r:id="rId3"/>
    <p:sldId id="257" r:id="rId4"/>
    <p:sldId id="283" r:id="rId5"/>
    <p:sldId id="275" r:id="rId6"/>
    <p:sldId id="286" r:id="rId7"/>
    <p:sldId id="284" r:id="rId8"/>
    <p:sldId id="285" r:id="rId9"/>
    <p:sldId id="278" r:id="rId10"/>
    <p:sldId id="287" r:id="rId11"/>
    <p:sldId id="279" r:id="rId12"/>
    <p:sldId id="289" r:id="rId13"/>
    <p:sldId id="280" r:id="rId14"/>
    <p:sldId id="290" r:id="rId15"/>
    <p:sldId id="261" r:id="rId16"/>
    <p:sldId id="273" r:id="rId17"/>
    <p:sldId id="266" r:id="rId18"/>
    <p:sldId id="288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66CCFF"/>
    <a:srgbClr val="CBF199"/>
    <a:srgbClr val="463E8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23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C96D9-6897-4F90-B4A3-9E1154F34E4C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BBDD-8FAE-4081-B79E-A6415F4AF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B80847-EC1A-4356-A97E-D3FD7EC88463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222F7E-2021-481D-B750-6F0B5DAF94D6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D0F290-51E1-4453-99E2-C351B2083F42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0B140-C6A4-49B0-B3BE-5469E22FE482}" type="datetime1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AF09-E37E-4D04-B26E-F515A1AEE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2B32-279E-412E-BA50-7320A246B305}" type="datetime1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AF09-E37E-4D04-B26E-F515A1AEE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21E2-47A4-45C3-B70F-AAA37538EFF7}" type="datetime1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AF09-E37E-4D04-B26E-F515A1AEE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E3BB-0D3D-456E-AB9F-45660DB576D0}" type="datetime1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A36C-3A20-44D7-AFEB-C1D19E0BD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5A8D-F6B7-4C6A-8E77-648CE186A776}" type="datetime1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A36C-3A20-44D7-AFEB-C1D19E0BD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83E7-35B7-4D3F-92EB-3D162CCD7EDE}" type="datetime1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A36C-3A20-44D7-AFEB-C1D19E0BD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31F68-A9D6-46C1-A85D-A3A95E014815}" type="datetime1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A36C-3A20-44D7-AFEB-C1D19E0BD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06C6-9776-41DB-8F1E-B89EA858C4F0}" type="datetime1">
              <a:rPr lang="ru-RU" smtClean="0"/>
              <a:pPr/>
              <a:t>12.04.2017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A36C-3A20-44D7-AFEB-C1D19E0BDD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3203575" y="2276475"/>
            <a:ext cx="914400" cy="914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D7ADA-AA4A-4B5A-9447-AA364A400C18}" type="datetime1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AF09-E37E-4D04-B26E-F515A1AEE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51F2-8F0C-4EEB-8448-F591634059CF}" type="datetime1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AF09-E37E-4D04-B26E-F515A1AEE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FB699-34EF-4703-9F84-673E66289A37}" type="datetime1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AF09-E37E-4D04-B26E-F515A1AEE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5C10-4414-4DD1-AFA1-875143F0BA69}" type="datetime1">
              <a:rPr lang="ru-RU" smtClean="0"/>
              <a:pPr/>
              <a:t>12.04.2017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AF09-E37E-4D04-B26E-F515A1AEE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CF52-CB4B-4ABE-B2CA-EE1EE387EA25}" type="datetime1">
              <a:rPr lang="ru-RU" smtClean="0"/>
              <a:pPr/>
              <a:t>12.04.2017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AF09-E37E-4D04-B26E-F515A1AEE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EA3A7-061C-4ABB-8F22-2CE49924A9BC}" type="datetime1">
              <a:rPr lang="ru-RU" smtClean="0"/>
              <a:pPr/>
              <a:t>12.04.2017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AF09-E37E-4D04-B26E-F515A1AEE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8238-EB9C-4204-98CD-F9A41059E561}" type="datetime1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AF09-E37E-4D04-B26E-F515A1AEE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A308D-9E24-4509-BD7C-559A2BE29F81}" type="datetime1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AF09-E37E-4D04-B26E-F515A1AEE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DA7DC-9027-46C9-8F43-84A4B32155BA}" type="datetime1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0AF09-E37E-4D04-B26E-F515A1AEE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BFC15-5663-450D-AC9C-6F41EBDC1EDB}" type="datetime1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8A36C-3A20-44D7-AFEB-C1D19E0BD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10" Type="http://schemas.openxmlformats.org/officeDocument/2006/relationships/image" Target="../media/image14.jpeg"/><Relationship Id="rId4" Type="http://schemas.openxmlformats.org/officeDocument/2006/relationships/image" Target="../media/image10.png"/><Relationship Id="rId9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5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0.jpeg"/><Relationship Id="rId4" Type="http://schemas.openxmlformats.org/officeDocument/2006/relationships/image" Target="../media/image16.jpeg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consultantplus://offline/ref=06BA148E763E2B5C2BE589DED7611832B09999F7EE3F5EB474E142BDEE4DD2C1DDFC6BtEO9N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03CEE72F849DD64F341F406619A8B3C5BEAC5CBFA5014B6D5C3BF4FF664C26D2FF3219E21A9B2442GFQC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.jpe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F2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6713"/>
            <a:ext cx="9144000" cy="144016"/>
          </a:xfrm>
          <a:prstGeom prst="rect">
            <a:avLst/>
          </a:prstGeom>
        </p:spPr>
      </p:pic>
      <p:pic>
        <p:nvPicPr>
          <p:cNvPr id="3" name="Picture 4" descr="rosselkhoznadzor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99CBCC"/>
              </a:clrFrom>
              <a:clrTo>
                <a:srgbClr val="99CBCC">
                  <a:alpha val="0"/>
                </a:srgbClr>
              </a:clrTo>
            </a:clrChange>
            <a:lum contrast="36000"/>
          </a:blip>
          <a:srcRect/>
          <a:stretch>
            <a:fillRect/>
          </a:stretch>
        </p:blipFill>
        <p:spPr bwMode="auto">
          <a:xfrm>
            <a:off x="8316417" y="116632"/>
            <a:ext cx="82758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7544" y="2852936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Руководство по соблюдению действующих обязательных требований земельного  законодательства Российской Федерации, входящих в компетенцию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Россельхознадзора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16632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Управление Федеральной службы по ветеринарному и фитосанитарному надзору по Республике Башкортостан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8748464" cy="836712"/>
          </a:xfrm>
          <a:noFill/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Закон Республики Башкортостан от 26.09.2014 г. № 131-з 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«Об обеспечении плодородия земель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сельхозназначения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 РБ»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Содержимое 5"/>
          <p:cNvSpPr>
            <a:spLocks noGrp="1"/>
          </p:cNvSpPr>
          <p:nvPr>
            <p:ph idx="1"/>
          </p:nvPr>
        </p:nvSpPr>
        <p:spPr>
          <a:xfrm>
            <a:off x="107504" y="1052735"/>
            <a:ext cx="8928992" cy="540060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FontTx/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Ст. 5. Обязанности собственников, владельцев, пользователей, в том числе арендаторов, земельных участков по обеспечению плодородия земель сельскохозяйственного назначения</a:t>
            </a:r>
          </a:p>
          <a:p>
            <a:pPr marL="0" indent="0" algn="just">
              <a:buFontTx/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... </a:t>
            </a:r>
            <a:r>
              <a:rPr lang="ru-R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6) осуществлять разработку технологических карт возделывания с.-х. культур;</a:t>
            </a:r>
          </a:p>
          <a:p>
            <a:pPr marL="0" indent="0" algn="just">
              <a:buFontTx/>
              <a:buNone/>
            </a:pPr>
            <a:r>
              <a:rPr lang="ru-R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7) вести шнуровые книги истории полей;</a:t>
            </a:r>
          </a:p>
          <a:p>
            <a:pPr marL="0" indent="0" algn="just">
              <a:buFontTx/>
              <a:buNone/>
            </a:pPr>
            <a:r>
              <a:rPr lang="ru-R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8) соблюдать научно-обоснованную структуру посевных площадей по природно-климатическим зонам, не допускать нарушение чередования культур в севообороте;</a:t>
            </a:r>
          </a:p>
          <a:p>
            <a:pPr marL="0" indent="0" algn="just">
              <a:buFontTx/>
              <a:buNone/>
            </a:pPr>
            <a:r>
              <a:rPr lang="ru-R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9) иметь агрохимический паспорт поля;</a:t>
            </a:r>
          </a:p>
          <a:p>
            <a:pPr marL="0" indent="0" algn="just">
              <a:buFontTx/>
              <a:buNone/>
            </a:pPr>
            <a:r>
              <a:rPr lang="ru-R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10) обеспечивать контроль за содержанием в почвах остаточного количества пестицидов и возможных опасных метаболитов или компонентов использованных препаратов;</a:t>
            </a:r>
          </a:p>
          <a:p>
            <a:pPr marL="0" indent="0" algn="just">
              <a:buFontTx/>
              <a:buNone/>
            </a:pPr>
            <a:r>
              <a:rPr lang="ru-R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...12) проводить мероприятия по защите с.-х. угодий от зарастания деревьями и кустарниками, сорными растениями, а также защите растений и продукции растительного происхождения от вредных организмов, способных при определенных условиях нанести вред деревьям, кустарникам и иным растениям), ликвидации последствий загрязнения, в том числе биогенного загрязнения, и захламления земель;</a:t>
            </a:r>
          </a:p>
        </p:txBody>
      </p:sp>
      <p:pic>
        <p:nvPicPr>
          <p:cNvPr id="33796" name="Picture 4" descr="rosselkhoznadzor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99CBCC"/>
              </a:clrFrom>
              <a:clrTo>
                <a:srgbClr val="99CBCC">
                  <a:alpha val="0"/>
                </a:srgbClr>
              </a:clrTo>
            </a:clrChange>
            <a:lum contrast="36000"/>
          </a:blip>
          <a:srcRect/>
          <a:stretch>
            <a:fillRect/>
          </a:stretch>
        </p:blipFill>
        <p:spPr bwMode="auto">
          <a:xfrm>
            <a:off x="8316913" y="0"/>
            <a:ext cx="82708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RF2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4704"/>
            <a:ext cx="9144000" cy="144016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48464" y="6525344"/>
            <a:ext cx="395536" cy="332656"/>
          </a:xfrm>
        </p:spPr>
        <p:txBody>
          <a:bodyPr/>
          <a:lstStyle/>
          <a:p>
            <a:fld id="{A120AF09-E37E-4D04-B26E-F515A1AEEAE5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980728"/>
            <a:ext cx="4429156" cy="1805330"/>
          </a:xfrm>
          <a:noFill/>
          <a:ln>
            <a:solidFill>
              <a:schemeClr val="tx1"/>
            </a:solidFill>
          </a:ln>
        </p:spPr>
      </p:pic>
      <p:sp>
        <p:nvSpPr>
          <p:cNvPr id="32771" name="Заголовок 1"/>
          <p:cNvSpPr>
            <a:spLocks noGrp="1"/>
          </p:cNvSpPr>
          <p:nvPr>
            <p:ph type="title"/>
          </p:nvPr>
        </p:nvSpPr>
        <p:spPr>
          <a:xfrm>
            <a:off x="258763" y="0"/>
            <a:ext cx="8429625" cy="83978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Характерные нарушения, 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отнесенные к санкциям ст.8.7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КоАП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РФ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980728"/>
            <a:ext cx="4429157" cy="1805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77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1406" y="2857496"/>
            <a:ext cx="4429157" cy="2000264"/>
          </a:xfrm>
          <a:noFill/>
          <a:ln>
            <a:solidFill>
              <a:schemeClr val="tx1"/>
            </a:solidFill>
          </a:ln>
        </p:spPr>
      </p:pic>
      <p:pic>
        <p:nvPicPr>
          <p:cNvPr id="32775" name="Picture 6" descr="http://365cars.ru/wp-content/uploads/2014/03/viehat-iz-kole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06" y="4929198"/>
            <a:ext cx="4429157" cy="1857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776" name="Picture 7" descr="\\Z01\обмен\DSC0749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4929198"/>
            <a:ext cx="4429156" cy="1857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777" name="Picture 4" descr="rosselkhoznadzor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99CBCC"/>
              </a:clrFrom>
              <a:clrTo>
                <a:srgbClr val="99CBCC">
                  <a:alpha val="0"/>
                </a:srgbClr>
              </a:clrTo>
            </a:clrChange>
            <a:lum contrast="36000"/>
          </a:blip>
          <a:srcRect/>
          <a:stretch>
            <a:fillRect/>
          </a:stretch>
        </p:blipFill>
        <p:spPr bwMode="auto">
          <a:xfrm>
            <a:off x="8316913" y="0"/>
            <a:ext cx="82708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RF2_0.t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764704"/>
            <a:ext cx="9144000" cy="144015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4008" y="2852936"/>
            <a:ext cx="4392488" cy="201622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1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800" b="1" dirty="0">
                <a:solidFill>
                  <a:schemeClr val="bg1"/>
                </a:solidFill>
              </a:rPr>
              <a:t>  </a:t>
            </a:r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Нормы законодательства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РФ, направленные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контроль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 неиспользованием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земель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сельскохозяйственного назначения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Скругленный прямоугольник 9"/>
          <p:cNvSpPr>
            <a:spLocks noChangeArrowheads="1"/>
          </p:cNvSpPr>
          <p:nvPr/>
        </p:nvSpPr>
        <p:spPr bwMode="auto">
          <a:xfrm>
            <a:off x="107504" y="836712"/>
            <a:ext cx="4250184" cy="331236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ru-RU" sz="16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ч.2 ст.8.8 КоАП РФ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еиспользование земельного участка из земель сельскохозяйственного назначения, оборот которого регулируется Федеральным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законом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от 24 июля 2002 года N 101-ФЗ "Об обороте земель сельскохозяйственного назначения", для ведения сельскохозяйственного производства или осуществления иной связанной с сельскохозяйственным производством деятельности в течение срока, установленного указанным Федеральным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законом, за исключением случая, предусмотренного ч. 2.1 настоящей статьи </a:t>
            </a:r>
            <a:endParaRPr lang="ru-RU" sz="13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dirty="0"/>
          </a:p>
        </p:txBody>
      </p:sp>
      <p:sp>
        <p:nvSpPr>
          <p:cNvPr id="22533" name="Скругленный прямоугольник 12"/>
          <p:cNvSpPr>
            <a:spLocks noChangeArrowheads="1"/>
          </p:cNvSpPr>
          <p:nvPr/>
        </p:nvSpPr>
        <p:spPr bwMode="auto">
          <a:xfrm>
            <a:off x="4932041" y="836712"/>
            <a:ext cx="4104455" cy="331236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граждан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– от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0,3 до 0,5 % кадастровой  стоимости земельного участка, но не менее 3 тысяч рублей;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должностных лиц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– от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0,5 до 1,5 % кадастровой стоимости земельного участка, но не менее 50 тысяч рублей</a:t>
            </a:r>
            <a:endParaRPr lang="ru-RU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юридических лиц</a:t>
            </a:r>
            <a:r>
              <a:rPr lang="ru-RU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– от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2 до 10 % кадастровой стоимости земельного участка, но не менее 200 тысяч рублей.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sz="13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3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соответствии с соглашением между Управлениями Россельхознадзора и ФНС по РБ, за факты неиспользования земельного участка применяются повышенные ставки налога </a:t>
            </a:r>
            <a:r>
              <a:rPr lang="ru-RU" sz="13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(до 1,5 %) </a:t>
            </a:r>
            <a:endParaRPr lang="ru-RU" sz="13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dirty="0"/>
          </a:p>
        </p:txBody>
      </p:sp>
      <p:sp>
        <p:nvSpPr>
          <p:cNvPr id="22537" name="Скругленный прямоугольник 17"/>
          <p:cNvSpPr>
            <a:spLocks noChangeArrowheads="1"/>
          </p:cNvSpPr>
          <p:nvPr/>
        </p:nvSpPr>
        <p:spPr bwMode="auto">
          <a:xfrm>
            <a:off x="107504" y="4509120"/>
            <a:ext cx="5472608" cy="223224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Срок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неиспользования земельного участка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 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течение 3 и более лет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включая срок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его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освоения. Не включается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время, в течение которого участок не мог быть использован по целевому назначению из-за стихийных бедствий или ввиду иных обстоятельств, исключающих такое использование.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Перечень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признаков неиспользования земельных участков для с/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производства, утвержден </a:t>
            </a:r>
            <a:r>
              <a:rPr lang="ru-RU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Постановлением Правительства </a:t>
            </a:r>
            <a:r>
              <a:rPr lang="ru-RU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РФ от 23.04. 2012 г. N </a:t>
            </a:r>
            <a:r>
              <a:rPr lang="ru-RU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369.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8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4" name="Picture 4" descr="rosselkhoznadzor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99CBCC"/>
              </a:clrFrom>
              <a:clrTo>
                <a:srgbClr val="99CBCC">
                  <a:alpha val="0"/>
                </a:srgbClr>
              </a:clrTo>
            </a:clrChange>
            <a:lum contrast="36000"/>
          </a:blip>
          <a:srcRect/>
          <a:stretch>
            <a:fillRect/>
          </a:stretch>
        </p:blipFill>
        <p:spPr bwMode="auto">
          <a:xfrm>
            <a:off x="8429625" y="0"/>
            <a:ext cx="714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Стрелка вправо 16"/>
          <p:cNvSpPr>
            <a:spLocks noChangeArrowheads="1"/>
          </p:cNvSpPr>
          <p:nvPr/>
        </p:nvSpPr>
        <p:spPr bwMode="auto">
          <a:xfrm>
            <a:off x="4357689" y="2286000"/>
            <a:ext cx="574352" cy="484188"/>
          </a:xfrm>
          <a:prstGeom prst="rightArrow">
            <a:avLst>
              <a:gd name="adj1" fmla="val 50000"/>
              <a:gd name="adj2" fmla="val 56100"/>
            </a:avLst>
          </a:prstGeom>
          <a:solidFill>
            <a:srgbClr val="FFCC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0" name="Стрелка вправо 16"/>
          <p:cNvSpPr>
            <a:spLocks noChangeArrowheads="1"/>
          </p:cNvSpPr>
          <p:nvPr/>
        </p:nvSpPr>
        <p:spPr bwMode="auto">
          <a:xfrm rot="5400000">
            <a:off x="1897769" y="4087008"/>
            <a:ext cx="360041" cy="484188"/>
          </a:xfrm>
          <a:prstGeom prst="rightArrow">
            <a:avLst>
              <a:gd name="adj1" fmla="val 50000"/>
              <a:gd name="adj2" fmla="val 56100"/>
            </a:avLst>
          </a:prstGeom>
          <a:solidFill>
            <a:srgbClr val="FFCC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1" name="Рисунок 10" descr="RF2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92696"/>
            <a:ext cx="9144000" cy="144016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748464" y="6525344"/>
            <a:ext cx="395536" cy="332656"/>
          </a:xfrm>
        </p:spPr>
        <p:txBody>
          <a:bodyPr/>
          <a:lstStyle/>
          <a:p>
            <a:fld id="{A120AF09-E37E-4D04-B26E-F515A1AEEAE5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2" name="Скругленный прямоугольник 15"/>
          <p:cNvSpPr>
            <a:spLocks noChangeArrowheads="1"/>
          </p:cNvSpPr>
          <p:nvPr/>
        </p:nvSpPr>
        <p:spPr bwMode="auto">
          <a:xfrm>
            <a:off x="6012160" y="4509120"/>
            <a:ext cx="3024336" cy="220600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Изъятие земельного участка в судебном порядке у собственника, если он не используется для ведения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сельхозпроизводства или  используется с нарушением законодательства РФ, приводящие к ухудшению экологической обстановки 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sz="1400" dirty="0">
              <a:cs typeface="Arial" pitchFamily="34" charset="0"/>
            </a:endParaRPr>
          </a:p>
        </p:txBody>
      </p:sp>
      <p:sp>
        <p:nvSpPr>
          <p:cNvPr id="13" name="Стрелка вправо 16"/>
          <p:cNvSpPr>
            <a:spLocks noChangeArrowheads="1"/>
          </p:cNvSpPr>
          <p:nvPr/>
        </p:nvSpPr>
        <p:spPr bwMode="auto">
          <a:xfrm>
            <a:off x="5580112" y="5527167"/>
            <a:ext cx="422115" cy="484188"/>
          </a:xfrm>
          <a:prstGeom prst="rightArrow">
            <a:avLst>
              <a:gd name="adj1" fmla="val 50000"/>
              <a:gd name="adj2" fmla="val 56100"/>
            </a:avLst>
          </a:prstGeom>
          <a:solidFill>
            <a:srgbClr val="FFCC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9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9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9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9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animBg="1"/>
      <p:bldP spid="22537" grpId="0" animBg="1"/>
      <p:bldP spid="20489" grpId="0" animBg="1"/>
      <p:bldP spid="20490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285750" y="0"/>
            <a:ext cx="8429625" cy="85725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Характерные нарушения, 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отнесенные к санкциям ст.8.8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КоАП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РФ</a:t>
            </a:r>
          </a:p>
        </p:txBody>
      </p:sp>
      <p:pic>
        <p:nvPicPr>
          <p:cNvPr id="35843" name="Picture 1" descr="C:\Users\z01\Desktop\Альбом нарушений, 2014, 2015\Мирас-Уныш — копия\DSC083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1406" y="928670"/>
            <a:ext cx="4424395" cy="1928826"/>
          </a:xfrm>
          <a:noFill/>
          <a:ln>
            <a:solidFill>
              <a:schemeClr val="tx1"/>
            </a:solidFill>
          </a:ln>
        </p:spPr>
      </p:pic>
      <p:pic>
        <p:nvPicPr>
          <p:cNvPr id="35844" name="Picture 2" descr="\\Z01\обмен\DSC022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928670"/>
            <a:ext cx="4429156" cy="19288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5845" name="Picture 4" descr="http://static.panoramio.com/photos/large/363476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06" y="2928933"/>
            <a:ext cx="4429157" cy="17859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5846" name="Picture 6" descr="http://rshn32.ru/files/2012/06/DSC0336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2928934"/>
            <a:ext cx="4429156" cy="178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5848" name="Picture 4" descr="rosselkhoznadzor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99CBCC"/>
              </a:clrFrom>
              <a:clrTo>
                <a:srgbClr val="99CBCC">
                  <a:alpha val="0"/>
                </a:srgbClr>
              </a:clrTo>
            </a:clrChange>
            <a:lum contrast="36000"/>
          </a:blip>
          <a:srcRect/>
          <a:stretch>
            <a:fillRect/>
          </a:stretch>
        </p:blipFill>
        <p:spPr bwMode="auto">
          <a:xfrm>
            <a:off x="8316913" y="0"/>
            <a:ext cx="82708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RF2_0.t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764704"/>
            <a:ext cx="9144000" cy="14401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8" y="4797153"/>
            <a:ext cx="442751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/>
          <a:srcRect l="1687" r="844" b="1264"/>
          <a:stretch>
            <a:fillRect/>
          </a:stretch>
        </p:blipFill>
        <p:spPr bwMode="auto">
          <a:xfrm>
            <a:off x="75942" y="4797152"/>
            <a:ext cx="438610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F2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08720"/>
            <a:ext cx="9144000" cy="14401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Признаки неиспользования земельных участков с учетом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особенностей ведения сельскохозяйственного производства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(Постановление Правительства РФ от 23.04.2012 г. № 369) 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285860"/>
            <a:ext cx="8569522" cy="527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 algn="just">
              <a:lnSpc>
                <a:spcPct val="90000"/>
              </a:lnSpc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на пашне не </a:t>
            </a:r>
            <a:r>
              <a:rPr lang="ru-RU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производятся работы по возделыванию сельскохозяйственных культур и обработке почвы</a:t>
            </a:r>
            <a:r>
              <a:rPr lang="ru-RU" sz="1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68288" indent="-268288" algn="just">
              <a:lnSpc>
                <a:spcPct val="90000"/>
              </a:lnSpc>
              <a:defRPr/>
            </a:pPr>
            <a:endParaRPr lang="ru-RU" sz="1700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68288" indent="-268288" algn="just">
              <a:lnSpc>
                <a:spcPct val="90000"/>
              </a:lnSpc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 на сенокосах не производится сенокошение;</a:t>
            </a:r>
          </a:p>
          <a:p>
            <a:pPr marL="268288" indent="-268288" algn="just">
              <a:lnSpc>
                <a:spcPct val="90000"/>
              </a:lnSpc>
              <a:defRPr/>
            </a:pPr>
            <a:endParaRPr lang="ru-RU" sz="1700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68288" indent="-268288" algn="just">
              <a:lnSpc>
                <a:spcPct val="90000"/>
              </a:lnSpc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культурных сенокосах содержание сорных трав в структуре </a:t>
            </a:r>
            <a:r>
              <a:rPr lang="ru-RU" sz="1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травостоя   превышает 30% </a:t>
            </a:r>
            <a:r>
              <a:rPr lang="ru-RU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площади земельного </a:t>
            </a:r>
            <a:r>
              <a:rPr lang="ru-RU" sz="1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участка;</a:t>
            </a:r>
          </a:p>
          <a:p>
            <a:pPr marL="268288" indent="-268288" algn="just">
              <a:lnSpc>
                <a:spcPct val="90000"/>
              </a:lnSpc>
              <a:defRPr/>
            </a:pPr>
            <a:endParaRPr lang="ru-RU" sz="17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68288" indent="-268288" algn="just">
              <a:lnSpc>
                <a:spcPct val="90000"/>
              </a:lnSpc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пастбищах не производится выпас скота</a:t>
            </a:r>
            <a:r>
              <a:rPr lang="ru-RU" sz="1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68288" indent="-268288" algn="just">
              <a:lnSpc>
                <a:spcPct val="90000"/>
              </a:lnSpc>
              <a:defRPr/>
            </a:pPr>
            <a:endParaRPr lang="ru-RU" sz="17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68288" indent="-268288" algn="just">
              <a:lnSpc>
                <a:spcPct val="90000"/>
              </a:lnSpc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многолетних насаждениях не производятся работы по уходу </a:t>
            </a:r>
            <a:r>
              <a:rPr lang="ru-RU" sz="1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уборке </a:t>
            </a:r>
            <a:r>
              <a:rPr lang="ru-RU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урожая многолетних насаждений и не осуществляется раскорчевка списанных многолетних насаждений</a:t>
            </a:r>
            <a:r>
              <a:rPr lang="ru-RU" sz="1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68288" indent="-268288" algn="just">
              <a:lnSpc>
                <a:spcPct val="90000"/>
              </a:lnSpc>
              <a:defRPr/>
            </a:pPr>
            <a:endParaRPr lang="ru-RU" sz="17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68288" indent="-268288" algn="just">
              <a:lnSpc>
                <a:spcPct val="90000"/>
              </a:lnSpc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7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залесенность</a:t>
            </a:r>
            <a:r>
              <a:rPr lang="ru-RU" sz="1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(или) </a:t>
            </a:r>
            <a:r>
              <a:rPr lang="ru-RU" sz="17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закустаренность</a:t>
            </a:r>
            <a:r>
              <a:rPr lang="ru-RU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составляет на пашне свыше </a:t>
            </a:r>
            <a:r>
              <a:rPr lang="ru-RU" sz="1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15% </a:t>
            </a:r>
            <a:r>
              <a:rPr lang="ru-RU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площади земельного участка</a:t>
            </a:r>
            <a:r>
              <a:rPr lang="ru-RU" sz="1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68288" indent="-268288" algn="just">
              <a:lnSpc>
                <a:spcPct val="90000"/>
              </a:lnSpc>
              <a:defRPr/>
            </a:pPr>
            <a:endParaRPr lang="ru-RU" sz="17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68288" indent="-268288" algn="just">
              <a:lnSpc>
                <a:spcPct val="90000"/>
              </a:lnSpc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7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залесенность</a:t>
            </a:r>
            <a:r>
              <a:rPr lang="ru-RU" sz="1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(или) </a:t>
            </a:r>
            <a:r>
              <a:rPr lang="ru-RU" sz="17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закустаренность</a:t>
            </a:r>
            <a:r>
              <a:rPr lang="ru-RU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 иных видах сельскохозяйственных угодий составляет свыше </a:t>
            </a:r>
            <a:r>
              <a:rPr lang="ru-RU" sz="1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30%;</a:t>
            </a:r>
          </a:p>
          <a:p>
            <a:pPr marL="268288" indent="-268288" algn="just">
              <a:lnSpc>
                <a:spcPct val="90000"/>
              </a:lnSpc>
              <a:defRPr/>
            </a:pPr>
            <a:endParaRPr lang="ru-RU" sz="17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68288" indent="-268288" algn="just">
              <a:lnSpc>
                <a:spcPct val="90000"/>
              </a:lnSpc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7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закочкаренность</a:t>
            </a:r>
            <a:r>
              <a:rPr lang="ru-RU" sz="1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(или) заболачивание составляет свыше </a:t>
            </a:r>
            <a:r>
              <a:rPr lang="ru-RU" sz="1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20% </a:t>
            </a:r>
            <a:r>
              <a:rPr lang="ru-RU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площади земельного </a:t>
            </a:r>
            <a:r>
              <a:rPr lang="ru-RU" sz="1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участка</a:t>
            </a:r>
            <a:endParaRPr lang="ru-RU" sz="17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48464" y="6525344"/>
            <a:ext cx="395536" cy="332656"/>
          </a:xfrm>
        </p:spPr>
        <p:txBody>
          <a:bodyPr/>
          <a:lstStyle/>
          <a:p>
            <a:fld id="{A120AF09-E37E-4D04-B26E-F515A1AEEAE5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7" name="Picture 4" descr="rosselkhoznadzor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99CBCC"/>
              </a:clrFrom>
              <a:clrTo>
                <a:srgbClr val="99CBCC">
                  <a:alpha val="0"/>
                </a:srgbClr>
              </a:clrTo>
            </a:clrChange>
            <a:lum contrast="36000"/>
          </a:blip>
          <a:srcRect/>
          <a:stretch>
            <a:fillRect/>
          </a:stretch>
        </p:blipFill>
        <p:spPr bwMode="auto">
          <a:xfrm>
            <a:off x="8316417" y="116632"/>
            <a:ext cx="82758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F2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08720"/>
            <a:ext cx="9144000" cy="14401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116632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Правовые аспекты применения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Федерального закона 354-ФЗ от 03.06.2016 г.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1124744"/>
            <a:ext cx="4464496" cy="115212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Земли используются с нарушением требований, установленных законодательством РФ, повлекшим за собой существенное снижение плодородия почв земель сельскохозяйственного назначения или причинение вреда окружающей среде</a:t>
            </a:r>
            <a:endParaRPr lang="ru-RU" sz="1400" kern="1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44008" y="1124744"/>
            <a:ext cx="4392488" cy="115212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Земли не используются по целевому назначению или используются с нарушением законодательства РФ, земельный участок не используется для ведения сельского хозяйства или осуществления иной связанной с сельхозпроизводством деятельности</a:t>
            </a:r>
            <a:endParaRPr lang="ru-RU" sz="1400" kern="1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2492896"/>
            <a:ext cx="7920880" cy="57606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Составление протокола с вынесением постановления о привлечении к административной ответственности, проверяется исполнение выданного предписания, если не исполнено</a:t>
            </a:r>
            <a:endParaRPr lang="ru-RU" sz="1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27984" y="3140968"/>
            <a:ext cx="4608512" cy="122413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Составляется протокол об административном правонарушении по ч. 25 ст. 19.5 </a:t>
            </a:r>
            <a:r>
              <a:rPr lang="ru-RU" sz="1400" kern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КоАП</a:t>
            </a:r>
            <a:r>
              <a:rPr lang="ru-RU" sz="14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РФ (направляется мировому судье), выдается повторное предписание об устранении выявленных нарушений                      </a:t>
            </a:r>
            <a:r>
              <a:rPr lang="ru-RU" sz="14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(повторяется до истечения 3 лет с момента               выявления неиспользования)</a:t>
            </a:r>
            <a:endParaRPr lang="ru-RU" sz="14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7505" y="3140968"/>
            <a:ext cx="3528391" cy="122413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Составляется протокол об административном правонарушении по ч. 25 ст. 19.5 </a:t>
            </a:r>
            <a:r>
              <a:rPr lang="ru-RU" sz="1400" kern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КоАП</a:t>
            </a:r>
            <a:r>
              <a:rPr lang="ru-RU" sz="14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РФ (направляется мировому судье), выдается повторное предписание об устранении выявленных нарушений</a:t>
            </a:r>
            <a:endParaRPr lang="ru-RU" sz="1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7504" y="4581128"/>
            <a:ext cx="8928992" cy="2088232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Уполномоченный орган исполнительной власти по осуществлению государственного земельного надзора (</a:t>
            </a:r>
            <a:r>
              <a:rPr lang="ru-RU" sz="1400" kern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Россельхознадзор</a:t>
            </a:r>
            <a:r>
              <a:rPr lang="ru-RU" sz="14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вынесший предписание: </a:t>
            </a:r>
          </a:p>
          <a:p>
            <a:pPr marL="179388" lvl="0" indent="-179388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arenR"/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направляет материалы, подтверждающие </a:t>
            </a:r>
            <a:r>
              <a:rPr lang="ru-RU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неустранение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правонарушений в орган исполнительной власти субъекта РФ (</a:t>
            </a:r>
            <a:r>
              <a:rPr lang="ru-RU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Минземимущество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РБ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для обращения в суд с требованием об изъятии земельного участка из земель сельскохозяйственного назначения и о его продаже с публичных торгов; </a:t>
            </a:r>
          </a:p>
          <a:p>
            <a:pPr marL="179388" lvl="0" indent="-179388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arenR"/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подает в орган исполнительной власти, уполномоченный в области государственной регистрации прав на недвижимое имущество и сделок с ним (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Управление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Росреестра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 РБ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заявление о невозможности государственной регистрации перехода, прекращения, ограничения права на земельный участок или обременения земельного участка из земель сельскохозяйственного назначения до завершения рассмотрения судом дела о его изъятии.</a:t>
            </a:r>
            <a:endParaRPr lang="ru-RU" sz="1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2051720" y="2276872"/>
            <a:ext cx="144016" cy="216024"/>
          </a:xfrm>
          <a:prstGeom prst="down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6660232" y="2276872"/>
            <a:ext cx="144016" cy="216024"/>
          </a:xfrm>
          <a:prstGeom prst="down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углом вверх 27"/>
          <p:cNvSpPr/>
          <p:nvPr/>
        </p:nvSpPr>
        <p:spPr>
          <a:xfrm rot="10800000">
            <a:off x="251520" y="2708920"/>
            <a:ext cx="360040" cy="432048"/>
          </a:xfrm>
          <a:prstGeom prst="bentUpArrow">
            <a:avLst>
              <a:gd name="adj1" fmla="val 20020"/>
              <a:gd name="adj2" fmla="val 25000"/>
              <a:gd name="adj3" fmla="val 34337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углом вверх 28"/>
          <p:cNvSpPr/>
          <p:nvPr/>
        </p:nvSpPr>
        <p:spPr>
          <a:xfrm rot="10800000" flipH="1">
            <a:off x="8532440" y="2708920"/>
            <a:ext cx="360040" cy="432048"/>
          </a:xfrm>
          <a:prstGeom prst="bentUpArrow">
            <a:avLst>
              <a:gd name="adj1" fmla="val 20020"/>
              <a:gd name="adj2" fmla="val 25000"/>
              <a:gd name="adj3" fmla="val 39317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2051720" y="4365104"/>
            <a:ext cx="144016" cy="216024"/>
          </a:xfrm>
          <a:prstGeom prst="down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6660232" y="4365104"/>
            <a:ext cx="144016" cy="216024"/>
          </a:xfrm>
          <a:prstGeom prst="down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676456" y="6669360"/>
            <a:ext cx="467544" cy="188640"/>
          </a:xfrm>
        </p:spPr>
        <p:txBody>
          <a:bodyPr/>
          <a:lstStyle/>
          <a:p>
            <a:fld id="{A120AF09-E37E-4D04-B26E-F515A1AEEAE5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19" name="Picture 4" descr="rosselkhoznadzor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99CBCC"/>
              </a:clrFrom>
              <a:clrTo>
                <a:srgbClr val="99CBCC">
                  <a:alpha val="0"/>
                </a:srgbClr>
              </a:clrTo>
            </a:clrChange>
            <a:lum contrast="36000"/>
          </a:blip>
          <a:srcRect/>
          <a:stretch>
            <a:fillRect/>
          </a:stretch>
        </p:blipFill>
        <p:spPr bwMode="auto">
          <a:xfrm>
            <a:off x="8316417" y="116632"/>
            <a:ext cx="82758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F2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08720"/>
            <a:ext cx="9144000" cy="14401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1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Критерии существенного снижения плодородия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земель сельскохозяйственного назначения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(Постановление Правительства РФ от 22.07.2011 г. № 612) 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500174"/>
            <a:ext cx="8676300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Существенным снижением плодородия земель сельскохозяйственного назначения является изменение числовых значений не менее 3 следующих критериев, причиной которого стало использование земель с нарушением установленных земельным законодательством РФ требований рационального использования земли: </a:t>
            </a:r>
          </a:p>
          <a:p>
            <a:pPr marL="268288" indent="-268288" algn="just"/>
            <a:endParaRPr lang="ru-RU" b="1" dirty="0" smtClean="0"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268288" indent="-268288" algn="just">
              <a:spcBef>
                <a:spcPts val="600"/>
              </a:spcBef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– снижение содержания органического вещества в пахотном горизонте на 15 % или более; </a:t>
            </a:r>
          </a:p>
          <a:p>
            <a:pPr marL="268288" indent="-268288" algn="just">
              <a:spcBef>
                <a:spcPts val="600"/>
              </a:spcBef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–  снижение кислотности в кислых почвах на 10% или более; </a:t>
            </a:r>
          </a:p>
          <a:p>
            <a:pPr marL="268288" indent="-268288" algn="just">
              <a:spcBef>
                <a:spcPts val="600"/>
              </a:spcBef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–  повышение щелочности в щелочных почвах на 10% или более; </a:t>
            </a:r>
          </a:p>
          <a:p>
            <a:pPr marL="268288" indent="-268288" algn="just">
              <a:spcBef>
                <a:spcPts val="600"/>
              </a:spcBef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–  снижение содержания подвижного фосфора (мг/кг почвы) на 25% или более; </a:t>
            </a:r>
          </a:p>
          <a:p>
            <a:pPr marL="268288" indent="-268288" algn="just">
              <a:spcBef>
                <a:spcPts val="600"/>
              </a:spcBef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–  снижение содержания обменного калия (мг/кг почвы) на 25% или более.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48464" y="6525344"/>
            <a:ext cx="395536" cy="332656"/>
          </a:xfrm>
        </p:spPr>
        <p:txBody>
          <a:bodyPr/>
          <a:lstStyle/>
          <a:p>
            <a:fld id="{A120AF09-E37E-4D04-B26E-F515A1AEEAE5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7" name="Picture 4" descr="rosselkhoznadzor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99CBCC"/>
              </a:clrFrom>
              <a:clrTo>
                <a:srgbClr val="99CBCC">
                  <a:alpha val="0"/>
                </a:srgbClr>
              </a:clrTo>
            </a:clrChange>
            <a:lum contrast="36000"/>
          </a:blip>
          <a:srcRect/>
          <a:stretch>
            <a:fillRect/>
          </a:stretch>
        </p:blipFill>
        <p:spPr bwMode="auto">
          <a:xfrm>
            <a:off x="8316417" y="116632"/>
            <a:ext cx="82758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Скругленный прямоугольник 9"/>
          <p:cNvSpPr>
            <a:spLocks noChangeArrowheads="1"/>
          </p:cNvSpPr>
          <p:nvPr/>
        </p:nvSpPr>
        <p:spPr bwMode="auto">
          <a:xfrm>
            <a:off x="250825" y="1916113"/>
            <a:ext cx="8713788" cy="33845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ru-RU" sz="1600" b="1" dirty="0">
                <a:solidFill>
                  <a:srgbClr val="C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ч.2.1 ст.8.8 КоАП РФ </a:t>
            </a:r>
            <a:r>
              <a:rPr lang="ru-RU" sz="16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Неиспользование земельного участка из земель сельскохозяйственного назначения, оборот которого регулируется Федеральным законом «Об обороте земель сельскохозяйственного назначения», по целевому назначению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в течение одного года с момента возникновения права собственности, если такой земельный участок приобретен по результатам публичных торгов на основании решения суда о его изъятии</a:t>
            </a:r>
            <a:r>
              <a:rPr lang="ru-RU" sz="16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в связи с неиспользованием по целевому назначению или использованием с нарушением законодательства Российской Федерации и (или) если в отношении земельного участка у уполномоченного органа исполнительной власти по осуществлению государственного земельного надзора имеются сведения о его неиспользовании по целевому назначению или использовании с нарушением законодательства Российской Федерации в течение срока, указанного в п.3 ст.6 Федерального закона «Об обороте земель сельскохозяйственного назначения»</a:t>
            </a:r>
            <a:endParaRPr lang="ru-RU" sz="1600" dirty="0">
              <a:latin typeface="Arial" pitchFamily="34" charset="0"/>
              <a:ea typeface="Arial Unicode MS" pitchFamily="34" charset="-128"/>
              <a:cs typeface="Arial" pitchFamily="34" charset="0"/>
              <a:hlinkClick r:id="rId2"/>
            </a:endParaRPr>
          </a:p>
          <a:p>
            <a:pPr algn="just">
              <a:defRPr/>
            </a:pPr>
            <a:endParaRPr lang="ru-RU" sz="1600" dirty="0">
              <a:solidFill>
                <a:srgbClr val="002060"/>
              </a:solidFill>
              <a:cs typeface="Arial" pitchFamily="34" charset="0"/>
            </a:endParaRPr>
          </a:p>
          <a:p>
            <a:pPr algn="just">
              <a:defRPr/>
            </a:pPr>
            <a:endParaRPr lang="ru-RU" sz="1600" dirty="0"/>
          </a:p>
        </p:txBody>
      </p:sp>
      <p:sp>
        <p:nvSpPr>
          <p:cNvPr id="22533" name="Скругленный прямоугольник 12"/>
          <p:cNvSpPr>
            <a:spLocks noChangeArrowheads="1"/>
          </p:cNvSpPr>
          <p:nvPr/>
        </p:nvSpPr>
        <p:spPr bwMode="auto">
          <a:xfrm>
            <a:off x="179388" y="5732463"/>
            <a:ext cx="8713787" cy="8651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граждан и должностных лиц -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от 0,1 до 0,3 % кадастровой стоимости земельного участка,  но не менее 2 тысяч рублей; </a:t>
            </a:r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юридических лиц</a:t>
            </a:r>
            <a:r>
              <a:rPr lang="ru-RU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от 1 до 6 % кадастровой стоимости земельного участка, но не менее 100 тысяч рублей.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sz="1300" dirty="0">
              <a:solidFill>
                <a:srgbClr val="C00000"/>
              </a:solidFill>
              <a:cs typeface="Arial" pitchFamily="34" charset="0"/>
            </a:endParaRPr>
          </a:p>
          <a:p>
            <a:pPr algn="just">
              <a:defRPr/>
            </a:pPr>
            <a:endParaRPr lang="ru-RU" dirty="0"/>
          </a:p>
        </p:txBody>
      </p:sp>
      <p:sp>
        <p:nvSpPr>
          <p:cNvPr id="20489" name="Стрелка вправо 16"/>
          <p:cNvSpPr>
            <a:spLocks noChangeArrowheads="1"/>
          </p:cNvSpPr>
          <p:nvPr/>
        </p:nvSpPr>
        <p:spPr bwMode="auto">
          <a:xfrm rot="5400000">
            <a:off x="4093369" y="5274469"/>
            <a:ext cx="431800" cy="484188"/>
          </a:xfrm>
          <a:prstGeom prst="rightArrow">
            <a:avLst>
              <a:gd name="adj1" fmla="val 50000"/>
              <a:gd name="adj2" fmla="val 56102"/>
            </a:avLst>
          </a:prstGeom>
          <a:solidFill>
            <a:srgbClr val="FFCC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6632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Нормы законодательства Российской Федерации, направленные на контроль неиспользования земель сельскохозяйственного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назначения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для сельскохозяйственного производства</a:t>
            </a:r>
          </a:p>
        </p:txBody>
      </p:sp>
      <p:pic>
        <p:nvPicPr>
          <p:cNvPr id="6" name="Picture 4" descr="rosselkhoznadzor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99CBCC"/>
              </a:clrFrom>
              <a:clrTo>
                <a:srgbClr val="99CBCC">
                  <a:alpha val="0"/>
                </a:srgbClr>
              </a:clrTo>
            </a:clrChange>
            <a:lum contrast="36000"/>
          </a:blip>
          <a:srcRect/>
          <a:stretch>
            <a:fillRect/>
          </a:stretch>
        </p:blipFill>
        <p:spPr bwMode="auto">
          <a:xfrm>
            <a:off x="8429625" y="0"/>
            <a:ext cx="714375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RF2_0.t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12776"/>
            <a:ext cx="9144000" cy="1440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9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animBg="1"/>
      <p:bldP spid="2048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Нормы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законодательства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РФ, направленные на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контроль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исполнения требований в области мелиорации земель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Скругленный прямоугольник 9"/>
          <p:cNvSpPr>
            <a:spLocks noChangeArrowheads="1"/>
          </p:cNvSpPr>
          <p:nvPr/>
        </p:nvSpPr>
        <p:spPr bwMode="auto">
          <a:xfrm>
            <a:off x="107504" y="980728"/>
            <a:ext cx="3960440" cy="1440160"/>
          </a:xfrm>
          <a:prstGeom prst="roundRect">
            <a:avLst>
              <a:gd name="adj" fmla="val 10442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>
              <a:lnSpc>
                <a:spcPct val="150000"/>
              </a:lnSpc>
            </a:pPr>
            <a:r>
              <a:rPr lang="ru-RU" sz="1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Статья 10.9 </a:t>
            </a:r>
            <a:r>
              <a:rPr lang="ru-RU" sz="16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КоАП</a:t>
            </a:r>
            <a:r>
              <a:rPr lang="ru-RU" sz="1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РФ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Проведение мелиоративных работ с нарушением проекта проведения мелиоративных работ </a:t>
            </a:r>
          </a:p>
        </p:txBody>
      </p:sp>
      <p:sp>
        <p:nvSpPr>
          <p:cNvPr id="22533" name="Скругленный прямоугольник 12"/>
          <p:cNvSpPr>
            <a:spLocks noChangeArrowheads="1"/>
          </p:cNvSpPr>
          <p:nvPr/>
        </p:nvSpPr>
        <p:spPr bwMode="auto">
          <a:xfrm>
            <a:off x="4644008" y="980728"/>
            <a:ext cx="4392489" cy="1440160"/>
          </a:xfrm>
          <a:prstGeom prst="roundRect">
            <a:avLst>
              <a:gd name="adj" fmla="val 1417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>
              <a:lnSpc>
                <a:spcPct val="150000"/>
              </a:lnSpc>
              <a:defRPr/>
            </a:pP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предупреждение</a:t>
            </a:r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или</a:t>
            </a:r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штраф</a:t>
            </a:r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граждан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– 1500 до 2000 рублей; 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должностных лиц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– 3000 до 4000 рублей; 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юридических лиц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– от 30 тыс. до 40 тыс.руб.</a:t>
            </a:r>
          </a:p>
          <a:p>
            <a:pPr algn="just">
              <a:defRPr/>
            </a:pPr>
            <a:endParaRPr lang="ru-RU" dirty="0"/>
          </a:p>
        </p:txBody>
      </p:sp>
      <p:sp>
        <p:nvSpPr>
          <p:cNvPr id="22535" name="Скругленный прямоугольник 15"/>
          <p:cNvSpPr>
            <a:spLocks noChangeArrowheads="1"/>
          </p:cNvSpPr>
          <p:nvPr/>
        </p:nvSpPr>
        <p:spPr bwMode="auto">
          <a:xfrm>
            <a:off x="4644008" y="2852936"/>
            <a:ext cx="4392488" cy="1152128"/>
          </a:xfrm>
          <a:prstGeom prst="roundRect">
            <a:avLst>
              <a:gd name="adj" fmla="val 19001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>
              <a:lnSpc>
                <a:spcPct val="150000"/>
              </a:lnSpc>
              <a:defRPr/>
            </a:pP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граждан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– от 1000 до 1500 рублей; 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должностных лиц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– от 2000 до 3000 рублей; 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юридических лиц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– 20 тыс. до 30 тыс. руб.</a:t>
            </a:r>
          </a:p>
          <a:p>
            <a:pPr algn="just">
              <a:defRPr/>
            </a:pPr>
            <a:endParaRPr lang="ru-RU" sz="1400" dirty="0">
              <a:cs typeface="Arial" pitchFamily="34" charset="0"/>
            </a:endParaRPr>
          </a:p>
        </p:txBody>
      </p:sp>
      <p:sp>
        <p:nvSpPr>
          <p:cNvPr id="20486" name="Стрелка вправо 16"/>
          <p:cNvSpPr>
            <a:spLocks noChangeArrowheads="1"/>
          </p:cNvSpPr>
          <p:nvPr/>
        </p:nvSpPr>
        <p:spPr bwMode="auto">
          <a:xfrm>
            <a:off x="4067944" y="3212976"/>
            <a:ext cx="574352" cy="484187"/>
          </a:xfrm>
          <a:prstGeom prst="rightArrow">
            <a:avLst>
              <a:gd name="adj1" fmla="val 50000"/>
              <a:gd name="adj2" fmla="val 56103"/>
            </a:avLst>
          </a:prstGeom>
          <a:solidFill>
            <a:srgbClr val="FFCC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7" name="Скругленный прямоугольник 17"/>
          <p:cNvSpPr>
            <a:spLocks noChangeArrowheads="1"/>
          </p:cNvSpPr>
          <p:nvPr/>
        </p:nvSpPr>
        <p:spPr bwMode="auto">
          <a:xfrm>
            <a:off x="107504" y="2780928"/>
            <a:ext cx="3960440" cy="1368152"/>
          </a:xfrm>
          <a:prstGeom prst="roundRect">
            <a:avLst>
              <a:gd name="adj" fmla="val 10115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>
              <a:lnSpc>
                <a:spcPct val="150000"/>
              </a:lnSpc>
            </a:pPr>
            <a:r>
              <a:rPr lang="ru-RU" sz="1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ч.2 ст. 10.10 </a:t>
            </a:r>
            <a:r>
              <a:rPr lang="ru-RU" sz="16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КоАП</a:t>
            </a:r>
            <a:r>
              <a:rPr lang="ru-RU" sz="1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РФ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Повреждение мелиоративной системы, а равно защитного лесного насаждения </a:t>
            </a:r>
          </a:p>
        </p:txBody>
      </p:sp>
      <p:pic>
        <p:nvPicPr>
          <p:cNvPr id="34824" name="Picture 4" descr="rosselkhoznadzor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99CBCC"/>
              </a:clrFrom>
              <a:clrTo>
                <a:srgbClr val="99CBCC">
                  <a:alpha val="0"/>
                </a:srgbClr>
              </a:clrTo>
            </a:clrChange>
            <a:lum contrast="36000"/>
          </a:blip>
          <a:srcRect/>
          <a:stretch>
            <a:fillRect/>
          </a:stretch>
        </p:blipFill>
        <p:spPr bwMode="auto">
          <a:xfrm>
            <a:off x="8429625" y="0"/>
            <a:ext cx="714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Стрелка вправо 16"/>
          <p:cNvSpPr>
            <a:spLocks noChangeArrowheads="1"/>
          </p:cNvSpPr>
          <p:nvPr/>
        </p:nvSpPr>
        <p:spPr bwMode="auto">
          <a:xfrm>
            <a:off x="4067944" y="1412776"/>
            <a:ext cx="574352" cy="484188"/>
          </a:xfrm>
          <a:prstGeom prst="rightArrow">
            <a:avLst>
              <a:gd name="adj1" fmla="val 50000"/>
              <a:gd name="adj2" fmla="val 56100"/>
            </a:avLst>
          </a:prstGeom>
          <a:solidFill>
            <a:srgbClr val="FFCC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Скругленный прямоугольник 17"/>
          <p:cNvSpPr>
            <a:spLocks noChangeArrowheads="1"/>
          </p:cNvSpPr>
          <p:nvPr/>
        </p:nvSpPr>
        <p:spPr bwMode="auto">
          <a:xfrm>
            <a:off x="107504" y="4581128"/>
            <a:ext cx="4032448" cy="2088232"/>
          </a:xfrm>
          <a:prstGeom prst="roundRect">
            <a:avLst>
              <a:gd name="adj" fmla="val 587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/>
            <a:endParaRPr lang="ru-RU" sz="16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ч.3 ст. 10.10 </a:t>
            </a:r>
            <a:r>
              <a:rPr lang="ru-RU" sz="16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КоАП</a:t>
            </a:r>
            <a:r>
              <a:rPr lang="ru-RU" sz="1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РФ</a:t>
            </a:r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Сооружение и (или) эксплуатация линий связи, линий электропередачи, трубопроводов, дорог или других объектов на мелиорируемых (мелиорированных) землях без согласования со специально уполномоченным государственным органом в области мелиорации земель</a:t>
            </a:r>
            <a:endParaRPr lang="ru-RU" sz="1400" dirty="0" smtClean="0">
              <a:latin typeface="Arial" pitchFamily="34" charset="0"/>
              <a:cs typeface="Arial" pitchFamily="34" charset="0"/>
              <a:hlinkClick r:id="rId3"/>
            </a:endParaRPr>
          </a:p>
        </p:txBody>
      </p:sp>
      <p:sp>
        <p:nvSpPr>
          <p:cNvPr id="13" name="Скругленный прямоугольник 15"/>
          <p:cNvSpPr>
            <a:spLocks noChangeArrowheads="1"/>
          </p:cNvSpPr>
          <p:nvPr/>
        </p:nvSpPr>
        <p:spPr bwMode="auto">
          <a:xfrm>
            <a:off x="4644008" y="4941168"/>
            <a:ext cx="4392488" cy="1080120"/>
          </a:xfrm>
          <a:prstGeom prst="roundRect">
            <a:avLst>
              <a:gd name="adj" fmla="val 1998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граждан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от 1000 до 1500 рублей; 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должностных лиц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– от 1500 до 2000 рублей; 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юридических лиц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– от 10 тыс. до 20 тыс. руб.</a:t>
            </a:r>
          </a:p>
        </p:txBody>
      </p:sp>
      <p:sp>
        <p:nvSpPr>
          <p:cNvPr id="14" name="Стрелка вправо 16"/>
          <p:cNvSpPr>
            <a:spLocks noChangeArrowheads="1"/>
          </p:cNvSpPr>
          <p:nvPr/>
        </p:nvSpPr>
        <p:spPr bwMode="auto">
          <a:xfrm>
            <a:off x="4139952" y="5301208"/>
            <a:ext cx="504056" cy="484187"/>
          </a:xfrm>
          <a:prstGeom prst="rightArrow">
            <a:avLst>
              <a:gd name="adj1" fmla="val 50000"/>
              <a:gd name="adj2" fmla="val 56103"/>
            </a:avLst>
          </a:prstGeom>
          <a:solidFill>
            <a:srgbClr val="FFCC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5" name="Рисунок 14" descr="RF2_0.t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92696"/>
            <a:ext cx="9144000" cy="144016"/>
          </a:xfrm>
          <a:prstGeom prst="rect">
            <a:avLst/>
          </a:prstGeom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748464" y="6453336"/>
            <a:ext cx="395536" cy="404664"/>
          </a:xfrm>
        </p:spPr>
        <p:txBody>
          <a:bodyPr/>
          <a:lstStyle/>
          <a:p>
            <a:fld id="{A120AF09-E37E-4D04-B26E-F515A1AEEAE5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9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9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8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8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7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400"/>
                            </p:stCondLst>
                            <p:childTnLst>
                              <p:par>
                                <p:cTn id="3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2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animBg="1"/>
      <p:bldP spid="22535" grpId="0" animBg="1"/>
      <p:bldP spid="20486" grpId="0" animBg="1"/>
      <p:bldP spid="11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F2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6713"/>
            <a:ext cx="9144000" cy="1440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116632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Положение о государственном земельном надзоре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(Постановление Правительства РФ от 02.01.2015 № 1)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908720"/>
            <a:ext cx="8784976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 eaLnBrk="1" hangingPunct="1">
              <a:lnSpc>
                <a:spcPct val="120000"/>
              </a:lnSpc>
              <a:defRPr/>
            </a:pPr>
            <a:r>
              <a:rPr lang="ru-RU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Россельхознадзор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осуществляет надзор за соблюдением:</a:t>
            </a:r>
          </a:p>
          <a:p>
            <a:pPr indent="228600" algn="just" eaLnBrk="1" hangingPunct="1">
              <a:lnSpc>
                <a:spcPct val="50000"/>
              </a:lnSpc>
              <a:defRPr/>
            </a:pP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indent="228600" algn="just" eaLnBrk="1" hangingPunct="1">
              <a:defRPr/>
            </a:pPr>
            <a:r>
              <a:rPr lang="ru-RU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а) требований о запрете самовольного снятия, перемещения и уничтожения плодородного слоя почвы, а также порчи земель в результате нарушения правил обращения с пестицидами, </a:t>
            </a:r>
            <a:r>
              <a:rPr lang="ru-RU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агрохимикатами</a:t>
            </a:r>
            <a:r>
              <a:rPr lang="ru-RU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… </a:t>
            </a:r>
            <a:r>
              <a:rPr lang="ru-RU" sz="1750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(ст.8.6 </a:t>
            </a:r>
            <a:r>
              <a:rPr lang="ru-RU" sz="1750" i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КоАП</a:t>
            </a:r>
            <a:r>
              <a:rPr lang="ru-RU" sz="1750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РФ);</a:t>
            </a:r>
          </a:p>
          <a:p>
            <a:pPr indent="228600" algn="just">
              <a:defRPr/>
            </a:pPr>
            <a:r>
              <a:rPr lang="ru-RU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б) </a:t>
            </a:r>
            <a:r>
              <a:rPr lang="ru-RU" sz="1750" dirty="0" smtClean="0">
                <a:latin typeface="Arial" pitchFamily="34" charset="0"/>
                <a:cs typeface="Arial" pitchFamily="34" charset="0"/>
              </a:rPr>
              <a:t>требований и обязательных мероприятий по улучшению земель и охране почв от ветровой, водной эрозии и предотвращению других процессов, ухудшающих качественное состояние земель … </a:t>
            </a:r>
            <a:r>
              <a:rPr lang="ru-RU" sz="1750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(ч.2 ст.8.7 </a:t>
            </a:r>
            <a:r>
              <a:rPr lang="ru-RU" sz="1750" i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КоАП</a:t>
            </a:r>
            <a:r>
              <a:rPr lang="ru-RU" sz="1750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РФ);</a:t>
            </a:r>
          </a:p>
          <a:p>
            <a:pPr indent="228600" algn="just">
              <a:defRPr/>
            </a:pPr>
            <a:r>
              <a:rPr lang="ru-RU" sz="1750" dirty="0" smtClean="0">
                <a:latin typeface="Arial" pitchFamily="34" charset="0"/>
                <a:cs typeface="Arial" pitchFamily="34" charset="0"/>
              </a:rPr>
              <a:t>в) требований, связанных с обязательным использованием земельных участков из земель </a:t>
            </a:r>
            <a:r>
              <a:rPr lang="ru-RU" sz="1750" dirty="0" err="1" smtClean="0">
                <a:latin typeface="Arial" pitchFamily="34" charset="0"/>
                <a:cs typeface="Arial" pitchFamily="34" charset="0"/>
              </a:rPr>
              <a:t>сельхозназначения</a:t>
            </a:r>
            <a:r>
              <a:rPr lang="ru-RU" sz="1750" dirty="0" smtClean="0">
                <a:latin typeface="Arial" pitchFamily="34" charset="0"/>
                <a:cs typeface="Arial" pitchFamily="34" charset="0"/>
              </a:rPr>
              <a:t>, оборот которых регулируется 101-ФЗ   «Об обороте земель </a:t>
            </a:r>
            <a:r>
              <a:rPr lang="ru-RU" sz="1750" dirty="0" err="1" smtClean="0">
                <a:latin typeface="Arial" pitchFamily="34" charset="0"/>
                <a:cs typeface="Arial" pitchFamily="34" charset="0"/>
              </a:rPr>
              <a:t>сельхозназначения</a:t>
            </a:r>
            <a:r>
              <a:rPr lang="ru-RU" sz="1750" dirty="0" smtClean="0">
                <a:latin typeface="Arial" pitchFamily="34" charset="0"/>
                <a:cs typeface="Arial" pitchFamily="34" charset="0"/>
              </a:rPr>
              <a:t>», для ведения сельхозпроизводства или осуществления иной связанной с сельхозпроизводством деятельности   </a:t>
            </a:r>
            <a:r>
              <a:rPr lang="ru-RU" sz="1750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(ч.2, ч.2.1 ст.8.8 </a:t>
            </a:r>
            <a:r>
              <a:rPr lang="ru-RU" sz="1750" i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КоАП</a:t>
            </a:r>
            <a:r>
              <a:rPr lang="ru-RU" sz="1750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РФ);</a:t>
            </a:r>
          </a:p>
          <a:p>
            <a:pPr indent="228600" algn="just" eaLnBrk="1" hangingPunct="1">
              <a:defRPr/>
            </a:pPr>
            <a:r>
              <a:rPr lang="ru-RU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г) требований в области мелиорации земель…</a:t>
            </a:r>
            <a:r>
              <a:rPr lang="ru-RU" sz="1750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(ст.10.9, ч.2,3 ст.10.10 </a:t>
            </a:r>
            <a:r>
              <a:rPr lang="ru-RU" sz="1750" i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КоАП</a:t>
            </a:r>
            <a:r>
              <a:rPr lang="ru-RU" sz="1750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РФ);</a:t>
            </a:r>
          </a:p>
          <a:p>
            <a:pPr indent="228600" algn="just">
              <a:defRPr/>
            </a:pPr>
            <a:r>
              <a:rPr lang="ru-RU" sz="1750" dirty="0" smtClean="0">
                <a:latin typeface="Arial" pitchFamily="34" charset="0"/>
                <a:cs typeface="Arial" pitchFamily="34" charset="0"/>
              </a:rPr>
              <a:t>г(1) обязанностей по рекультивации земель при осуществлении работ строительных, мелиоративных, изыскательских и иных работ…. </a:t>
            </a:r>
            <a:r>
              <a:rPr lang="ru-RU" sz="1750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(ч.1 ст.8.7 </a:t>
            </a:r>
            <a:r>
              <a:rPr lang="ru-RU" sz="1750" i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КоАП</a:t>
            </a:r>
            <a:r>
              <a:rPr lang="ru-RU" sz="1750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РФ);</a:t>
            </a:r>
          </a:p>
          <a:p>
            <a:pPr indent="228600" algn="just" eaLnBrk="1" hangingPunct="1">
              <a:defRPr/>
            </a:pPr>
            <a:r>
              <a:rPr lang="ru-RU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 предписаний, выданных должностными лицами </a:t>
            </a:r>
            <a:r>
              <a:rPr lang="ru-RU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Россельхознадзора</a:t>
            </a:r>
            <a:r>
              <a:rPr lang="ru-RU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и его территориальными органами …, по вопросам соблюдения требований земельного законодательства и устранения нарушений.</a:t>
            </a:r>
            <a:endParaRPr lang="ru-RU" sz="175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48464" y="6525344"/>
            <a:ext cx="395536" cy="332656"/>
          </a:xfrm>
        </p:spPr>
        <p:txBody>
          <a:bodyPr/>
          <a:lstStyle/>
          <a:p>
            <a:fld id="{A120AF09-E37E-4D04-B26E-F515A1AEEAE5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7" name="Picture 4" descr="rosselkhoznadzor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99CBCC"/>
              </a:clrFrom>
              <a:clrTo>
                <a:srgbClr val="99CBCC">
                  <a:alpha val="0"/>
                </a:srgbClr>
              </a:clrTo>
            </a:clrChange>
            <a:lum contrast="36000"/>
          </a:blip>
          <a:srcRect/>
          <a:stretch>
            <a:fillRect/>
          </a:stretch>
        </p:blipFill>
        <p:spPr bwMode="auto">
          <a:xfrm>
            <a:off x="8316417" y="116632"/>
            <a:ext cx="82758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F2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6713"/>
            <a:ext cx="9144000" cy="144016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48464" y="6525344"/>
            <a:ext cx="395536" cy="332656"/>
          </a:xfrm>
        </p:spPr>
        <p:txBody>
          <a:bodyPr/>
          <a:lstStyle/>
          <a:p>
            <a:fld id="{A120AF09-E37E-4D04-B26E-F515A1AEEAE5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7" name="Picture 4" descr="rosselkhoznadzor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99CBCC"/>
              </a:clrFrom>
              <a:clrTo>
                <a:srgbClr val="99CBCC">
                  <a:alpha val="0"/>
                </a:srgbClr>
              </a:clrTo>
            </a:clrChange>
            <a:lum contrast="36000"/>
          </a:blip>
          <a:srcRect/>
          <a:stretch>
            <a:fillRect/>
          </a:stretch>
        </p:blipFill>
        <p:spPr bwMode="auto">
          <a:xfrm>
            <a:off x="8316417" y="116632"/>
            <a:ext cx="82758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971600" y="116632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Положение о государственном земельном надзоре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(Постановление Правительства РФ от 02.01.2015 № 1)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2060848"/>
            <a:ext cx="8928992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90600" algn="just">
              <a:lnSpc>
                <a:spcPct val="120000"/>
              </a:lnSpc>
            </a:pPr>
            <a:endParaRPr lang="ru-RU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990600" algn="just"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Полномочия, указанные в настоящем пункте, осуществляются в отношении земель сельскохозяйственного назначения, оборот которых регулируется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Федеральным законом от 24.07.2002 г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 №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101-ФЗ «Об обороте земель сельскохозяйственного назначения»</a:t>
            </a:r>
          </a:p>
          <a:p>
            <a:pPr indent="990600" algn="just">
              <a:lnSpc>
                <a:spcPct val="120000"/>
              </a:lnSpc>
            </a:pP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F2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6713"/>
            <a:ext cx="9144000" cy="1440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116632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Особенности Федерального закона «Об обороте земель сельскохозяйственного назначения» от 24.07.2002 г. №101-ФЗ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48464" y="6525344"/>
            <a:ext cx="395536" cy="332656"/>
          </a:xfrm>
        </p:spPr>
        <p:txBody>
          <a:bodyPr/>
          <a:lstStyle/>
          <a:p>
            <a:fld id="{A120AF09-E37E-4D04-B26E-F515A1AEEAE5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7" name="Picture 4" descr="rosselkhoznadzor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99CBCC"/>
              </a:clrFrom>
              <a:clrTo>
                <a:srgbClr val="99CBCC">
                  <a:alpha val="0"/>
                </a:srgbClr>
              </a:clrTo>
            </a:clrChange>
            <a:lum contrast="36000"/>
          </a:blip>
          <a:srcRect/>
          <a:stretch>
            <a:fillRect/>
          </a:stretch>
        </p:blipFill>
        <p:spPr bwMode="auto">
          <a:xfrm>
            <a:off x="8316417" y="116632"/>
            <a:ext cx="82758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25"/>
          <p:cNvSpPr>
            <a:spLocks noChangeArrowheads="1"/>
          </p:cNvSpPr>
          <p:nvPr/>
        </p:nvSpPr>
        <p:spPr bwMode="auto">
          <a:xfrm>
            <a:off x="285721" y="1500174"/>
            <a:ext cx="8572560" cy="419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8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Действие настоящего Федерального закона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не распространяется 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на относящиеся к землям сельскохозяйственного назначения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садовые, огородные, дачные земельные участки, земельные участки, предназначенные для ведения личного подсобного хозяйства, гаражного строительства (в том числе индивидуального гаражного строительства), а также на земельные участки, на которых расположены объекты недвижимого имущества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 Оборот указанных земельных участков регулируется Земельным кодексом РФ.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179388" y="1772816"/>
            <a:ext cx="8713787" cy="4668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Землями сельскохозяйственного назначения признаются земли, находящиеся 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за границами населенного пункта</a:t>
            </a:r>
            <a:r>
              <a:rPr lang="ru-RU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и предоставленные для нужд сельского хозяйства, а также предназначенные для этих целей.</a:t>
            </a:r>
          </a:p>
          <a:p>
            <a:pPr algn="just" eaLnBrk="1" hangingPunct="1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just" eaLnBrk="1" hangingPunct="1"/>
            <a:r>
              <a:rPr lang="ru-RU" b="1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	</a:t>
            </a:r>
            <a:r>
              <a:rPr lang="ru-RU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В составе земель сельскохозяйственного назначения выделяются сельскохозяйственные угодья, земли, занятые внутрихозяйственными дорогами, коммуникациями, лесными насаждениями, предназначенными для обеспечения защиты земель от воздействия негативных (вредных) природных, антропогенных и техногенных явлений, водными объектами, а также зданиями, строениями, сооружениями, используемыми для производства, хранения и первичной переработки сельскохозяйственной продукции.</a:t>
            </a:r>
          </a:p>
          <a:p>
            <a:pPr algn="just" eaLnBrk="1" hangingPunct="1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just" eaLnBrk="1" hangingPunct="1"/>
            <a:r>
              <a:rPr lang="ru-RU" b="1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	</a:t>
            </a:r>
            <a:r>
              <a:rPr lang="ru-RU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Земли сельскохозяйственного назначения могут использоваться для ведения сельскохозяйственного производства, создания защитных лесных насаждений, научно-исследовательских, учебных и иных связанных с сельскохозяйственным производством целей.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16632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Понятие, состав и использование земель сельскохозяйственного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назначения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статьи 77, 78 Земельного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кодекса Российской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Федерации)</a:t>
            </a:r>
          </a:p>
        </p:txBody>
      </p:sp>
      <p:pic>
        <p:nvPicPr>
          <p:cNvPr id="4" name="Picture 4" descr="rosselkhoznadzor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99CBCC"/>
              </a:clrFrom>
              <a:clrTo>
                <a:srgbClr val="99CBCC">
                  <a:alpha val="0"/>
                </a:srgbClr>
              </a:clrTo>
            </a:clrChange>
            <a:lum contrast="36000"/>
          </a:blip>
          <a:srcRect/>
          <a:stretch>
            <a:fillRect/>
          </a:stretch>
        </p:blipFill>
        <p:spPr bwMode="auto">
          <a:xfrm>
            <a:off x="8316913" y="0"/>
            <a:ext cx="82708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RF2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52736"/>
            <a:ext cx="9144000" cy="1440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23528" y="0"/>
            <a:ext cx="83529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8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Нормы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законодательства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РФ, направленные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контроль самовольного снятия, перемещения, уничтожения и порчи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почв  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460" name="Стрелка вниз 11"/>
          <p:cNvSpPr>
            <a:spLocks noChangeArrowheads="1"/>
          </p:cNvSpPr>
          <p:nvPr/>
        </p:nvSpPr>
        <p:spPr bwMode="auto">
          <a:xfrm>
            <a:off x="1928813" y="2852936"/>
            <a:ext cx="500062" cy="1290439"/>
          </a:xfrm>
          <a:prstGeom prst="downArrow">
            <a:avLst>
              <a:gd name="adj1" fmla="val 50000"/>
              <a:gd name="adj2" fmla="val 64508"/>
            </a:avLst>
          </a:prstGeom>
          <a:solidFill>
            <a:srgbClr val="FFCC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1" name="Скругленный прямоугольник 14"/>
          <p:cNvSpPr>
            <a:spLocks noChangeArrowheads="1"/>
          </p:cNvSpPr>
          <p:nvPr/>
        </p:nvSpPr>
        <p:spPr bwMode="auto">
          <a:xfrm>
            <a:off x="107505" y="4143375"/>
            <a:ext cx="4248472" cy="14287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Иск Управления </a:t>
            </a:r>
            <a:r>
              <a:rPr lang="ru-RU" sz="1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Россельхознадзора</a:t>
            </a:r>
            <a:r>
              <a:rPr lang="ru-RU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по РБ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о возмещении вреда, причиненного почве как объекту охраны окружающей среды, в соответствии с Методикой Министерства природных ресурсов и экологии РФ от 8.07.2010 г. №238</a:t>
            </a:r>
          </a:p>
        </p:txBody>
      </p:sp>
      <p:pic>
        <p:nvPicPr>
          <p:cNvPr id="29701" name="Picture 4" descr="rosselkhoznadzor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99CBCC"/>
              </a:clrFrom>
              <a:clrTo>
                <a:srgbClr val="99CBCC">
                  <a:alpha val="0"/>
                </a:srgbClr>
              </a:clrTo>
            </a:clrChange>
            <a:lum contrast="36000"/>
          </a:blip>
          <a:srcRect/>
          <a:stretch>
            <a:fillRect/>
          </a:stretch>
        </p:blipFill>
        <p:spPr bwMode="auto">
          <a:xfrm>
            <a:off x="8429625" y="0"/>
            <a:ext cx="714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Скругленный прямоугольник 9"/>
          <p:cNvSpPr>
            <a:spLocks noChangeArrowheads="1"/>
          </p:cNvSpPr>
          <p:nvPr/>
        </p:nvSpPr>
        <p:spPr bwMode="auto">
          <a:xfrm>
            <a:off x="107504" y="908720"/>
            <a:ext cx="4178746" cy="19442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sz="14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ч.1. ст.8.6 </a:t>
            </a:r>
            <a:r>
              <a:rPr lang="ru-RU" sz="140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КоАП</a:t>
            </a:r>
            <a:r>
              <a:rPr lang="ru-RU" sz="14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РФ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Самовольное снятие или перемещение плодородного слоя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почвы: </a:t>
            </a:r>
          </a:p>
          <a:p>
            <a:pPr algn="just"/>
            <a:endParaRPr lang="ru-RU" sz="1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граждан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в размере от 1 тыс. до 3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тыс.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руб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; </a:t>
            </a:r>
          </a:p>
          <a:p>
            <a:pPr algn="just"/>
            <a:endParaRPr lang="ru-RU" sz="1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должностных лиц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– от 5 тыс. до 10 тыс.р.; </a:t>
            </a:r>
          </a:p>
          <a:p>
            <a:pPr algn="just"/>
            <a:endParaRPr lang="ru-RU" sz="1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юридических лиц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- от 30 тыс. до 50 тыс.р.</a:t>
            </a:r>
          </a:p>
        </p:txBody>
      </p:sp>
      <p:sp>
        <p:nvSpPr>
          <p:cNvPr id="19464" name="Скругленный прямоугольник 9"/>
          <p:cNvSpPr>
            <a:spLocks noChangeArrowheads="1"/>
          </p:cNvSpPr>
          <p:nvPr/>
        </p:nvSpPr>
        <p:spPr bwMode="auto">
          <a:xfrm>
            <a:off x="4357688" y="908720"/>
            <a:ext cx="4678808" cy="37444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sz="14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ч.2 ст.8.6 </a:t>
            </a:r>
            <a:r>
              <a:rPr lang="ru-RU" sz="140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КоАП</a:t>
            </a:r>
            <a:r>
              <a:rPr lang="ru-RU" sz="14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РФ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Уничтожение плодородного слоя почвы, а равно порча земель в результате нарушения правил обращения с пестицидами и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агрохимикатами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или иными опасными для здоровья людей и окружающей среды веществами и отходами производства и потребления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граждан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в размере от 3 тыс. до 5 тыс. рублей; </a:t>
            </a:r>
          </a:p>
          <a:p>
            <a:pPr algn="just"/>
            <a:r>
              <a:rPr lang="ru-RU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должностных лиц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- от 10 тыс. до 30 тыс. рублей; </a:t>
            </a:r>
            <a:r>
              <a:rPr lang="ru-RU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ИП без образования юридического лица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- от 20 тыс. до 40 тыс. рублей или административное приостановление деятельности на срок до 90 суток; </a:t>
            </a:r>
          </a:p>
          <a:p>
            <a:pPr algn="just"/>
            <a:r>
              <a:rPr lang="ru-RU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юридических лиц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– от 40 тыс. до 80 тыс. рублей или административное приостановление деятельности на срок до 90 суток.</a:t>
            </a:r>
          </a:p>
        </p:txBody>
      </p:sp>
      <p:sp>
        <p:nvSpPr>
          <p:cNvPr id="19465" name="Стрелка вниз 11"/>
          <p:cNvSpPr>
            <a:spLocks noChangeArrowheads="1"/>
          </p:cNvSpPr>
          <p:nvPr/>
        </p:nvSpPr>
        <p:spPr bwMode="auto">
          <a:xfrm rot="2700000">
            <a:off x="3765551" y="3500437"/>
            <a:ext cx="500062" cy="722313"/>
          </a:xfrm>
          <a:prstGeom prst="downArrow">
            <a:avLst>
              <a:gd name="adj1" fmla="val 52536"/>
              <a:gd name="adj2" fmla="val 64438"/>
            </a:avLst>
          </a:prstGeom>
          <a:solidFill>
            <a:srgbClr val="FFCC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6" name="Скругленный прямоугольник 14"/>
          <p:cNvSpPr>
            <a:spLocks noChangeArrowheads="1"/>
          </p:cNvSpPr>
          <p:nvPr/>
        </p:nvSpPr>
        <p:spPr bwMode="auto">
          <a:xfrm>
            <a:off x="5214938" y="4869160"/>
            <a:ext cx="3821558" cy="12858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Компенсация вреда окружающей среде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рассчитанная по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методике,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должна поступить в бюджет того района, где было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совершено административное правонарушение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67" name="Скругленный прямоугольник 14"/>
          <p:cNvSpPr>
            <a:spLocks noChangeArrowheads="1"/>
          </p:cNvSpPr>
          <p:nvPr/>
        </p:nvSpPr>
        <p:spPr bwMode="auto">
          <a:xfrm>
            <a:off x="107504" y="6000750"/>
            <a:ext cx="4474021" cy="74061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Разработка проекта рекультивации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и проведение мероприятий по рекультивации в соответствии с разработанным проектом</a:t>
            </a:r>
          </a:p>
        </p:txBody>
      </p:sp>
      <p:sp>
        <p:nvSpPr>
          <p:cNvPr id="19468" name="Стрелка вниз 11"/>
          <p:cNvSpPr>
            <a:spLocks noChangeArrowheads="1"/>
          </p:cNvSpPr>
          <p:nvPr/>
        </p:nvSpPr>
        <p:spPr bwMode="auto">
          <a:xfrm>
            <a:off x="2071688" y="5572125"/>
            <a:ext cx="500062" cy="428625"/>
          </a:xfrm>
          <a:prstGeom prst="downArrow">
            <a:avLst>
              <a:gd name="adj1" fmla="val 50000"/>
              <a:gd name="adj2" fmla="val 64505"/>
            </a:avLst>
          </a:prstGeom>
          <a:solidFill>
            <a:srgbClr val="FFCC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9" name="Стрелка вниз 11"/>
          <p:cNvSpPr>
            <a:spLocks noChangeArrowheads="1"/>
          </p:cNvSpPr>
          <p:nvPr/>
        </p:nvSpPr>
        <p:spPr bwMode="auto">
          <a:xfrm rot="-5400000">
            <a:off x="4534858" y="4834297"/>
            <a:ext cx="500062" cy="857820"/>
          </a:xfrm>
          <a:prstGeom prst="downArrow">
            <a:avLst>
              <a:gd name="adj1" fmla="val 50000"/>
              <a:gd name="adj2" fmla="val 64501"/>
            </a:avLst>
          </a:prstGeom>
          <a:solidFill>
            <a:srgbClr val="FFCC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3" name="Рисунок 12" descr="RF2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92696"/>
            <a:ext cx="9144000" cy="1440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9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7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9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8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8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  <p:bldP spid="19463" grpId="0" animBg="1"/>
      <p:bldP spid="19464" grpId="0" animBg="1"/>
      <p:bldP spid="19465" grpId="0" animBg="1"/>
      <p:bldP spid="19466" grpId="0" animBg="1"/>
      <p:bldP spid="19467" grpId="0" animBg="1"/>
      <p:bldP spid="19468" grpId="0" animBg="1"/>
      <p:bldP spid="194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285750" y="0"/>
            <a:ext cx="8429625" cy="764704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Характерные нарушения, 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отнесенные к санкциям ст.8.6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КоАП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РФ</a:t>
            </a:r>
          </a:p>
        </p:txBody>
      </p:sp>
      <p:sp>
        <p:nvSpPr>
          <p:cNvPr id="30723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</p:txBody>
      </p:sp>
      <p:pic>
        <p:nvPicPr>
          <p:cNvPr id="3072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1406" y="980728"/>
            <a:ext cx="4425089" cy="1876768"/>
          </a:xfrm>
          <a:noFill/>
          <a:ln>
            <a:solidFill>
              <a:schemeClr val="tx1"/>
            </a:solidFill>
          </a:ln>
        </p:spPr>
      </p:pic>
      <p:pic>
        <p:nvPicPr>
          <p:cNvPr id="3072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1406" y="2928934"/>
            <a:ext cx="4429157" cy="1857388"/>
          </a:xfrm>
          <a:noFill/>
          <a:ln>
            <a:solidFill>
              <a:schemeClr val="tx1"/>
            </a:solidFill>
          </a:ln>
        </p:spPr>
      </p:pic>
      <p:pic>
        <p:nvPicPr>
          <p:cNvPr id="30726" name="Picture 8" descr="DSC0084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1406" y="4857760"/>
            <a:ext cx="4429157" cy="1928826"/>
          </a:xfrm>
          <a:noFill/>
          <a:ln>
            <a:solidFill>
              <a:schemeClr val="tx1"/>
            </a:solidFill>
          </a:ln>
        </p:spPr>
      </p:pic>
      <p:pic>
        <p:nvPicPr>
          <p:cNvPr id="30727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643438" y="980728"/>
            <a:ext cx="4429156" cy="1876768"/>
          </a:xfrm>
          <a:noFill/>
          <a:ln>
            <a:solidFill>
              <a:schemeClr val="tx1"/>
            </a:solidFill>
          </a:ln>
        </p:spPr>
      </p:pic>
      <p:pic>
        <p:nvPicPr>
          <p:cNvPr id="30728" name="Picture 4" descr="rosselkhoznadzor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99CBCC"/>
              </a:clrFrom>
              <a:clrTo>
                <a:srgbClr val="99CBCC">
                  <a:alpha val="0"/>
                </a:srgbClr>
              </a:clrTo>
            </a:clrChange>
            <a:lum contrast="36000"/>
          </a:blip>
          <a:srcRect/>
          <a:stretch>
            <a:fillRect/>
          </a:stretch>
        </p:blipFill>
        <p:spPr bwMode="auto">
          <a:xfrm>
            <a:off x="8316913" y="0"/>
            <a:ext cx="82708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2928934"/>
            <a:ext cx="4429156" cy="1857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30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3438" y="4857760"/>
            <a:ext cx="4429156" cy="19288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Рисунок 11" descr="RF2_0.t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764704"/>
            <a:ext cx="9144000" cy="1440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800" b="1" dirty="0">
                <a:solidFill>
                  <a:schemeClr val="bg1"/>
                </a:solidFill>
              </a:rPr>
              <a:t> 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Нормы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законодательства Российской Федерации,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предусмотренные 46-ФЗ (вступили в силу 20.03.2015 г.) </a:t>
            </a:r>
          </a:p>
          <a:p>
            <a:pPr algn="ctr">
              <a:defRPr/>
            </a:pPr>
            <a:endParaRPr lang="ru-RU" sz="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2" name="Скругленный прямоугольник 9"/>
          <p:cNvSpPr>
            <a:spLocks noChangeArrowheads="1"/>
          </p:cNvSpPr>
          <p:nvPr/>
        </p:nvSpPr>
        <p:spPr bwMode="auto">
          <a:xfrm>
            <a:off x="4860032" y="908720"/>
            <a:ext cx="4107879" cy="2376264"/>
          </a:xfrm>
          <a:prstGeom prst="roundRect">
            <a:avLst>
              <a:gd name="adj" fmla="val 13084"/>
            </a:avLst>
          </a:prstGeom>
          <a:ln w="1905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ru-RU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ч.2 ст.8.7 </a:t>
            </a:r>
            <a:r>
              <a:rPr lang="ru-RU" sz="16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КоАП</a:t>
            </a:r>
            <a:r>
              <a:rPr lang="ru-RU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РФ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Невыполнение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установленных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требований и обязательных мероприятий по улучшению, защите земель и охране почв от ветровой, водной эрозии и предотвращению других процессов и иного негативного воздействия на окружающую среду, ухудшающих качественное состояние земель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Скругленный прямоугольник 12"/>
          <p:cNvSpPr>
            <a:spLocks noChangeArrowheads="1"/>
          </p:cNvSpPr>
          <p:nvPr/>
        </p:nvSpPr>
        <p:spPr bwMode="auto">
          <a:xfrm>
            <a:off x="4211960" y="4797152"/>
            <a:ext cx="4824536" cy="1944216"/>
          </a:xfrm>
          <a:prstGeom prst="roundRect">
            <a:avLst>
              <a:gd name="adj" fmla="val 17946"/>
            </a:avLst>
          </a:prstGeom>
          <a:ln w="1905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граждан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от 20 тыс. до 50 тыс.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рублей; 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должностных </a:t>
            </a:r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лиц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50 тыс. до 100 тыс.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рублей; 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юридических </a:t>
            </a:r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лиц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– от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400 тыс. до 700 тыс.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рублей.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800" dirty="0">
              <a:solidFill>
                <a:srgbClr val="002060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 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21510" name="Стрелка вправо 13"/>
          <p:cNvSpPr>
            <a:spLocks noChangeArrowheads="1"/>
          </p:cNvSpPr>
          <p:nvPr/>
        </p:nvSpPr>
        <p:spPr bwMode="auto">
          <a:xfrm>
            <a:off x="3779913" y="5229200"/>
            <a:ext cx="432048" cy="415002"/>
          </a:xfrm>
          <a:prstGeom prst="rightArrow">
            <a:avLst>
              <a:gd name="adj1" fmla="val 46297"/>
              <a:gd name="adj2" fmla="val 52304"/>
            </a:avLst>
          </a:prstGeom>
          <a:solidFill>
            <a:srgbClr val="FFCC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1751" name="Picture 4" descr="rosselkhoznadzor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99CBCC"/>
              </a:clrFrom>
              <a:clrTo>
                <a:srgbClr val="99CBCC">
                  <a:alpha val="0"/>
                </a:srgbClr>
              </a:clrTo>
            </a:clrChange>
            <a:lum contrast="36000"/>
          </a:blip>
          <a:srcRect/>
          <a:stretch>
            <a:fillRect/>
          </a:stretch>
        </p:blipFill>
        <p:spPr bwMode="auto">
          <a:xfrm>
            <a:off x="8429625" y="0"/>
            <a:ext cx="714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Стрелка вправо 13"/>
          <p:cNvSpPr>
            <a:spLocks noChangeArrowheads="1"/>
          </p:cNvSpPr>
          <p:nvPr/>
        </p:nvSpPr>
        <p:spPr bwMode="auto">
          <a:xfrm rot="5400000">
            <a:off x="6182245" y="3834980"/>
            <a:ext cx="1512168" cy="412179"/>
          </a:xfrm>
          <a:prstGeom prst="rightArrow">
            <a:avLst>
              <a:gd name="adj1" fmla="val 50000"/>
              <a:gd name="adj2" fmla="val 67119"/>
            </a:avLst>
          </a:prstGeom>
          <a:solidFill>
            <a:srgbClr val="FFCC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9" name="Рисунок 8" descr="RF2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92696"/>
            <a:ext cx="9144000" cy="144016"/>
          </a:xfrm>
          <a:prstGeom prst="rect">
            <a:avLst/>
          </a:prstGeom>
        </p:spPr>
      </p:pic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107504" y="908720"/>
            <a:ext cx="3672408" cy="4824536"/>
          </a:xfrm>
          <a:prstGeom prst="roundRect">
            <a:avLst>
              <a:gd name="adj" fmla="val 6414"/>
            </a:avLst>
          </a:prstGeom>
          <a:ln w="1905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ru-RU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ч.1 ст.8.7 </a:t>
            </a:r>
            <a:r>
              <a:rPr lang="ru-RU" sz="16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КоАП</a:t>
            </a:r>
            <a:r>
              <a:rPr lang="ru-RU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РФ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Невыполнение или несвоевременное выполнение обязанностей по рекультивации земель при разработке месторождений полезных ископаемых, включая общераспространенные полезные ископаемые, осуществлении строительных, мелиоративных, изыскательских и иных работ, в том числе работ, осуществляемых для внутрихозяйственных или собственных надобностей, а также после завершения строительства, реконструкции и (или) эксплуатации объектов, не связанных с созданием лесной инфраструктуры, сноса объектов лесной инфраструктуры </a:t>
            </a:r>
          </a:p>
          <a:p>
            <a:pPr algn="just">
              <a:defRPr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460432" y="6597352"/>
            <a:ext cx="683568" cy="260648"/>
          </a:xfrm>
        </p:spPr>
        <p:txBody>
          <a:bodyPr/>
          <a:lstStyle/>
          <a:p>
            <a:fld id="{A120AF09-E37E-4D04-B26E-F515A1AEEAE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6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8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animBg="1"/>
      <p:bldP spid="21510" grpId="0" animBg="1"/>
      <p:bldP spid="21512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Нормы законодательства Российской Федерации,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предусмотренные по улучшению, защите и охране почв </a:t>
            </a:r>
          </a:p>
          <a:p>
            <a:pPr algn="ctr">
              <a:defRPr/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Скругленный прямоугольник 9"/>
          <p:cNvSpPr>
            <a:spLocks noChangeArrowheads="1"/>
          </p:cNvSpPr>
          <p:nvPr/>
        </p:nvSpPr>
        <p:spPr bwMode="auto">
          <a:xfrm>
            <a:off x="107504" y="908721"/>
            <a:ext cx="8928992" cy="1296144"/>
          </a:xfrm>
          <a:prstGeom prst="roundRect">
            <a:avLst>
              <a:gd name="adj" fmla="val 16667"/>
            </a:avLst>
          </a:prstGeom>
          <a:ln w="1905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ч.2 ст.8.7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КоАП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РФ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Невыполнение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установленных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требований и обязательных мероприятий по улучшению, защите земель и охране почв от ветровой, водной эрозии и предотвращению других процессов и иного негативного воздействия на окружающую среду, ухудшающих качественное состояние земель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5" name="Скругленный прямоугольник 15"/>
          <p:cNvSpPr>
            <a:spLocks noChangeArrowheads="1"/>
          </p:cNvSpPr>
          <p:nvPr/>
        </p:nvSpPr>
        <p:spPr bwMode="auto">
          <a:xfrm>
            <a:off x="107504" y="2924944"/>
            <a:ext cx="8928992" cy="3672408"/>
          </a:xfrm>
          <a:prstGeom prst="roundRect">
            <a:avLst>
              <a:gd name="adj" fmla="val 16667"/>
            </a:avLst>
          </a:prstGeom>
          <a:ln w="1905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Статья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13 Земельного кодекса РФ. Содержание охраны земель</a:t>
            </a:r>
          </a:p>
          <a:p>
            <a:pPr algn="just">
              <a:defRPr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целях охраны земель собственники земельных участков, землепользователи, землевладельцы 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арендаторы земельных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участков обязаны проводить мероприятия по:</a:t>
            </a:r>
          </a:p>
          <a:p>
            <a:pPr marL="358775" indent="-358775" algn="l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358775" indent="-358775" algn="l"/>
            <a:r>
              <a:rPr lang="ru-RU" sz="1600" dirty="0" smtClean="0">
                <a:latin typeface="Arial" pitchFamily="34" charset="0"/>
                <a:cs typeface="Arial" pitchFamily="34" charset="0"/>
              </a:rPr>
              <a:t>1.  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воспроизводству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плодородия земель сельскохозяйственного назначения;</a:t>
            </a:r>
          </a:p>
          <a:p>
            <a:pPr marL="358775" indent="-358775" algn="l"/>
            <a:r>
              <a:rPr lang="ru-RU" sz="1600" dirty="0" smtClean="0">
                <a:latin typeface="Arial" pitchFamily="34" charset="0"/>
                <a:cs typeface="Arial" pitchFamily="34" charset="0"/>
              </a:rPr>
              <a:t>2.  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защите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земель от водной и ветровой эрозии, селей, подтопления, заболачивания, вторичного засоления, иссушения, уплотнения, загрязнения химическими веществами, в том числе радиоактивными, иными веществами и микроорганизмами, загрязнения отходами производства и потребления и другого негативного воздействия;</a:t>
            </a:r>
          </a:p>
          <a:p>
            <a:pPr marL="358775" indent="-358775" algn="l"/>
            <a:r>
              <a:rPr lang="ru-RU" sz="1600" dirty="0" smtClean="0">
                <a:latin typeface="Arial" pitchFamily="34" charset="0"/>
                <a:cs typeface="Arial" pitchFamily="34" charset="0"/>
              </a:rPr>
              <a:t>3.    защите сельскохозяйственных угодий от зарастания деревьями и кустарниками, сорными растениями, сохранению достигнутого уровня мелиорации.</a:t>
            </a:r>
          </a:p>
          <a:p>
            <a:pPr algn="l"/>
            <a:endParaRPr lang="ru-RU" dirty="0" smtClean="0"/>
          </a:p>
        </p:txBody>
      </p:sp>
      <p:pic>
        <p:nvPicPr>
          <p:cNvPr id="31751" name="Picture 4" descr="rosselkhoznadzor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99CBCC"/>
              </a:clrFrom>
              <a:clrTo>
                <a:srgbClr val="99CBCC">
                  <a:alpha val="0"/>
                </a:srgbClr>
              </a:clrTo>
            </a:clrChange>
            <a:lum contrast="36000"/>
          </a:blip>
          <a:srcRect/>
          <a:stretch>
            <a:fillRect/>
          </a:stretch>
        </p:blipFill>
        <p:spPr bwMode="auto">
          <a:xfrm>
            <a:off x="8429625" y="0"/>
            <a:ext cx="714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Стрелка вправо 13"/>
          <p:cNvSpPr>
            <a:spLocks noChangeArrowheads="1"/>
          </p:cNvSpPr>
          <p:nvPr/>
        </p:nvSpPr>
        <p:spPr bwMode="auto">
          <a:xfrm rot="5400000">
            <a:off x="4238029" y="2322811"/>
            <a:ext cx="720080" cy="484187"/>
          </a:xfrm>
          <a:prstGeom prst="rightArrow">
            <a:avLst>
              <a:gd name="adj1" fmla="val 50000"/>
              <a:gd name="adj2" fmla="val 52307"/>
            </a:avLst>
          </a:prstGeom>
          <a:solidFill>
            <a:srgbClr val="FFCC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9" name="Рисунок 8" descr="RF2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92696"/>
            <a:ext cx="9144000" cy="1440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5" grpId="0" animBg="1"/>
      <p:bldP spid="215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2747</TotalTime>
  <Words>2153</Words>
  <Application>Microsoft Office PowerPoint</Application>
  <PresentationFormat>Экран (4:3)</PresentationFormat>
  <Paragraphs>152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Специальное оформление</vt:lpstr>
      <vt:lpstr>Слайд 1</vt:lpstr>
      <vt:lpstr>Слайд 2</vt:lpstr>
      <vt:lpstr>Слайд 3</vt:lpstr>
      <vt:lpstr>Слайд 4</vt:lpstr>
      <vt:lpstr>Слайд 5</vt:lpstr>
      <vt:lpstr>Слайд 6</vt:lpstr>
      <vt:lpstr>Характерные нарушения,  отнесенные к санкциям ст.8.6 КоАП РФ</vt:lpstr>
      <vt:lpstr>Слайд 8</vt:lpstr>
      <vt:lpstr>Слайд 9</vt:lpstr>
      <vt:lpstr>Закон Республики Башкортостан от 26.09.2014 г. № 131-з  «Об обеспечении плодородия земель сельхозназначения в РБ»</vt:lpstr>
      <vt:lpstr>Характерные нарушения,  отнесенные к санкциям ст.8.7 КоАП РФ</vt:lpstr>
      <vt:lpstr>Слайд 12</vt:lpstr>
      <vt:lpstr>Характерные нарушения,  отнесенные к санкциям ст.8.8 КоАП РФ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z01</dc:creator>
  <cp:lastModifiedBy>z01</cp:lastModifiedBy>
  <cp:revision>207</cp:revision>
  <dcterms:created xsi:type="dcterms:W3CDTF">2017-02-03T06:01:13Z</dcterms:created>
  <dcterms:modified xsi:type="dcterms:W3CDTF">2017-04-12T10:19:38Z</dcterms:modified>
</cp:coreProperties>
</file>