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_rels/notesSlide44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8.xml.rels" ContentType="application/vnd.openxmlformats-package.relationships+xml"/>
  <Override PartName="/ppt/notesSlides/notesSlide2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45.xml.rels" ContentType="application/vnd.openxmlformats-package.relationships+xml"/>
  <Override PartName="/ppt/slides/_rels/slide34.xml.rels" ContentType="application/vnd.openxmlformats-package.relationships+xml"/>
  <Override PartName="/ppt/slides/_rels/slide44.xml.rels" ContentType="application/vnd.openxmlformats-package.relationships+xml"/>
  <Override PartName="/ppt/slides/_rels/slide33.xml.rels" ContentType="application/vnd.openxmlformats-package.relationships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135.png" ContentType="image/png"/>
  <Override PartName="/ppt/media/image133.png" ContentType="image/png"/>
  <Override PartName="/ppt/media/image132.jpeg" ContentType="image/jpeg"/>
  <Override PartName="/ppt/media/image131.png" ContentType="image/png"/>
  <Override PartName="/ppt/media/image130.jpeg" ContentType="image/jpeg"/>
  <Override PartName="/ppt/media/image128.jpeg" ContentType="image/jpeg"/>
  <Override PartName="/ppt/media/image127.png" ContentType="image/png"/>
  <Override PartName="/ppt/media/image125.jpeg" ContentType="image/jpeg"/>
  <Override PartName="/ppt/media/image123.png" ContentType="image/png"/>
  <Override PartName="/ppt/media/image122.jpeg" ContentType="image/jpeg"/>
  <Override PartName="/ppt/media/image120.png" ContentType="image/png"/>
  <Override PartName="/ppt/media/image117.png" ContentType="image/png"/>
  <Override PartName="/ppt/media/image115.png" ContentType="image/png"/>
  <Override PartName="/ppt/media/image124.png" ContentType="image/png"/>
  <Override PartName="/ppt/media/image114.jpeg" ContentType="image/jpeg"/>
  <Override PartName="/ppt/media/image113.jpeg" ContentType="image/jpeg"/>
  <Override PartName="/ppt/media/image112.png" ContentType="image/png"/>
  <Override PartName="/ppt/media/image111.png" ContentType="image/png"/>
  <Override PartName="/ppt/media/image110.jpeg" ContentType="image/jpeg"/>
  <Override PartName="/ppt/media/image118.png" ContentType="image/png"/>
  <Override PartName="/ppt/media/image108.jpeg" ContentType="image/jpeg"/>
  <Override PartName="/ppt/media/image107.png" ContentType="image/png"/>
  <Override PartName="/ppt/media/image105.jpeg" ContentType="image/jpeg"/>
  <Override PartName="/ppt/media/image104.png" ContentType="image/png"/>
  <Override PartName="/ppt/media/image103.png" ContentType="image/png"/>
  <Override PartName="/ppt/media/image101.jpeg" ContentType="image/jpeg"/>
  <Override PartName="/ppt/media/image100.jpeg" ContentType="image/jpeg"/>
  <Override PartName="/ppt/media/image102.png" ContentType="image/png"/>
  <Override PartName="/ppt/media/image97.png" ContentType="image/png"/>
  <Override PartName="/ppt/media/image121.jpeg" ContentType="image/jpeg"/>
  <Override PartName="/ppt/media/image46.png" ContentType="image/png"/>
  <Override PartName="/ppt/media/image45.png" ContentType="image/png"/>
  <Override PartName="/ppt/media/image43.png" ContentType="image/png"/>
  <Override PartName="/ppt/media/image41.png" ContentType="image/png"/>
  <Override PartName="/ppt/media/image87.jpeg" ContentType="image/jpeg"/>
  <Override PartName="/ppt/media/image42.jpeg" ContentType="image/jpeg"/>
  <Override PartName="/ppt/media/image37.jpeg" ContentType="image/jpeg"/>
  <Override PartName="/ppt/media/image35.jpeg" ContentType="image/jpeg"/>
  <Override PartName="/ppt/media/image28.png" ContentType="image/png"/>
  <Override PartName="/ppt/media/image33.png" ContentType="image/png"/>
  <Override PartName="/ppt/media/image15.jpeg" ContentType="image/jpeg"/>
  <Override PartName="/ppt/media/image91.jpeg" ContentType="image/jpeg"/>
  <Override PartName="/ppt/media/image58.jpeg" ContentType="image/jpeg"/>
  <Override PartName="/ppt/media/image32.jpeg" ContentType="image/jpeg"/>
  <Override PartName="/ppt/media/image19.jpeg" ContentType="image/jpeg"/>
  <Override PartName="/ppt/media/image73.png" ContentType="image/png"/>
  <Override PartName="/ppt/media/image75.jpeg" ContentType="image/jpeg"/>
  <Override PartName="/ppt/media/image106.png" ContentType="image/png"/>
  <Override PartName="/ppt/media/image27.jpeg" ContentType="image/jpeg"/>
  <Override PartName="/ppt/media/image26.png" ContentType="image/png"/>
  <Override PartName="/ppt/media/image9.png" ContentType="image/png"/>
  <Override PartName="/ppt/media/image59.png" ContentType="image/png"/>
  <Override PartName="/ppt/media/image99.jpeg" ContentType="image/jpeg"/>
  <Override PartName="/ppt/media/image38.jpeg" ContentType="image/jpeg"/>
  <Override PartName="/ppt/media/image10.png" ContentType="image/png"/>
  <Override PartName="/ppt/media/image69.png" ContentType="image/png"/>
  <Override PartName="/ppt/media/image13.jpeg" ContentType="image/jpeg"/>
  <Override PartName="/ppt/media/image23.png" ContentType="image/png"/>
  <Override PartName="/ppt/media/image98.jpeg" ContentType="image/jpeg"/>
  <Override PartName="/ppt/media/image70.jpeg" ContentType="image/jpeg"/>
  <Override PartName="/ppt/media/image36.png" ContentType="image/png"/>
  <Override PartName="/ppt/media/image1.png" ContentType="image/png"/>
  <Override PartName="/ppt/media/image51.png" ContentType="image/png"/>
  <Override PartName="/ppt/media/image94.jpeg" ContentType="image/jpeg"/>
  <Override PartName="/ppt/media/image6.png" ContentType="image/png"/>
  <Override PartName="/ppt/media/image21.png" ContentType="image/png"/>
  <Override PartName="/ppt/media/image3.png" ContentType="image/png"/>
  <Override PartName="/ppt/media/image17.jpeg" ContentType="image/jpeg"/>
  <Override PartName="/ppt/media/image2.png" ContentType="image/png"/>
  <Override PartName="/ppt/media/image49.jpeg" ContentType="image/jpeg"/>
  <Override PartName="/ppt/media/image116.jpeg" ContentType="image/jpeg"/>
  <Override PartName="/ppt/media/image62.jpeg" ContentType="image/jpeg"/>
  <Override PartName="/ppt/media/image126.png" ContentType="image/png"/>
  <Override PartName="/ppt/media/image29.jpeg" ContentType="image/jpeg"/>
  <Override PartName="/ppt/media/image44.jpeg" ContentType="image/jpeg"/>
  <Override PartName="/ppt/media/image7.png" ContentType="image/png"/>
  <Override PartName="/ppt/media/image56.jpeg" ContentType="image/jpeg"/>
  <Override PartName="/ppt/media/image57.png" ContentType="image/png"/>
  <Override PartName="/ppt/media/image83.jpeg" ContentType="image/jpeg"/>
  <Override PartName="/ppt/media/image22.png" ContentType="image/png"/>
  <Override PartName="/ppt/media/image53.png" ContentType="image/png"/>
  <Override PartName="/ppt/media/image89.jpeg" ContentType="image/jpeg"/>
  <Override PartName="/ppt/media/image134.jpeg" ContentType="image/jpeg"/>
  <Override PartName="/ppt/media/image39.png" ContentType="image/png"/>
  <Override PartName="/ppt/media/image30.jpeg" ContentType="image/jpeg"/>
  <Override PartName="/ppt/media/image4.png" ContentType="image/png"/>
  <Override PartName="/ppt/media/image11.jpeg" ContentType="image/jpeg"/>
  <Override PartName="/ppt/media/image54.jpeg" ContentType="image/jpeg"/>
  <Override PartName="/ppt/media/image12.png" ContentType="image/png"/>
  <Override PartName="/ppt/media/image14.png" ContentType="image/png"/>
  <Override PartName="/ppt/media/image31.png" ContentType="image/png"/>
  <Override PartName="/ppt/media/image16.png" ContentType="image/png"/>
  <Override PartName="/ppt/media/image18.png" ContentType="image/png"/>
  <Override PartName="/ppt/media/image77.jpeg" ContentType="image/jpeg"/>
  <Override PartName="/ppt/media/image8.png" ContentType="image/png"/>
  <Override PartName="/ppt/media/image93.png" ContentType="image/png"/>
  <Override PartName="/ppt/media/image55.png" ContentType="image/png"/>
  <Override PartName="/ppt/media/image72.jpeg" ContentType="image/jpeg"/>
  <Override PartName="/ppt/media/image20.png" ContentType="image/png"/>
  <Override PartName="/ppt/media/image47.jpeg" ContentType="image/jpeg"/>
  <Override PartName="/ppt/media/image61.jpeg" ContentType="image/jpeg"/>
  <Override PartName="/ppt/media/image50.jpeg" ContentType="image/jpeg"/>
  <Override PartName="/ppt/media/image25.jpeg" ContentType="image/jpeg"/>
  <Override PartName="/ppt/media/image86.jpeg" ContentType="image/jpeg"/>
  <Override PartName="/ppt/media/image52.jpeg" ContentType="image/jpeg"/>
  <Override PartName="/ppt/media/image129.png" ContentType="image/png"/>
  <Override PartName="/ppt/media/image60.png" ContentType="image/png"/>
  <Override PartName="/ppt/media/image63.jpeg" ContentType="image/jpeg"/>
  <Override PartName="/ppt/media/image64.jpeg" ContentType="image/jpeg"/>
  <Override PartName="/ppt/media/image119.jpeg" ContentType="image/jpeg"/>
  <Override PartName="/ppt/media/image65.jpeg" ContentType="image/jpeg"/>
  <Override PartName="/ppt/media/image82.png" ContentType="image/png"/>
  <Override PartName="/ppt/media/image66.png" ContentType="image/png"/>
  <Override PartName="/ppt/media/image24.png" ContentType="image/png"/>
  <Override PartName="/ppt/media/image67.jpeg" ContentType="image/jpeg"/>
  <Override PartName="/ppt/media/image34.png" ContentType="image/png"/>
  <Override PartName="/ppt/media/image40.jpeg" ContentType="image/jpeg"/>
  <Override PartName="/ppt/media/image68.jpeg" ContentType="image/jpeg"/>
  <Override PartName="/ppt/media/image48.jpeg" ContentType="image/jpeg"/>
  <Override PartName="/ppt/media/image81.jpeg" ContentType="image/jpeg"/>
  <Override PartName="/ppt/media/image71.png" ContentType="image/png"/>
  <Override PartName="/ppt/media/image96.jpeg" ContentType="image/jpeg"/>
  <Override PartName="/ppt/media/image109.png" ContentType="image/png"/>
  <Override PartName="/ppt/media/image74.jpeg" ContentType="image/jpeg"/>
  <Override PartName="/ppt/media/image76.png" ContentType="image/png"/>
  <Override PartName="/ppt/media/image78.png" ContentType="image/png"/>
  <Override PartName="/ppt/media/image92.jpeg" ContentType="image/jpeg"/>
  <Override PartName="/ppt/media/image80.png" ContentType="image/png"/>
  <Override PartName="/ppt/media/image84.jpeg" ContentType="image/jpeg"/>
  <Override PartName="/ppt/media/image85.png" ContentType="image/png"/>
  <Override PartName="/ppt/media/image88.png" ContentType="image/png"/>
  <Override PartName="/ppt/media/image5.png" ContentType="image/png"/>
  <Override PartName="/ppt/media/image79.jpeg" ContentType="image/jpeg"/>
  <Override PartName="/ppt/media/image90.png" ContentType="image/png"/>
  <Override PartName="/ppt/media/image95.jpeg" ContentType="image/jpeg"/>
  <Override PartName="/ppt/charts/chart1.xml" ContentType="application/vnd.openxmlformats-officedocument.drawingml.char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x="9144000" cy="6858000"/>
  <p:notesSz cx="6797675" cy="992505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30"/>
      <c:rotY val="0"/>
      <c:rAngAx val="0"/>
      <c:perspective val="30"/>
    </c:view3D>
    <c:floor>
      <c:spPr>
        <a:solidFill>
          <a:srgbClr val="d9d9d9"/>
        </a:solidFill>
        <a:ln>
          <a:noFill/>
        </a:ln>
      </c:spPr>
    </c:floor>
    <c:backWall>
      <c:spPr>
        <a:solidFill>
          <a:srgbClr val="d9d9d9"/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0.0676619641145049"/>
          <c:y val="0"/>
          <c:w val="0.494932201068347"/>
          <c:h val="0.72012478512765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Причины распространения АЧС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explosion val="19"/>
          <c:dPt>
            <c:idx val="0"/>
            <c:spPr>
              <a:solidFill>
                <a:srgbClr val="4f81bd"/>
              </a:solidFill>
              <a:ln>
                <a:noFill/>
              </a:ln>
            </c:spPr>
          </c:dPt>
          <c:dPt>
            <c:idx val="1"/>
            <c:spPr>
              <a:solidFill>
                <a:srgbClr val="c0504d"/>
              </a:solidFill>
              <a:ln>
                <a:noFill/>
              </a:ln>
            </c:spPr>
          </c:dPt>
          <c:dPt>
            <c:idx val="2"/>
            <c:spPr>
              <a:solidFill>
                <a:srgbClr val="4f81bd"/>
              </a:solidFill>
              <a:ln>
                <a:noFill/>
              </a:ln>
            </c:spPr>
          </c:dPt>
          <c:dPt>
            <c:idx val="3"/>
            <c:spPr>
              <a:solidFill>
                <a:srgbClr val="8064a2"/>
              </a:solidFill>
              <a:ln>
                <a:noFill/>
              </a:ln>
            </c:spPr>
          </c:dPt>
          <c:dPt>
            <c:idx val="4"/>
            <c:spPr>
              <a:solidFill>
                <a:srgbClr val="4bacc6"/>
              </a:solidFill>
              <a:ln>
                <a:noFill/>
              </a:ln>
            </c:spPr>
          </c:dPt>
          <c:dPt>
            <c:idx val="5"/>
            <c:spPr>
              <a:solidFill>
                <a:srgbClr val="f79646"/>
              </a:solidFill>
              <a:ln>
                <a:noFill/>
              </a:ln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6"/>
                <c:pt idx="0">
                  <c:v>Контакт домашних свиней с зараженными</c:v>
                </c:pt>
                <c:pt idx="1">
                  <c:v>Обслуживающий персонал</c:v>
                </c:pt>
                <c:pt idx="2">
                  <c:v>Транспортные средства</c:v>
                </c:pt>
                <c:pt idx="3">
                  <c:v>Дикие Кабаны</c:v>
                </c:pt>
                <c:pt idx="4">
                  <c:v>Зараженные пищевые отходы</c:v>
                </c:pt>
                <c:pt idx="5">
                  <c:v>Источник заражения не установлен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6</c:v>
                </c:pt>
                <c:pt idx="4">
                  <c:v>55</c:v>
                </c:pt>
                <c:pt idx="5">
                  <c:v>28</c:v>
                </c:pt>
              </c:numCache>
            </c:numRef>
          </c:val>
        </c:ser>
      </c:pie3DChart>
      <c:spPr>
        <a:solidFill>
          <a:srgbClr val="d9d9d9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659521811876017"/>
          <c:y val="0"/>
        </c:manualLayout>
      </c:layout>
      <c:overlay val="0"/>
      <c:spPr>
        <a:noFill/>
        <a:ln>
          <a:noFill/>
        </a:ln>
      </c:spPr>
    </c:legend>
    <c:plotVisOnly val="1"/>
    <c:dispBlanksAs val="zero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FE7656D-7343-45F3-BCF2-617C6DF1620D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body"/>
          </p:nvPr>
        </p:nvSpPr>
        <p:spPr>
          <a:xfrm>
            <a:off x="679680" y="4714560"/>
            <a:ext cx="5437800" cy="44658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4" name="TextShape 2"/>
          <p:cNvSpPr txBox="1"/>
          <p:nvPr/>
        </p:nvSpPr>
        <p:spPr>
          <a:xfrm>
            <a:off x="3850560" y="9426960"/>
            <a:ext cx="294516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3240624-0DAC-4A75-9DA3-438370A2B9D6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body"/>
          </p:nvPr>
        </p:nvSpPr>
        <p:spPr>
          <a:xfrm>
            <a:off x="679680" y="4714560"/>
            <a:ext cx="5437800" cy="44658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4" name="TextShape 2"/>
          <p:cNvSpPr txBox="1"/>
          <p:nvPr/>
        </p:nvSpPr>
        <p:spPr>
          <a:xfrm>
            <a:off x="3850560" y="9426960"/>
            <a:ext cx="294516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93D5A97-94AA-458B-BEC8-D19DE8DF17EB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body"/>
          </p:nvPr>
        </p:nvSpPr>
        <p:spPr>
          <a:xfrm>
            <a:off x="679680" y="4714560"/>
            <a:ext cx="5437800" cy="44658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6" name="TextShape 2"/>
          <p:cNvSpPr txBox="1"/>
          <p:nvPr/>
        </p:nvSpPr>
        <p:spPr>
          <a:xfrm>
            <a:off x="3850560" y="9426960"/>
            <a:ext cx="294516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3DA9415-1343-4057-B5A0-3C57E836E156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body"/>
          </p:nvPr>
        </p:nvSpPr>
        <p:spPr>
          <a:xfrm>
            <a:off x="679680" y="4714560"/>
            <a:ext cx="5437800" cy="44658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8" name="TextShape 2"/>
          <p:cNvSpPr txBox="1"/>
          <p:nvPr/>
        </p:nvSpPr>
        <p:spPr>
          <a:xfrm>
            <a:off x="3850560" y="9426960"/>
            <a:ext cx="294516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A0CA2A0-3786-4E1E-B188-BB362DF77C99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body"/>
          </p:nvPr>
        </p:nvSpPr>
        <p:spPr>
          <a:xfrm>
            <a:off x="679680" y="4714560"/>
            <a:ext cx="5437800" cy="44658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6" name="TextShape 2"/>
          <p:cNvSpPr txBox="1"/>
          <p:nvPr/>
        </p:nvSpPr>
        <p:spPr>
          <a:xfrm>
            <a:off x="3850560" y="9426960"/>
            <a:ext cx="294516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DC36DA3-8A01-47DF-8631-B08391C595B3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body"/>
          </p:nvPr>
        </p:nvSpPr>
        <p:spPr>
          <a:xfrm>
            <a:off x="679680" y="4714560"/>
            <a:ext cx="5437800" cy="44658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0" name="TextShape 2"/>
          <p:cNvSpPr txBox="1"/>
          <p:nvPr/>
        </p:nvSpPr>
        <p:spPr>
          <a:xfrm>
            <a:off x="3850560" y="9426960"/>
            <a:ext cx="294516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266683D-825C-4DEB-8A52-A16E4CF5C827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body"/>
          </p:nvPr>
        </p:nvSpPr>
        <p:spPr>
          <a:xfrm>
            <a:off x="679680" y="4714560"/>
            <a:ext cx="5437800" cy="44658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2" name="TextShape 2"/>
          <p:cNvSpPr txBox="1"/>
          <p:nvPr/>
        </p:nvSpPr>
        <p:spPr>
          <a:xfrm>
            <a:off x="3850560" y="9426960"/>
            <a:ext cx="294516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536CD77-48C4-43D2-89CF-F09BC9CE2C3C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body"/>
          </p:nvPr>
        </p:nvSpPr>
        <p:spPr>
          <a:xfrm>
            <a:off x="679680" y="4714560"/>
            <a:ext cx="5437800" cy="44658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TextShape 2"/>
          <p:cNvSpPr txBox="1"/>
          <p:nvPr/>
        </p:nvSpPr>
        <p:spPr>
          <a:xfrm>
            <a:off x="3850560" y="9426960"/>
            <a:ext cx="294516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2FEF982-9389-4E95-B5A3-9B53F5F2779D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extShape 1"/>
          <p:cNvSpPr txBox="1"/>
          <p:nvPr/>
        </p:nvSpPr>
        <p:spPr>
          <a:xfrm>
            <a:off x="3850560" y="9426960"/>
            <a:ext cx="294516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687CD49-5D8E-4062-8CA9-13310280C3EB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681120" y="4713840"/>
            <a:ext cx="5435280" cy="4465800"/>
          </a:xfrm>
          <a:prstGeom prst="rect">
            <a:avLst/>
          </a:prstGeom>
        </p:spPr>
        <p:txBody>
          <a:bodyPr anchor="ctr"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body"/>
          </p:nvPr>
        </p:nvSpPr>
        <p:spPr>
          <a:xfrm>
            <a:off x="679680" y="4714560"/>
            <a:ext cx="5437800" cy="44658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6" name="TextShape 2"/>
          <p:cNvSpPr txBox="1"/>
          <p:nvPr/>
        </p:nvSpPr>
        <p:spPr>
          <a:xfrm>
            <a:off x="3850560" y="9426960"/>
            <a:ext cx="294516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7E795E8-27BF-4015-A724-4CE10A254446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body"/>
          </p:nvPr>
        </p:nvSpPr>
        <p:spPr>
          <a:xfrm>
            <a:off x="679680" y="4714560"/>
            <a:ext cx="5437800" cy="44658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8" name="TextShape 2"/>
          <p:cNvSpPr txBox="1"/>
          <p:nvPr/>
        </p:nvSpPr>
        <p:spPr>
          <a:xfrm>
            <a:off x="3850560" y="9426960"/>
            <a:ext cx="294516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2E2CA48-1454-42EA-ACA1-FDFB894C1AA4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body"/>
          </p:nvPr>
        </p:nvSpPr>
        <p:spPr>
          <a:xfrm>
            <a:off x="679680" y="4714560"/>
            <a:ext cx="5437800" cy="44658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TextShape 2"/>
          <p:cNvSpPr txBox="1"/>
          <p:nvPr/>
        </p:nvSpPr>
        <p:spPr>
          <a:xfrm>
            <a:off x="3850560" y="9426960"/>
            <a:ext cx="294516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0D15634-4B2B-4B02-B821-D95552B4BD0F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body"/>
          </p:nvPr>
        </p:nvSpPr>
        <p:spPr>
          <a:xfrm>
            <a:off x="679680" y="4714560"/>
            <a:ext cx="5437800" cy="44658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0" name="TextShape 2"/>
          <p:cNvSpPr txBox="1"/>
          <p:nvPr/>
        </p:nvSpPr>
        <p:spPr>
          <a:xfrm>
            <a:off x="3850560" y="9426960"/>
            <a:ext cx="294516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25FB7FC-7839-4597-A09C-21ECD0EADD1D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body"/>
          </p:nvPr>
        </p:nvSpPr>
        <p:spPr>
          <a:xfrm>
            <a:off x="679680" y="4714560"/>
            <a:ext cx="5437800" cy="44658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2" name="TextShape 2"/>
          <p:cNvSpPr txBox="1"/>
          <p:nvPr/>
        </p:nvSpPr>
        <p:spPr>
          <a:xfrm>
            <a:off x="3850560" y="9426960"/>
            <a:ext cx="294516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58A9330-6CFB-413D-B896-DC0BB7A1EA38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body"/>
          </p:nvPr>
        </p:nvSpPr>
        <p:spPr>
          <a:xfrm>
            <a:off x="679680" y="4714560"/>
            <a:ext cx="5437800" cy="44658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TextShape 2"/>
          <p:cNvSpPr txBox="1"/>
          <p:nvPr/>
        </p:nvSpPr>
        <p:spPr>
          <a:xfrm>
            <a:off x="3850560" y="9426960"/>
            <a:ext cx="294516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F2F8EE9-17B0-4FAA-96FA-E811CE01BD4F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body"/>
          </p:nvPr>
        </p:nvSpPr>
        <p:spPr>
          <a:xfrm>
            <a:off x="679680" y="4714560"/>
            <a:ext cx="5437800" cy="44658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2" name="TextShape 2"/>
          <p:cNvSpPr txBox="1"/>
          <p:nvPr/>
        </p:nvSpPr>
        <p:spPr>
          <a:xfrm>
            <a:off x="3850560" y="9426960"/>
            <a:ext cx="294516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F53D334-6B61-453D-8E5A-0804F5869C65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9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E5BB6B1-8B29-4050-A666-17EC1101971D}" type="datetime1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16.04.2018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31D4725-C27A-4ECE-87E7-4C2EB0C3447D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ru-RU" sz="4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C101B47-F89F-47D0-9C50-476B0B039A10}" type="datetime1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16.04.2018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724C046-C518-4706-8DBA-5A7BA4573763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8AFA9D7-458B-428F-9E00-0C198BEC0EC1}" type="datetime1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16.04.2018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2794056-DE43-4E67-9090-A91D91F160E4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C6D57AF-3043-4152-AB6C-ED75CB7E2834}" type="datetime1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16.04.2018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62C8621-3036-4674-AAEC-6155E1B2063D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7C5A6E20-16C8-452D-BB44-19050E7F6A5D}" type="datetime1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16.04.2018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AEC070D-02FC-4342-8BCA-1558EA3CDD67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png"/><Relationship Id="rId3" Type="http://schemas.openxmlformats.org/officeDocument/2006/relationships/chart" Target="../charts/chart1.xml"/><Relationship Id="rId4" Type="http://schemas.openxmlformats.org/officeDocument/2006/relationships/slideLayout" Target="../slideLayouts/slideLayout49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png"/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png"/><Relationship Id="rId6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6" Type="http://schemas.openxmlformats.org/officeDocument/2006/relationships/image" Target="../media/image49.jpeg"/><Relationship Id="rId7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image" Target="../media/image55.png"/><Relationship Id="rId3" Type="http://schemas.openxmlformats.org/officeDocument/2006/relationships/image" Target="../media/image56.jpeg"/><Relationship Id="rId4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jpeg"/><Relationship Id="rId3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63.jpeg"/><Relationship Id="rId6" Type="http://schemas.openxmlformats.org/officeDocument/2006/relationships/image" Target="../media/image64.jpeg"/><Relationship Id="rId7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image" Target="../media/image66.png"/><Relationship Id="rId3" Type="http://schemas.openxmlformats.org/officeDocument/2006/relationships/image" Target="../media/image67.jpeg"/><Relationship Id="rId4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8.jpeg"/><Relationship Id="rId2" Type="http://schemas.openxmlformats.org/officeDocument/2006/relationships/image" Target="../media/image69.png"/><Relationship Id="rId3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70.jpeg"/><Relationship Id="rId2" Type="http://schemas.openxmlformats.org/officeDocument/2006/relationships/image" Target="../media/image71.png"/><Relationship Id="rId3" Type="http://schemas.openxmlformats.org/officeDocument/2006/relationships/image" Target="../media/image72.jpeg"/><Relationship Id="rId4" Type="http://schemas.openxmlformats.org/officeDocument/2006/relationships/image" Target="../media/image73.png"/><Relationship Id="rId5" Type="http://schemas.openxmlformats.org/officeDocument/2006/relationships/image" Target="../media/image74.jpeg"/><Relationship Id="rId6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75.jpeg"/><Relationship Id="rId2" Type="http://schemas.openxmlformats.org/officeDocument/2006/relationships/image" Target="../media/image76.png"/><Relationship Id="rId3" Type="http://schemas.openxmlformats.org/officeDocument/2006/relationships/image" Target="../media/image77.jpeg"/><Relationship Id="rId4" Type="http://schemas.openxmlformats.org/officeDocument/2006/relationships/image" Target="../media/image78.png"/><Relationship Id="rId5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79.jpeg"/><Relationship Id="rId2" Type="http://schemas.openxmlformats.org/officeDocument/2006/relationships/image" Target="../media/image8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81.jpeg"/><Relationship Id="rId2" Type="http://schemas.openxmlformats.org/officeDocument/2006/relationships/image" Target="../media/image8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83.jpeg"/><Relationship Id="rId2" Type="http://schemas.openxmlformats.org/officeDocument/2006/relationships/image" Target="../media/image84.jpeg"/><Relationship Id="rId3" Type="http://schemas.openxmlformats.org/officeDocument/2006/relationships/image" Target="../media/image85.png"/><Relationship Id="rId4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86.jpeg"/><Relationship Id="rId2" Type="http://schemas.openxmlformats.org/officeDocument/2006/relationships/image" Target="../media/image87.jpeg"/><Relationship Id="rId3" Type="http://schemas.openxmlformats.org/officeDocument/2006/relationships/image" Target="../media/image88.png"/><Relationship Id="rId4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89.jpeg"/><Relationship Id="rId2" Type="http://schemas.openxmlformats.org/officeDocument/2006/relationships/image" Target="../media/image90.png"/><Relationship Id="rId3" Type="http://schemas.openxmlformats.org/officeDocument/2006/relationships/image" Target="../media/image91.jpeg"/><Relationship Id="rId4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92.jpeg"/><Relationship Id="rId2" Type="http://schemas.openxmlformats.org/officeDocument/2006/relationships/image" Target="../media/image93.png"/><Relationship Id="rId3" Type="http://schemas.openxmlformats.org/officeDocument/2006/relationships/image" Target="../media/image94.jpeg"/><Relationship Id="rId4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95.jpeg"/><Relationship Id="rId2" Type="http://schemas.openxmlformats.org/officeDocument/2006/relationships/image" Target="../media/image96.jpeg"/><Relationship Id="rId3" Type="http://schemas.openxmlformats.org/officeDocument/2006/relationships/image" Target="../media/image97.png"/><Relationship Id="rId4" Type="http://schemas.openxmlformats.org/officeDocument/2006/relationships/slideLayout" Target="../slideLayouts/slideLayout3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98.jpeg"/><Relationship Id="rId2" Type="http://schemas.openxmlformats.org/officeDocument/2006/relationships/image" Target="../media/image99.jpeg"/><Relationship Id="rId3" Type="http://schemas.openxmlformats.org/officeDocument/2006/relationships/image" Target="../media/image100.jpeg"/><Relationship Id="rId4" Type="http://schemas.openxmlformats.org/officeDocument/2006/relationships/image" Target="../media/image101.jpe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slideLayout" Target="../slideLayouts/slideLayout37.xml"/><Relationship Id="rId9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05.jpeg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slideLayout" Target="../slideLayouts/slideLayout3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08.jpeg"/><Relationship Id="rId2" Type="http://schemas.openxmlformats.org/officeDocument/2006/relationships/image" Target="../media/image109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10.jpeg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jpeg"/><Relationship Id="rId5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14.jpeg"/><Relationship Id="rId2" Type="http://schemas.openxmlformats.org/officeDocument/2006/relationships/image" Target="../media/image11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16.jpeg"/><Relationship Id="rId2" Type="http://schemas.openxmlformats.org/officeDocument/2006/relationships/image" Target="../media/image117.png"/><Relationship Id="rId3" Type="http://schemas.openxmlformats.org/officeDocument/2006/relationships/image" Target="../media/image118.png"/><Relationship Id="rId4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19.jpeg"/><Relationship Id="rId2" Type="http://schemas.openxmlformats.org/officeDocument/2006/relationships/image" Target="../media/image120.png"/><Relationship Id="rId3" Type="http://schemas.openxmlformats.org/officeDocument/2006/relationships/image" Target="../media/image121.jpe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22.jpeg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25.jpeg"/><Relationship Id="rId2" Type="http://schemas.openxmlformats.org/officeDocument/2006/relationships/image" Target="../media/image126.png"/><Relationship Id="rId3" Type="http://schemas.openxmlformats.org/officeDocument/2006/relationships/image" Target="../media/image127.png"/><Relationship Id="rId4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28.jpeg"/><Relationship Id="rId2" Type="http://schemas.openxmlformats.org/officeDocument/2006/relationships/image" Target="../media/image129.png"/><Relationship Id="rId3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30.jpeg"/><Relationship Id="rId2" Type="http://schemas.openxmlformats.org/officeDocument/2006/relationships/image" Target="../media/image13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32.jpeg"/><Relationship Id="rId2" Type="http://schemas.openxmlformats.org/officeDocument/2006/relationships/image" Target="../media/image13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134.jpeg"/><Relationship Id="rId2" Type="http://schemas.openxmlformats.org/officeDocument/2006/relationships/image" Target="../media/image13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Рисунок 1" descr=""/>
          <p:cNvPicPr/>
          <p:nvPr/>
        </p:nvPicPr>
        <p:blipFill>
          <a:blip r:embed="rId1"/>
          <a:stretch/>
        </p:blipFill>
        <p:spPr>
          <a:xfrm>
            <a:off x="0" y="857160"/>
            <a:ext cx="9143640" cy="142560"/>
          </a:xfrm>
          <a:prstGeom prst="rect">
            <a:avLst/>
          </a:prstGeom>
          <a:ln>
            <a:noFill/>
          </a:ln>
        </p:spPr>
      </p:pic>
      <p:sp>
        <p:nvSpPr>
          <p:cNvPr id="202" name="CustomShape 1"/>
          <p:cNvSpPr/>
          <p:nvPr/>
        </p:nvSpPr>
        <p:spPr>
          <a:xfrm>
            <a:off x="466920" y="1989000"/>
            <a:ext cx="8352720" cy="167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Результаты правоприменительной практики Управления Россельхознадзора по Республике Башкортостан в сфере ветеринарии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 1 квартал 2018 года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4786200" y="4357800"/>
            <a:ext cx="38160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Петров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Юрий Алексеевич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Руководитель Управления</a:t>
            </a:r>
            <a:r>
              <a:rPr b="1" lang="ru-RU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571320" y="116640"/>
            <a:ext cx="81435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Управление Федеральной службы по ветеринарному и фитосанитарному надзору по Республике Башкортостан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5713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8820360" y="6525360"/>
            <a:ext cx="323280" cy="332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1F29197-DAD3-4CF9-9DC5-D46C42B9F31A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54" name="Объект 3" descr=""/>
          <p:cNvPicPr/>
          <p:nvPr/>
        </p:nvPicPr>
        <p:blipFill>
          <a:blip r:embed="rId1"/>
          <a:stretch/>
        </p:blipFill>
        <p:spPr>
          <a:xfrm>
            <a:off x="0" y="240120"/>
            <a:ext cx="9143640" cy="646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Рисунок 1" descr=""/>
          <p:cNvPicPr/>
          <p:nvPr/>
        </p:nvPicPr>
        <p:blipFill>
          <a:blip r:embed="rId1"/>
          <a:stretch/>
        </p:blipFill>
        <p:spPr>
          <a:xfrm>
            <a:off x="0" y="857160"/>
            <a:ext cx="9143640" cy="142560"/>
          </a:xfrm>
          <a:prstGeom prst="rect">
            <a:avLst/>
          </a:prstGeom>
          <a:ln>
            <a:noFill/>
          </a:ln>
        </p:spPr>
      </p:pic>
      <p:pic>
        <p:nvPicPr>
          <p:cNvPr id="256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286840" y="142920"/>
            <a:ext cx="642600" cy="553320"/>
          </a:xfrm>
          <a:prstGeom prst="rect">
            <a:avLst/>
          </a:prstGeom>
          <a:ln w="9360">
            <a:noFill/>
          </a:ln>
        </p:spPr>
      </p:pic>
      <p:sp>
        <p:nvSpPr>
          <p:cNvPr id="257" name="TextShape 1"/>
          <p:cNvSpPr txBox="1"/>
          <p:nvPr/>
        </p:nvSpPr>
        <p:spPr>
          <a:xfrm>
            <a:off x="107640" y="1268640"/>
            <a:ext cx="3528000" cy="5328360"/>
          </a:xfrm>
          <a:prstGeom prst="rect">
            <a:avLst/>
          </a:prstGeom>
          <a:gradFill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 w="9360">
            <a:solidFill>
              <a:srgbClr val="46aac4"/>
            </a:solidFill>
            <a:round/>
          </a:ln>
        </p:spPr>
        <p:txBody>
          <a:bodyPr/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 результатам анализа причин распространения установлено, что в 2 % случаев распространение африканской чумы свиней было связано с контактом домашних свиней с зараженными свиньями,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3 % случаев переносчиком вируса был обслуживающий персонал,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6 % - транспортные средства,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6 % - дикие кабаны,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55 % - зараженные пищевые отходы, в 28 % случаев источник заражения установлен не был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1331640" y="47160"/>
            <a:ext cx="66963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Причины</a:t>
            </a: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и пути распространения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африканской чумы свиней (АЧС)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TextShape 3"/>
          <p:cNvSpPr txBox="1"/>
          <p:nvPr/>
        </p:nvSpPr>
        <p:spPr>
          <a:xfrm>
            <a:off x="8748360" y="6525360"/>
            <a:ext cx="395280" cy="332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DEED75F-018F-42D0-91E6-6600AF3E24BE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graphicFrame>
        <p:nvGraphicFramePr>
          <p:cNvPr id="260" name="Объект 10"/>
          <p:cNvGraphicFramePr/>
          <p:nvPr/>
        </p:nvGraphicFramePr>
        <p:xfrm>
          <a:off x="3780000" y="1000080"/>
          <a:ext cx="5256360" cy="565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740440D-F8CD-4FF8-803A-907F4F7C2ED2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62" name="Рисунок 3" descr=""/>
          <p:cNvPicPr/>
          <p:nvPr/>
        </p:nvPicPr>
        <p:blipFill>
          <a:blip r:embed="rId1"/>
          <a:stretch/>
        </p:blipFill>
        <p:spPr>
          <a:xfrm>
            <a:off x="0" y="116640"/>
            <a:ext cx="9143640" cy="654300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D85A76D-94E3-4010-9728-4F33FDC1E6D0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64" name="Рисунок 2" descr=""/>
          <p:cNvPicPr/>
          <p:nvPr/>
        </p:nvPicPr>
        <p:blipFill>
          <a:blip r:embed="rId1"/>
          <a:stretch/>
        </p:blipFill>
        <p:spPr>
          <a:xfrm>
            <a:off x="0" y="981000"/>
            <a:ext cx="9143640" cy="142560"/>
          </a:xfrm>
          <a:prstGeom prst="rect">
            <a:avLst/>
          </a:prstGeom>
          <a:ln>
            <a:noFill/>
          </a:ln>
        </p:spPr>
      </p:pic>
      <p:pic>
        <p:nvPicPr>
          <p:cNvPr id="265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693360"/>
          </a:xfrm>
          <a:prstGeom prst="rect">
            <a:avLst/>
          </a:prstGeom>
          <a:ln w="9360">
            <a:noFill/>
          </a:ln>
        </p:spPr>
      </p:pic>
      <p:sp>
        <p:nvSpPr>
          <p:cNvPr id="266" name="CustomShape 2"/>
          <p:cNvSpPr/>
          <p:nvPr/>
        </p:nvSpPr>
        <p:spPr>
          <a:xfrm>
            <a:off x="142920" y="225720"/>
            <a:ext cx="82148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Ситуация по бешенству в Республике Башкортостан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7" name="Рисунок 7" descr=""/>
          <p:cNvPicPr/>
          <p:nvPr/>
        </p:nvPicPr>
        <p:blipFill>
          <a:blip r:embed="rId3"/>
          <a:stretch/>
        </p:blipFill>
        <p:spPr>
          <a:xfrm>
            <a:off x="24120" y="1146960"/>
            <a:ext cx="5651640" cy="4229280"/>
          </a:xfrm>
          <a:prstGeom prst="rect">
            <a:avLst/>
          </a:prstGeom>
          <a:ln>
            <a:noFill/>
          </a:ln>
        </p:spPr>
      </p:pic>
      <p:sp>
        <p:nvSpPr>
          <p:cNvPr id="268" name="CustomShape 3"/>
          <p:cNvSpPr/>
          <p:nvPr/>
        </p:nvSpPr>
        <p:spPr>
          <a:xfrm>
            <a:off x="5733720" y="4437000"/>
            <a:ext cx="3323880" cy="1063080"/>
          </a:xfrm>
          <a:prstGeom prst="rect">
            <a:avLst/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первом квартале 2018 года был зарегистрирован 1 случай заболевания бешенством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9" name="Picture 2" descr=""/>
          <p:cNvPicPr/>
          <p:nvPr/>
        </p:nvPicPr>
        <p:blipFill>
          <a:blip r:embed="rId4"/>
          <a:stretch/>
        </p:blipFill>
        <p:spPr>
          <a:xfrm>
            <a:off x="6195960" y="1177920"/>
            <a:ext cx="2399400" cy="3196080"/>
          </a:xfrm>
          <a:prstGeom prst="rect">
            <a:avLst/>
          </a:prstGeom>
          <a:ln>
            <a:noFill/>
          </a:ln>
        </p:spPr>
      </p:pic>
      <p:sp>
        <p:nvSpPr>
          <p:cNvPr id="270" name="CustomShape 4"/>
          <p:cNvSpPr/>
          <p:nvPr/>
        </p:nvSpPr>
        <p:spPr>
          <a:xfrm>
            <a:off x="6480" y="5448240"/>
            <a:ext cx="9033120" cy="638280"/>
          </a:xfrm>
          <a:prstGeom prst="rect">
            <a:avLst/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Уровень заболевания в течение ряда лет имеет тенденцию к устойчивому снижению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1" name="Рисунок 3" descr=""/>
          <p:cNvPicPr/>
          <p:nvPr/>
        </p:nvPicPr>
        <p:blipFill>
          <a:blip r:embed="rId5"/>
          <a:stretch/>
        </p:blipFill>
        <p:spPr>
          <a:xfrm>
            <a:off x="24120" y="5877360"/>
            <a:ext cx="2531160" cy="907200"/>
          </a:xfrm>
          <a:prstGeom prst="rect">
            <a:avLst/>
          </a:prstGeom>
          <a:ln>
            <a:noFill/>
          </a:ln>
        </p:spPr>
      </p:pic>
      <p:sp>
        <p:nvSpPr>
          <p:cNvPr id="272" name="CustomShape 5"/>
          <p:cNvSpPr/>
          <p:nvPr/>
        </p:nvSpPr>
        <p:spPr>
          <a:xfrm>
            <a:off x="2699640" y="5915160"/>
            <a:ext cx="575064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r>
              <a:rPr b="1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 (347) 274-68-43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+7 (347) 248-56-00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B612AD7-858A-4697-A051-98DE505B5294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577800" y="305280"/>
            <a:ext cx="81435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Регионализация. Основные принципы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5" name="Рисунок 3" descr=""/>
          <p:cNvPicPr/>
          <p:nvPr/>
        </p:nvPicPr>
        <p:blipFill>
          <a:blip r:embed="rId1"/>
          <a:stretch/>
        </p:blipFill>
        <p:spPr>
          <a:xfrm>
            <a:off x="0" y="981000"/>
            <a:ext cx="9143640" cy="142560"/>
          </a:xfrm>
          <a:prstGeom prst="rect">
            <a:avLst/>
          </a:prstGeom>
          <a:ln>
            <a:noFill/>
          </a:ln>
        </p:spPr>
      </p:pic>
      <p:pic>
        <p:nvPicPr>
          <p:cNvPr id="276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693360"/>
          </a:xfrm>
          <a:prstGeom prst="rect">
            <a:avLst/>
          </a:prstGeom>
          <a:ln w="9360">
            <a:noFill/>
          </a:ln>
        </p:spPr>
      </p:pic>
      <p:sp>
        <p:nvSpPr>
          <p:cNvPr id="277" name="CustomShape 3"/>
          <p:cNvSpPr/>
          <p:nvPr/>
        </p:nvSpPr>
        <p:spPr>
          <a:xfrm>
            <a:off x="150840" y="4725000"/>
            <a:ext cx="8841960" cy="2010600"/>
          </a:xfrm>
          <a:prstGeom prst="rect">
            <a:avLst/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 marL="415080" indent="-216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Статус региона зависит от: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00" indent="360000"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структуры и состава паразитоценоза на данной территории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00" indent="360000"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природно-климатических особенностей данного региона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00" indent="360000"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комплекса противоэпизоотических мероприятий внутри региона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00" indent="360000"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эффективности контроля перемещения животных и продукции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00" indent="360000"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животного происхождения в регионе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00" indent="360000"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контроля ввоза животных и продукции в регион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4"/>
          <p:cNvSpPr/>
          <p:nvPr/>
        </p:nvSpPr>
        <p:spPr>
          <a:xfrm>
            <a:off x="107640" y="1268640"/>
            <a:ext cx="8913960" cy="1187640"/>
          </a:xfrm>
          <a:prstGeom prst="rect">
            <a:avLst/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 marL="415080" indent="-216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Регионализация – это определение статуса территориально ограниченной субпопуляции животных и степени безопасности полученных от них продуктов животного происхождения по заразной болезни животных в сочетании с комплексом мероприятий по поддержанию благополучия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5"/>
          <p:cNvSpPr/>
          <p:nvPr/>
        </p:nvSpPr>
        <p:spPr>
          <a:xfrm>
            <a:off x="4486680" y="3333240"/>
            <a:ext cx="1477800" cy="351360"/>
          </a:xfrm>
          <a:custGeom>
            <a:avLst/>
            <a:gdLst/>
            <a:ahLst/>
            <a:rect l="l" t="t" r="r" b="b"/>
            <a:pathLst>
              <a:path w="1478255" h="351757">
                <a:moveTo>
                  <a:pt x="0" y="0"/>
                </a:moveTo>
                <a:lnTo>
                  <a:pt x="0" y="239712"/>
                </a:lnTo>
                <a:lnTo>
                  <a:pt x="1478255" y="239712"/>
                </a:lnTo>
                <a:lnTo>
                  <a:pt x="1478255" y="351757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280" name="CustomShape 6"/>
          <p:cNvSpPr/>
          <p:nvPr/>
        </p:nvSpPr>
        <p:spPr>
          <a:xfrm>
            <a:off x="4440960" y="3333240"/>
            <a:ext cx="91080" cy="351360"/>
          </a:xfrm>
          <a:custGeom>
            <a:avLst/>
            <a:gdLst/>
            <a:ahLst/>
            <a:rect l="l" t="t" r="r" b="b"/>
            <a:pathLst>
              <a:path w="0" h="351757">
                <a:moveTo>
                  <a:pt x="45720" y="0"/>
                </a:moveTo>
                <a:lnTo>
                  <a:pt x="45720" y="351757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281" name="CustomShape 7"/>
          <p:cNvSpPr/>
          <p:nvPr/>
        </p:nvSpPr>
        <p:spPr>
          <a:xfrm>
            <a:off x="3008520" y="3333240"/>
            <a:ext cx="1477800" cy="351360"/>
          </a:xfrm>
          <a:custGeom>
            <a:avLst/>
            <a:gdLst/>
            <a:ahLst/>
            <a:rect l="l" t="t" r="r" b="b"/>
            <a:pathLst>
              <a:path w="1478255" h="351757">
                <a:moveTo>
                  <a:pt x="1478255" y="0"/>
                </a:moveTo>
                <a:lnTo>
                  <a:pt x="1478255" y="239712"/>
                </a:lnTo>
                <a:lnTo>
                  <a:pt x="0" y="239712"/>
                </a:lnTo>
                <a:lnTo>
                  <a:pt x="0" y="351757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282" name="CustomShape 8"/>
          <p:cNvSpPr/>
          <p:nvPr/>
        </p:nvSpPr>
        <p:spPr>
          <a:xfrm>
            <a:off x="3882240" y="2565360"/>
            <a:ext cx="1209240" cy="76752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/>
          </a:gradFill>
          <a:ln>
            <a:solidFill>
              <a:schemeClr val="accent5">
                <a:shade val="95000"/>
                <a:satMod val="105000"/>
              </a:schemeClr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283" name="CustomShape 9"/>
          <p:cNvSpPr/>
          <p:nvPr/>
        </p:nvSpPr>
        <p:spPr>
          <a:xfrm>
            <a:off x="4016520" y="2692800"/>
            <a:ext cx="1209240" cy="767520"/>
          </a:xfrm>
          <a:prstGeom prst="roundRect">
            <a:avLst>
              <a:gd name="adj" fmla="val 1000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79560" rIns="57240" tIns="79560" bIns="79920" anchor="ctr"/>
          <a:p>
            <a:pPr algn="ctr">
              <a:lnSpc>
                <a:spcPct val="90000"/>
              </a:lnSpc>
            </a:pPr>
            <a:r>
              <a:rPr b="0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Статус региона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10"/>
          <p:cNvSpPr/>
          <p:nvPr/>
        </p:nvSpPr>
        <p:spPr>
          <a:xfrm>
            <a:off x="2403720" y="3684960"/>
            <a:ext cx="1209240" cy="76752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/>
          </a:gradFill>
          <a:ln>
            <a:solidFill>
              <a:schemeClr val="accent5">
                <a:shade val="95000"/>
                <a:satMod val="105000"/>
              </a:schemeClr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285" name="CustomShape 11"/>
          <p:cNvSpPr/>
          <p:nvPr/>
        </p:nvSpPr>
        <p:spPr>
          <a:xfrm>
            <a:off x="2538360" y="3812760"/>
            <a:ext cx="1209240" cy="767520"/>
          </a:xfrm>
          <a:prstGeom prst="roundRect">
            <a:avLst>
              <a:gd name="adj" fmla="val 1000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79560" rIns="57240" tIns="79560" bIns="79920" anchor="ctr"/>
          <a:p>
            <a:pPr algn="ctr">
              <a:lnSpc>
                <a:spcPct val="90000"/>
              </a:lnSpc>
            </a:pPr>
            <a:r>
              <a:rPr b="0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 наличию возбудителя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12"/>
          <p:cNvSpPr/>
          <p:nvPr/>
        </p:nvSpPr>
        <p:spPr>
          <a:xfrm>
            <a:off x="3882240" y="3684960"/>
            <a:ext cx="1209240" cy="76752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/>
          </a:gradFill>
          <a:ln>
            <a:solidFill>
              <a:schemeClr val="accent5">
                <a:shade val="95000"/>
                <a:satMod val="105000"/>
              </a:schemeClr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287" name="CustomShape 13"/>
          <p:cNvSpPr/>
          <p:nvPr/>
        </p:nvSpPr>
        <p:spPr>
          <a:xfrm>
            <a:off x="4016520" y="3812760"/>
            <a:ext cx="1209240" cy="767520"/>
          </a:xfrm>
          <a:prstGeom prst="roundRect">
            <a:avLst>
              <a:gd name="adj" fmla="val 1000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79560" rIns="57240" tIns="79560" bIns="79920" anchor="ctr"/>
          <a:p>
            <a:pPr algn="ctr">
              <a:lnSpc>
                <a:spcPct val="90000"/>
              </a:lnSpc>
            </a:pPr>
            <a:r>
              <a:rPr b="0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 применению вакцинации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14"/>
          <p:cNvSpPr/>
          <p:nvPr/>
        </p:nvSpPr>
        <p:spPr>
          <a:xfrm>
            <a:off x="5360400" y="3684960"/>
            <a:ext cx="1209240" cy="76752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/>
          </a:gradFill>
          <a:ln>
            <a:solidFill>
              <a:schemeClr val="accent5">
                <a:shade val="95000"/>
                <a:satMod val="105000"/>
              </a:schemeClr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289" name="CustomShape 15"/>
          <p:cNvSpPr/>
          <p:nvPr/>
        </p:nvSpPr>
        <p:spPr>
          <a:xfrm>
            <a:off x="5494680" y="3812760"/>
            <a:ext cx="1209240" cy="767520"/>
          </a:xfrm>
          <a:prstGeom prst="roundRect">
            <a:avLst>
              <a:gd name="adj" fmla="val 1000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79560" rIns="57240" tIns="79560" bIns="79920" anchor="ctr"/>
          <a:p>
            <a:pPr algn="ctr">
              <a:lnSpc>
                <a:spcPct val="90000"/>
              </a:lnSpc>
            </a:pPr>
            <a:r>
              <a:rPr b="0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 уровню риска заноса болезни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FAF32FDD-70FC-4B10-8A62-BE90B2D1AA73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577800" y="305280"/>
            <a:ext cx="81435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Регионализация. Основные принципы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2" name="Рисунок 3" descr=""/>
          <p:cNvPicPr/>
          <p:nvPr/>
        </p:nvPicPr>
        <p:blipFill>
          <a:blip r:embed="rId1"/>
          <a:stretch/>
        </p:blipFill>
        <p:spPr>
          <a:xfrm>
            <a:off x="0" y="981000"/>
            <a:ext cx="9143640" cy="142560"/>
          </a:xfrm>
          <a:prstGeom prst="rect">
            <a:avLst/>
          </a:prstGeom>
          <a:ln>
            <a:noFill/>
          </a:ln>
        </p:spPr>
      </p:pic>
      <p:pic>
        <p:nvPicPr>
          <p:cNvPr id="293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693360"/>
          </a:xfrm>
          <a:prstGeom prst="rect">
            <a:avLst/>
          </a:prstGeom>
          <a:ln w="9360">
            <a:noFill/>
          </a:ln>
        </p:spPr>
      </p:pic>
      <p:sp>
        <p:nvSpPr>
          <p:cNvPr id="294" name="CustomShape 3"/>
          <p:cNvSpPr/>
          <p:nvPr/>
        </p:nvSpPr>
        <p:spPr>
          <a:xfrm>
            <a:off x="274320" y="1235880"/>
            <a:ext cx="8746920" cy="35964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 наличию возбудителя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4"/>
          <p:cNvSpPr/>
          <p:nvPr/>
        </p:nvSpPr>
        <p:spPr>
          <a:xfrm>
            <a:off x="263160" y="1917000"/>
            <a:ext cx="2496960" cy="57564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Благополучный регион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5"/>
          <p:cNvSpPr/>
          <p:nvPr/>
        </p:nvSpPr>
        <p:spPr>
          <a:xfrm>
            <a:off x="2988000" y="1917000"/>
            <a:ext cx="2864520" cy="57564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Неблагополучный регион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6"/>
          <p:cNvSpPr/>
          <p:nvPr/>
        </p:nvSpPr>
        <p:spPr>
          <a:xfrm>
            <a:off x="6084000" y="1917000"/>
            <a:ext cx="2937240" cy="57564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Регион с неопределенным статусом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7"/>
          <p:cNvSpPr/>
          <p:nvPr/>
        </p:nvSpPr>
        <p:spPr>
          <a:xfrm>
            <a:off x="274320" y="2709000"/>
            <a:ext cx="8746920" cy="50364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 применению вакцинации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8"/>
          <p:cNvSpPr/>
          <p:nvPr/>
        </p:nvSpPr>
        <p:spPr>
          <a:xfrm>
            <a:off x="263160" y="3520440"/>
            <a:ext cx="3804480" cy="57564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Регион без вакцинации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9"/>
          <p:cNvSpPr/>
          <p:nvPr/>
        </p:nvSpPr>
        <p:spPr>
          <a:xfrm>
            <a:off x="5267520" y="3534840"/>
            <a:ext cx="3729240" cy="57564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Регион с вакцинацией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10"/>
          <p:cNvSpPr/>
          <p:nvPr/>
        </p:nvSpPr>
        <p:spPr>
          <a:xfrm>
            <a:off x="263160" y="4365000"/>
            <a:ext cx="8746920" cy="35964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 уровню риска заноса болезни  (её возбудителя)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11"/>
          <p:cNvSpPr/>
          <p:nvPr/>
        </p:nvSpPr>
        <p:spPr>
          <a:xfrm>
            <a:off x="263160" y="5013000"/>
            <a:ext cx="2868480" cy="57564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Регион высокого риска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12"/>
          <p:cNvSpPr/>
          <p:nvPr/>
        </p:nvSpPr>
        <p:spPr>
          <a:xfrm>
            <a:off x="3232440" y="5013000"/>
            <a:ext cx="2808000" cy="57564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Регион среднего риска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13"/>
          <p:cNvSpPr/>
          <p:nvPr/>
        </p:nvSpPr>
        <p:spPr>
          <a:xfrm>
            <a:off x="6156000" y="5013000"/>
            <a:ext cx="2846880" cy="57564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marL="36000" indent="360000"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Регион низкого риска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14"/>
          <p:cNvSpPr/>
          <p:nvPr/>
        </p:nvSpPr>
        <p:spPr>
          <a:xfrm>
            <a:off x="274320" y="6093360"/>
            <a:ext cx="87469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15080"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Все эти статусы присваиваются независимо друг от друга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!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15"/>
          <p:cNvSpPr/>
          <p:nvPr/>
        </p:nvSpPr>
        <p:spPr>
          <a:xfrm>
            <a:off x="1115640" y="1595880"/>
            <a:ext cx="395640" cy="248400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307" name="CustomShape 16"/>
          <p:cNvSpPr/>
          <p:nvPr/>
        </p:nvSpPr>
        <p:spPr>
          <a:xfrm>
            <a:off x="4361760" y="1595880"/>
            <a:ext cx="395640" cy="248400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308" name="CustomShape 17"/>
          <p:cNvSpPr/>
          <p:nvPr/>
        </p:nvSpPr>
        <p:spPr>
          <a:xfrm>
            <a:off x="7381800" y="1595880"/>
            <a:ext cx="395640" cy="248400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309" name="CustomShape 18"/>
          <p:cNvSpPr/>
          <p:nvPr/>
        </p:nvSpPr>
        <p:spPr>
          <a:xfrm>
            <a:off x="1115640" y="3222720"/>
            <a:ext cx="395640" cy="248400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310" name="CustomShape 19"/>
          <p:cNvSpPr/>
          <p:nvPr/>
        </p:nvSpPr>
        <p:spPr>
          <a:xfrm>
            <a:off x="7409520" y="3222720"/>
            <a:ext cx="395640" cy="248400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311" name="CustomShape 20"/>
          <p:cNvSpPr/>
          <p:nvPr/>
        </p:nvSpPr>
        <p:spPr>
          <a:xfrm>
            <a:off x="1115640" y="4725000"/>
            <a:ext cx="395640" cy="248400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312" name="CustomShape 21"/>
          <p:cNvSpPr/>
          <p:nvPr/>
        </p:nvSpPr>
        <p:spPr>
          <a:xfrm>
            <a:off x="4374000" y="4725000"/>
            <a:ext cx="395640" cy="248400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313" name="CustomShape 22"/>
          <p:cNvSpPr/>
          <p:nvPr/>
        </p:nvSpPr>
        <p:spPr>
          <a:xfrm>
            <a:off x="7354800" y="4748760"/>
            <a:ext cx="395640" cy="248400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31C4A9A-B210-4EB7-B288-9FD9FC93D049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15" name="Рисунок 2" descr=""/>
          <p:cNvPicPr/>
          <p:nvPr/>
        </p:nvPicPr>
        <p:blipFill>
          <a:blip r:embed="rId1"/>
          <a:stretch/>
        </p:blipFill>
        <p:spPr>
          <a:xfrm>
            <a:off x="0" y="981000"/>
            <a:ext cx="9143640" cy="142560"/>
          </a:xfrm>
          <a:prstGeom prst="rect">
            <a:avLst/>
          </a:prstGeom>
          <a:ln>
            <a:noFill/>
          </a:ln>
        </p:spPr>
      </p:pic>
      <p:pic>
        <p:nvPicPr>
          <p:cNvPr id="316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693360"/>
          </a:xfrm>
          <a:prstGeom prst="rect">
            <a:avLst/>
          </a:prstGeom>
          <a:ln w="9360">
            <a:noFill/>
          </a:ln>
        </p:spPr>
      </p:pic>
      <p:sp>
        <p:nvSpPr>
          <p:cNvPr id="317" name="CustomShape 2"/>
          <p:cNvSpPr/>
          <p:nvPr/>
        </p:nvSpPr>
        <p:spPr>
          <a:xfrm>
            <a:off x="577800" y="305280"/>
            <a:ext cx="8143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Идентификация животных и учет животных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4053240" y="1340640"/>
            <a:ext cx="4968360" cy="180000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Республике реализуется пилотный проект по идентификации животных. Идентификационный номер - бирка (в том числе навесная), татуировка, тавро, кольцо, болюс, чип, ошейник и другие средства, содержащие уникальный цифровой код.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9" name="Picture 2" descr=""/>
          <p:cNvPicPr/>
          <p:nvPr/>
        </p:nvPicPr>
        <p:blipFill>
          <a:blip r:embed="rId3"/>
          <a:stretch/>
        </p:blipFill>
        <p:spPr>
          <a:xfrm>
            <a:off x="-252360" y="4437000"/>
            <a:ext cx="4032000" cy="2391840"/>
          </a:xfrm>
          <a:prstGeom prst="rect">
            <a:avLst/>
          </a:prstGeom>
          <a:ln>
            <a:noFill/>
          </a:ln>
        </p:spPr>
      </p:pic>
      <p:pic>
        <p:nvPicPr>
          <p:cNvPr id="320" name="Picture 4" descr=""/>
          <p:cNvPicPr/>
          <p:nvPr/>
        </p:nvPicPr>
        <p:blipFill>
          <a:blip r:embed="rId4"/>
          <a:stretch/>
        </p:blipFill>
        <p:spPr>
          <a:xfrm>
            <a:off x="3427560" y="4518000"/>
            <a:ext cx="2444400" cy="2332080"/>
          </a:xfrm>
          <a:prstGeom prst="rect">
            <a:avLst/>
          </a:prstGeom>
          <a:ln>
            <a:noFill/>
          </a:ln>
        </p:spPr>
      </p:pic>
      <p:pic>
        <p:nvPicPr>
          <p:cNvPr id="321" name="Picture 6" descr=""/>
          <p:cNvPicPr/>
          <p:nvPr/>
        </p:nvPicPr>
        <p:blipFill>
          <a:blip r:embed="rId5"/>
          <a:stretch/>
        </p:blipFill>
        <p:spPr>
          <a:xfrm>
            <a:off x="5940000" y="4518000"/>
            <a:ext cx="3081240" cy="2310840"/>
          </a:xfrm>
          <a:prstGeom prst="rect">
            <a:avLst/>
          </a:prstGeom>
          <a:ln>
            <a:noFill/>
          </a:ln>
        </p:spPr>
      </p:pic>
      <p:pic>
        <p:nvPicPr>
          <p:cNvPr id="322" name="Рисунок 4" descr=""/>
          <p:cNvPicPr/>
          <p:nvPr/>
        </p:nvPicPr>
        <p:blipFill>
          <a:blip r:embed="rId6"/>
          <a:stretch/>
        </p:blipFill>
        <p:spPr>
          <a:xfrm>
            <a:off x="0" y="1196640"/>
            <a:ext cx="3961080" cy="274752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Рисунок 1" descr=""/>
          <p:cNvPicPr/>
          <p:nvPr/>
        </p:nvPicPr>
        <p:blipFill>
          <a:blip r:embed="rId1"/>
          <a:stretch/>
        </p:blipFill>
        <p:spPr>
          <a:xfrm>
            <a:off x="0" y="857160"/>
            <a:ext cx="9143640" cy="142560"/>
          </a:xfrm>
          <a:prstGeom prst="rect">
            <a:avLst/>
          </a:prstGeom>
          <a:ln>
            <a:noFill/>
          </a:ln>
        </p:spPr>
      </p:pic>
      <p:sp>
        <p:nvSpPr>
          <p:cNvPr id="324" name="CustomShape 1"/>
          <p:cNvSpPr/>
          <p:nvPr/>
        </p:nvSpPr>
        <p:spPr>
          <a:xfrm>
            <a:off x="428760" y="3357720"/>
            <a:ext cx="8352720" cy="4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Просмотр видеоролика о ликвидации ящура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571320" y="116640"/>
            <a:ext cx="81435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Управление Федеральной службы по ветеринарному и фитосанитарному надзору по Республике Башкортостан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6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57132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Рисунок 1" descr=""/>
          <p:cNvPicPr/>
          <p:nvPr/>
        </p:nvPicPr>
        <p:blipFill>
          <a:blip r:embed="rId1"/>
          <a:stretch/>
        </p:blipFill>
        <p:spPr>
          <a:xfrm>
            <a:off x="0" y="857160"/>
            <a:ext cx="9143640" cy="142560"/>
          </a:xfrm>
          <a:prstGeom prst="rect">
            <a:avLst/>
          </a:prstGeom>
          <a:ln>
            <a:noFill/>
          </a:ln>
        </p:spPr>
      </p:pic>
      <p:sp>
        <p:nvSpPr>
          <p:cNvPr id="328" name="CustomShape 1"/>
          <p:cNvSpPr/>
          <p:nvPr/>
        </p:nvSpPr>
        <p:spPr>
          <a:xfrm>
            <a:off x="179640" y="1989000"/>
            <a:ext cx="8841960" cy="20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 применении риск-ориентированного подхода при осуществлении государственного ветеринарного надзора, О ТР ТС «О безопасности рыбы и рыбной продукции», об изменениях в законодательстве в области ветеринарии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4786200" y="4786200"/>
            <a:ext cx="38160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Петров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Юрий Алексеевич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Руководитель Управления</a:t>
            </a:r>
            <a:r>
              <a:rPr b="1" lang="ru-RU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571320" y="116640"/>
            <a:ext cx="81435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Управление Федеральной службы по ветеринарному и фитосанитарному надзору по Республике Башкортостан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1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57132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FA8533E8-8A2D-4BDD-9649-5216B830CF2C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33" name="Рисунок 4" descr=""/>
          <p:cNvPicPr/>
          <p:nvPr/>
        </p:nvPicPr>
        <p:blipFill>
          <a:blip r:embed="rId1"/>
          <a:stretch/>
        </p:blipFill>
        <p:spPr>
          <a:xfrm>
            <a:off x="0" y="981000"/>
            <a:ext cx="9143640" cy="142560"/>
          </a:xfrm>
          <a:prstGeom prst="rect">
            <a:avLst/>
          </a:prstGeom>
          <a:ln>
            <a:noFill/>
          </a:ln>
        </p:spPr>
      </p:pic>
      <p:pic>
        <p:nvPicPr>
          <p:cNvPr id="334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693360"/>
          </a:xfrm>
          <a:prstGeom prst="rect">
            <a:avLst/>
          </a:prstGeom>
          <a:ln w="9360">
            <a:noFill/>
          </a:ln>
        </p:spPr>
      </p:pic>
      <p:sp>
        <p:nvSpPr>
          <p:cNvPr id="335" name="CustomShape 2"/>
          <p:cNvSpPr/>
          <p:nvPr/>
        </p:nvSpPr>
        <p:spPr>
          <a:xfrm>
            <a:off x="107640" y="0"/>
            <a:ext cx="835272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Проекты проверочных листов, используемых при проведении плановых проверок в рамках государственного ветеринарного контроля (надзора)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6" name="Рисунок 7" descr=""/>
          <p:cNvPicPr/>
          <p:nvPr/>
        </p:nvPicPr>
        <p:blipFill>
          <a:blip r:embed="rId3"/>
          <a:stretch/>
        </p:blipFill>
        <p:spPr>
          <a:xfrm>
            <a:off x="0" y="4517280"/>
            <a:ext cx="3120840" cy="2340360"/>
          </a:xfrm>
          <a:prstGeom prst="rect">
            <a:avLst/>
          </a:prstGeom>
          <a:ln>
            <a:noFill/>
          </a:ln>
        </p:spPr>
      </p:pic>
      <p:sp>
        <p:nvSpPr>
          <p:cNvPr id="337" name="CustomShape 3"/>
          <p:cNvSpPr/>
          <p:nvPr/>
        </p:nvSpPr>
        <p:spPr>
          <a:xfrm>
            <a:off x="0" y="1163520"/>
            <a:ext cx="9143640" cy="50364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ts val="529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 убое животных, получении, переработке (обработке), реализации продовольственного (пищевого) сырья животного происхождения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4"/>
          <p:cNvSpPr/>
          <p:nvPr/>
        </p:nvSpPr>
        <p:spPr>
          <a:xfrm>
            <a:off x="0" y="1667520"/>
            <a:ext cx="9143640" cy="50364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ts val="529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 разведении, выращивании, содержании, перемещении( в том числе перевозке и перегоне ) крупного рогатого скота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5"/>
          <p:cNvSpPr/>
          <p:nvPr/>
        </p:nvSpPr>
        <p:spPr>
          <a:xfrm>
            <a:off x="0" y="2171520"/>
            <a:ext cx="9143640" cy="50364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ts val="529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 разведении, выращивании, содержании, перемещении( в том числе перевозке), обороте свиней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6"/>
          <p:cNvSpPr/>
          <p:nvPr/>
        </p:nvSpPr>
        <p:spPr>
          <a:xfrm>
            <a:off x="0" y="2675520"/>
            <a:ext cx="9143640" cy="39312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ts val="494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 содержании птиц на личных подворьях граждан и птицеводческих хозяйствах открытого типа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7"/>
          <p:cNvSpPr/>
          <p:nvPr/>
        </p:nvSpPr>
        <p:spPr>
          <a:xfrm>
            <a:off x="0" y="3069000"/>
            <a:ext cx="9143640" cy="39312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 содержании птиц на птицеводческих предприятиях закрытого типа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8"/>
          <p:cNvSpPr/>
          <p:nvPr/>
        </p:nvSpPr>
        <p:spPr>
          <a:xfrm>
            <a:off x="0" y="3462480"/>
            <a:ext cx="9143640" cy="39816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 содержании медоносных пчел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9"/>
          <p:cNvSpPr/>
          <p:nvPr/>
        </p:nvSpPr>
        <p:spPr>
          <a:xfrm>
            <a:off x="0" y="3861000"/>
            <a:ext cx="9143640" cy="43164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 изготовлении рыбной продукции из водных биологических ресурсов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10"/>
          <p:cNvSpPr/>
          <p:nvPr/>
        </p:nvSpPr>
        <p:spPr>
          <a:xfrm>
            <a:off x="2928960" y="4495680"/>
            <a:ext cx="6214680" cy="202932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ts val="67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Предмет плановой проверки будет ограничиваться перечнем вопросов, включенных в соответствующий проверочный лист. Ответы на поставленные вопросы будут однозначно свидетельствовать о соблюдении или несоблюдении проверяемым лицом обязательных требований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Рисунок 1" descr=""/>
          <p:cNvPicPr/>
          <p:nvPr/>
        </p:nvPicPr>
        <p:blipFill>
          <a:blip r:embed="rId1"/>
          <a:stretch/>
        </p:blipFill>
        <p:spPr>
          <a:xfrm>
            <a:off x="0" y="857160"/>
            <a:ext cx="9143640" cy="142560"/>
          </a:xfrm>
          <a:prstGeom prst="rect">
            <a:avLst/>
          </a:prstGeom>
          <a:ln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500040" y="3071880"/>
            <a:ext cx="83527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Приветственное слово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4572000" y="4143240"/>
            <a:ext cx="4464360" cy="20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Гусманов Расул Узбекович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Председатель Комитета Государственного Собрания – Курултая Республики Башкортостан по аграрным вопросам, экологии и природопользования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571320" y="116640"/>
            <a:ext cx="81435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Управление Федеральной службы по ветеринарному и фитосанитарному надзору по Республике Башкортостан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0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5713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B8526EB-F760-4097-BD5D-19A2115220A3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6" name="CustomShape 2"/>
          <p:cNvSpPr/>
          <p:nvPr/>
        </p:nvSpPr>
        <p:spPr>
          <a:xfrm>
            <a:off x="357120" y="-14400"/>
            <a:ext cx="807228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Анализ причин возникновения типовых массовых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нарушений обязательных требований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7" name="Picture 4" descr=""/>
          <p:cNvPicPr/>
          <p:nvPr/>
        </p:nvPicPr>
        <p:blipFill>
          <a:blip r:embed="rId1">
            <a:lum contrast="36000"/>
          </a:blip>
          <a:stretch/>
        </p:blipFill>
        <p:spPr>
          <a:xfrm>
            <a:off x="8378640" y="59040"/>
            <a:ext cx="642600" cy="693360"/>
          </a:xfrm>
          <a:prstGeom prst="rect">
            <a:avLst/>
          </a:prstGeom>
          <a:ln w="9360">
            <a:noFill/>
          </a:ln>
        </p:spPr>
      </p:pic>
      <p:pic>
        <p:nvPicPr>
          <p:cNvPr id="348" name="Рисунок 7" descr=""/>
          <p:cNvPicPr/>
          <p:nvPr/>
        </p:nvPicPr>
        <p:blipFill>
          <a:blip r:embed="rId2"/>
          <a:stretch/>
        </p:blipFill>
        <p:spPr>
          <a:xfrm>
            <a:off x="0" y="836640"/>
            <a:ext cx="9143640" cy="143640"/>
          </a:xfrm>
          <a:prstGeom prst="rect">
            <a:avLst/>
          </a:prstGeom>
          <a:ln>
            <a:noFill/>
          </a:ln>
        </p:spPr>
      </p:pic>
      <p:sp>
        <p:nvSpPr>
          <p:cNvPr id="349" name="CustomShape 3"/>
          <p:cNvSpPr/>
          <p:nvPr/>
        </p:nvSpPr>
        <p:spPr>
          <a:xfrm>
            <a:off x="1619640" y="980640"/>
            <a:ext cx="6336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Наиболее часто встречающиеся нарушения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4"/>
          <p:cNvSpPr/>
          <p:nvPr/>
        </p:nvSpPr>
        <p:spPr>
          <a:xfrm>
            <a:off x="287640" y="6165360"/>
            <a:ext cx="8568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Причина  нарушений - незнание нормативных документов!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0" y="1928880"/>
            <a:ext cx="1861200" cy="47952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Мясо и мясная продукция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66960" y="2643120"/>
            <a:ext cx="1861200" cy="407160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72000" rIns="72000" tIns="0" bIns="0"/>
          <a:p>
            <a:pPr algn="just">
              <a:lnSpc>
                <a:spcPct val="15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•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Говядина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•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Свинина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•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Мясо птицы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•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Колбасы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CustomShape 3"/>
          <p:cNvSpPr/>
          <p:nvPr/>
        </p:nvSpPr>
        <p:spPr>
          <a:xfrm flipH="1">
            <a:off x="2071080" y="2643120"/>
            <a:ext cx="2285640" cy="407844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72000" rIns="72000" tIns="36000" bIns="36000"/>
          <a:p>
            <a:pPr algn="just">
              <a:lnSpc>
                <a:spcPct val="15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•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Молоко, сливки,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йогурт, кефир, сливочное масло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CustomShape 4"/>
          <p:cNvSpPr/>
          <p:nvPr/>
        </p:nvSpPr>
        <p:spPr>
          <a:xfrm>
            <a:off x="7643880" y="2428920"/>
            <a:ext cx="287640" cy="199800"/>
          </a:xfrm>
          <a:prstGeom prst="downArrow">
            <a:avLst>
              <a:gd name="adj1" fmla="val 50000"/>
              <a:gd name="adj2" fmla="val 50000"/>
            </a:avLst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pic>
        <p:nvPicPr>
          <p:cNvPr id="355" name="Picture 2" descr=""/>
          <p:cNvPicPr/>
          <p:nvPr/>
        </p:nvPicPr>
        <p:blipFill>
          <a:blip r:embed="rId1"/>
          <a:stretch/>
        </p:blipFill>
        <p:spPr>
          <a:xfrm>
            <a:off x="0" y="826560"/>
            <a:ext cx="9143640" cy="139320"/>
          </a:xfrm>
          <a:prstGeom prst="rect">
            <a:avLst/>
          </a:prstGeom>
          <a:ln>
            <a:noFill/>
          </a:ln>
        </p:spPr>
      </p:pic>
      <p:pic>
        <p:nvPicPr>
          <p:cNvPr id="356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91240" y="142920"/>
            <a:ext cx="642600" cy="571320"/>
          </a:xfrm>
          <a:prstGeom prst="rect">
            <a:avLst/>
          </a:prstGeom>
          <a:ln w="9360">
            <a:noFill/>
          </a:ln>
        </p:spPr>
      </p:pic>
      <p:sp>
        <p:nvSpPr>
          <p:cNvPr id="357" name="CustomShape 5"/>
          <p:cNvSpPr/>
          <p:nvPr/>
        </p:nvSpPr>
        <p:spPr>
          <a:xfrm>
            <a:off x="193680" y="0"/>
            <a:ext cx="8164440" cy="115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Исполнение Указа Президента РФ № 391 от 29.07.2015 г.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«Об отдельных специальных экономических мерах, принимаемых в целях обеспечения безопасности РФ»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6"/>
          <p:cNvSpPr/>
          <p:nvPr/>
        </p:nvSpPr>
        <p:spPr>
          <a:xfrm>
            <a:off x="285840" y="1000080"/>
            <a:ext cx="8500680" cy="78552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СОЕДИНЕННЫЕ ШТАТЫ АМЕРИКИ, СТРАНЫ ЕВРОПЕЙСКОГО СОЮЗА, КАНАДА, АВСТРАЛИЯ, КОРОЛЕВСТВО НОРВЕГИЯ, УКРАИНА, РЕСПУБЛИКА АЛБАНИЯ, ЧЕРНОГОРИЯ, РЕСПУБЛИКА ИСЛАНДИЯ И КНЯЖЕСТВО ЛИХТЕНШТЕЙН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CustomShape 7"/>
          <p:cNvSpPr/>
          <p:nvPr/>
        </p:nvSpPr>
        <p:spPr>
          <a:xfrm>
            <a:off x="785880" y="2428920"/>
            <a:ext cx="285480" cy="190800"/>
          </a:xfrm>
          <a:prstGeom prst="downArrow">
            <a:avLst>
              <a:gd name="adj1" fmla="val 50000"/>
              <a:gd name="adj2" fmla="val 50000"/>
            </a:avLst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360" name="CustomShape 8"/>
          <p:cNvSpPr/>
          <p:nvPr/>
        </p:nvSpPr>
        <p:spPr>
          <a:xfrm>
            <a:off x="2143080" y="1928880"/>
            <a:ext cx="2071440" cy="47952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Сыры, молоко и молочная продукция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CustomShape 9"/>
          <p:cNvSpPr/>
          <p:nvPr/>
        </p:nvSpPr>
        <p:spPr>
          <a:xfrm>
            <a:off x="6643800" y="1928880"/>
            <a:ext cx="2356920" cy="47952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Овощная продукция, фрукты и орехи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CustomShape 10"/>
          <p:cNvSpPr/>
          <p:nvPr/>
        </p:nvSpPr>
        <p:spPr>
          <a:xfrm>
            <a:off x="4429080" y="1928880"/>
            <a:ext cx="2142720" cy="47952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Рыба и морепродукты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11"/>
          <p:cNvSpPr/>
          <p:nvPr/>
        </p:nvSpPr>
        <p:spPr>
          <a:xfrm flipH="1">
            <a:off x="4500720" y="2643120"/>
            <a:ext cx="2142720" cy="407160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72000" rIns="72000" tIns="36000" bIns="36000"/>
          <a:p>
            <a:pPr algn="just">
              <a:lnSpc>
                <a:spcPct val="15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•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Рыба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•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Ракообразные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•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Моллюски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CustomShape 12"/>
          <p:cNvSpPr/>
          <p:nvPr/>
        </p:nvSpPr>
        <p:spPr>
          <a:xfrm flipH="1">
            <a:off x="6786000" y="2643120"/>
            <a:ext cx="2214360" cy="407844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72000" rIns="72000" tIns="36000" bIns="36000"/>
          <a:p>
            <a:pPr algn="just">
              <a:lnSpc>
                <a:spcPct val="15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•</a:t>
            </a: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Фрукты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•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Орехи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•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Овощи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13"/>
          <p:cNvSpPr/>
          <p:nvPr/>
        </p:nvSpPr>
        <p:spPr>
          <a:xfrm>
            <a:off x="5357880" y="2428920"/>
            <a:ext cx="285480" cy="200520"/>
          </a:xfrm>
          <a:prstGeom prst="downArrow">
            <a:avLst>
              <a:gd name="adj1" fmla="val 50000"/>
              <a:gd name="adj2" fmla="val 50000"/>
            </a:avLst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366" name="CustomShape 14"/>
          <p:cNvSpPr/>
          <p:nvPr/>
        </p:nvSpPr>
        <p:spPr>
          <a:xfrm>
            <a:off x="3000240" y="2428920"/>
            <a:ext cx="285480" cy="190800"/>
          </a:xfrm>
          <a:prstGeom prst="downArrow">
            <a:avLst>
              <a:gd name="adj1" fmla="val 50000"/>
              <a:gd name="adj2" fmla="val 50000"/>
            </a:avLst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pic>
        <p:nvPicPr>
          <p:cNvPr id="367" name="Picture 2" descr=""/>
          <p:cNvPicPr/>
          <p:nvPr/>
        </p:nvPicPr>
        <p:blipFill>
          <a:blip r:embed="rId3"/>
          <a:stretch/>
        </p:blipFill>
        <p:spPr>
          <a:xfrm>
            <a:off x="142920" y="4429080"/>
            <a:ext cx="1714320" cy="1642680"/>
          </a:xfrm>
          <a:prstGeom prst="rect">
            <a:avLst/>
          </a:prstGeom>
          <a:ln w="9360">
            <a:noFill/>
          </a:ln>
        </p:spPr>
      </p:pic>
      <p:pic>
        <p:nvPicPr>
          <p:cNvPr id="368" name="Picture 3" descr=""/>
          <p:cNvPicPr/>
          <p:nvPr/>
        </p:nvPicPr>
        <p:blipFill>
          <a:blip r:embed="rId4"/>
          <a:stretch/>
        </p:blipFill>
        <p:spPr>
          <a:xfrm>
            <a:off x="2286000" y="4429080"/>
            <a:ext cx="1872360" cy="1704960"/>
          </a:xfrm>
          <a:prstGeom prst="rect">
            <a:avLst/>
          </a:prstGeom>
          <a:ln w="9360">
            <a:noFill/>
          </a:ln>
        </p:spPr>
      </p:pic>
      <p:pic>
        <p:nvPicPr>
          <p:cNvPr id="369" name="Picture 4" descr=""/>
          <p:cNvPicPr/>
          <p:nvPr/>
        </p:nvPicPr>
        <p:blipFill>
          <a:blip r:embed="rId5"/>
          <a:stretch/>
        </p:blipFill>
        <p:spPr>
          <a:xfrm>
            <a:off x="4643280" y="4429080"/>
            <a:ext cx="1856880" cy="1714320"/>
          </a:xfrm>
          <a:prstGeom prst="rect">
            <a:avLst/>
          </a:prstGeom>
          <a:ln w="9360">
            <a:noFill/>
          </a:ln>
        </p:spPr>
      </p:pic>
      <p:pic>
        <p:nvPicPr>
          <p:cNvPr id="370" name="Picture 5" descr=""/>
          <p:cNvPicPr/>
          <p:nvPr/>
        </p:nvPicPr>
        <p:blipFill>
          <a:blip r:embed="rId6"/>
          <a:stretch/>
        </p:blipFill>
        <p:spPr>
          <a:xfrm>
            <a:off x="6929280" y="4429080"/>
            <a:ext cx="1928520" cy="171432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9D3C689A-5989-4BD6-9DEA-9C9FC31AF923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72" name="Рисунок 4" descr=""/>
          <p:cNvPicPr/>
          <p:nvPr/>
        </p:nvPicPr>
        <p:blipFill>
          <a:blip r:embed="rId1"/>
          <a:stretch/>
        </p:blipFill>
        <p:spPr>
          <a:xfrm>
            <a:off x="0" y="981000"/>
            <a:ext cx="9143640" cy="142560"/>
          </a:xfrm>
          <a:prstGeom prst="rect">
            <a:avLst/>
          </a:prstGeom>
          <a:ln>
            <a:noFill/>
          </a:ln>
        </p:spPr>
      </p:pic>
      <p:pic>
        <p:nvPicPr>
          <p:cNvPr id="373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693360"/>
          </a:xfrm>
          <a:prstGeom prst="rect">
            <a:avLst/>
          </a:prstGeom>
          <a:ln w="9360">
            <a:noFill/>
          </a:ln>
        </p:spPr>
      </p:pic>
      <p:sp>
        <p:nvSpPr>
          <p:cNvPr id="374" name="CustomShape 2"/>
          <p:cNvSpPr/>
          <p:nvPr/>
        </p:nvSpPr>
        <p:spPr>
          <a:xfrm>
            <a:off x="107640" y="0"/>
            <a:ext cx="835272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Проверочные листы, используемые при плановых проверках в рамках осуществления федерального госнадзора в сфере обращения лекарственных средств для ветприменения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3"/>
          <p:cNvSpPr/>
          <p:nvPr/>
        </p:nvSpPr>
        <p:spPr>
          <a:xfrm>
            <a:off x="107640" y="1123920"/>
            <a:ext cx="8913960" cy="237672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ts val="741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Приказом Россельхознадзора от 19.12.2017 г. № 1230 утверждены 9 форм проверочных листов (списков контрольных вопросов), используемых должностными лицами территориальных органов Россельхознадзора при проведении плановых проверок в рамках осуществления федерального государственного надзора в сфере обращения лекарственных средств для ветеринарного применения.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ts val="741"/>
              </a:lnSpc>
            </a:pPr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Начало действия документа – 08.04.2018 г.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6" name="Рисунок 11" descr=""/>
          <p:cNvPicPr/>
          <p:nvPr/>
        </p:nvPicPr>
        <p:blipFill>
          <a:blip r:embed="rId3"/>
          <a:stretch/>
        </p:blipFill>
        <p:spPr>
          <a:xfrm>
            <a:off x="0" y="3553200"/>
            <a:ext cx="2555280" cy="3274560"/>
          </a:xfrm>
          <a:prstGeom prst="rect">
            <a:avLst/>
          </a:prstGeom>
          <a:ln>
            <a:noFill/>
          </a:ln>
        </p:spPr>
      </p:pic>
      <p:sp>
        <p:nvSpPr>
          <p:cNvPr id="377" name="CustomShape 4"/>
          <p:cNvSpPr/>
          <p:nvPr/>
        </p:nvSpPr>
        <p:spPr>
          <a:xfrm>
            <a:off x="2339640" y="3564000"/>
            <a:ext cx="6804000" cy="4113000"/>
          </a:xfrm>
          <a:prstGeom prst="rect">
            <a:avLst/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Перечень вопросов, отражающих содержание установленных обязательных требований, ответы на которые однозначно свидетельствуют о соблюдении или несоблюдении лицом установленных требований, составляющих предмет проверки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каждом проверочном листе представлен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виде таблицы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AFD19EB-E686-4B77-A3F3-C100909DE04A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79" name="Рисунок 4" descr=""/>
          <p:cNvPicPr/>
          <p:nvPr/>
        </p:nvPicPr>
        <p:blipFill>
          <a:blip r:embed="rId1"/>
          <a:stretch/>
        </p:blipFill>
        <p:spPr>
          <a:xfrm>
            <a:off x="0" y="981000"/>
            <a:ext cx="9143640" cy="142560"/>
          </a:xfrm>
          <a:prstGeom prst="rect">
            <a:avLst/>
          </a:prstGeom>
          <a:ln>
            <a:noFill/>
          </a:ln>
        </p:spPr>
      </p:pic>
      <p:pic>
        <p:nvPicPr>
          <p:cNvPr id="380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693360"/>
          </a:xfrm>
          <a:prstGeom prst="rect">
            <a:avLst/>
          </a:prstGeom>
          <a:ln w="9360">
            <a:noFill/>
          </a:ln>
        </p:spPr>
      </p:pic>
      <p:sp>
        <p:nvSpPr>
          <p:cNvPr id="381" name="CustomShape 2"/>
          <p:cNvSpPr/>
          <p:nvPr/>
        </p:nvSpPr>
        <p:spPr>
          <a:xfrm>
            <a:off x="107640" y="0"/>
            <a:ext cx="835272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Проверочные листы, используемых при проведении плановых проверок в рамках осуществления федерального государственного надзора в сфере обращения лекарственных средств для ветеринарного применения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CustomShape 3"/>
          <p:cNvSpPr/>
          <p:nvPr/>
        </p:nvSpPr>
        <p:spPr>
          <a:xfrm>
            <a:off x="7560" y="2071080"/>
            <a:ext cx="9143640" cy="26388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производства лекарственных средств для ветеринарного применения (в части общих требований)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CustomShape 4"/>
          <p:cNvSpPr/>
          <p:nvPr/>
        </p:nvSpPr>
        <p:spPr>
          <a:xfrm>
            <a:off x="0" y="1123920"/>
            <a:ext cx="9143640" cy="75024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Проверочные листы подлежат использованию при проведении плановых проверок соблюдения требований законодательства при осуществлении: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CustomShape 5"/>
          <p:cNvSpPr/>
          <p:nvPr/>
        </p:nvSpPr>
        <p:spPr>
          <a:xfrm>
            <a:off x="1206720" y="1874520"/>
            <a:ext cx="863640" cy="196200"/>
          </a:xfrm>
          <a:prstGeom prst="downArrow">
            <a:avLst>
              <a:gd name="adj1" fmla="val 50000"/>
              <a:gd name="adj2" fmla="val 50000"/>
            </a:avLst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385" name="CustomShape 6"/>
          <p:cNvSpPr/>
          <p:nvPr/>
        </p:nvSpPr>
        <p:spPr>
          <a:xfrm>
            <a:off x="7092360" y="1874520"/>
            <a:ext cx="863640" cy="196200"/>
          </a:xfrm>
          <a:prstGeom prst="downArrow">
            <a:avLst>
              <a:gd name="adj1" fmla="val 50000"/>
              <a:gd name="adj2" fmla="val 50000"/>
            </a:avLst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386" name="CustomShape 7"/>
          <p:cNvSpPr/>
          <p:nvPr/>
        </p:nvSpPr>
        <p:spPr>
          <a:xfrm>
            <a:off x="0" y="2684880"/>
            <a:ext cx="9143640" cy="26388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производства жидкостей, кремов и мазей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CustomShape 8"/>
          <p:cNvSpPr/>
          <p:nvPr/>
        </p:nvSpPr>
        <p:spPr>
          <a:xfrm>
            <a:off x="-10080" y="2949120"/>
            <a:ext cx="9143640" cy="79164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производства биологических (в том числе иммунобиологических) фармацевтических субстанций и лекарственных препаратов и производства иммунобиологических лекарственных средств для ветеринарного применения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CustomShape 9"/>
          <p:cNvSpPr/>
          <p:nvPr/>
        </p:nvSpPr>
        <p:spPr>
          <a:xfrm>
            <a:off x="7200" y="3741120"/>
            <a:ext cx="9143640" cy="47988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производства дозированных аэрозольных лекарственных препаратов под давлением для ингаляций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CustomShape 10"/>
          <p:cNvSpPr/>
          <p:nvPr/>
        </p:nvSpPr>
        <p:spPr>
          <a:xfrm>
            <a:off x="2160" y="4749480"/>
            <a:ext cx="9143640" cy="94068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хранения субъектами обращения лекарственных средств для ветеринарного применения (производителями, организациями, занимающимися оптовой и розничной торговлей, индивидуальными предпринимателями, организациями, осуществляющими разведение выращивание и лечение животных)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11"/>
          <p:cNvSpPr/>
          <p:nvPr/>
        </p:nvSpPr>
        <p:spPr>
          <a:xfrm>
            <a:off x="-10080" y="4485240"/>
            <a:ext cx="9143640" cy="26388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производства стерильных лекарственных средств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CustomShape 12"/>
          <p:cNvSpPr/>
          <p:nvPr/>
        </p:nvSpPr>
        <p:spPr>
          <a:xfrm>
            <a:off x="7560" y="4221360"/>
            <a:ext cx="9143640" cy="26388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производства лекарственных растительных препаратов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13"/>
          <p:cNvSpPr/>
          <p:nvPr/>
        </p:nvSpPr>
        <p:spPr>
          <a:xfrm>
            <a:off x="-10080" y="5690520"/>
            <a:ext cx="9143640" cy="64764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хранения субъектами обращения лекарственных средств для ветеринарного применения наркотических, психотропных, сильнодействующих и ядовитых лекарственных средств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CustomShape 14"/>
          <p:cNvSpPr/>
          <p:nvPr/>
        </p:nvSpPr>
        <p:spPr>
          <a:xfrm>
            <a:off x="0" y="2345760"/>
            <a:ext cx="9143640" cy="33048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обращения лекарственных средств для ветеринарного применения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611640" y="0"/>
            <a:ext cx="7767000" cy="721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Ветеринарные меры в Евразийском экономическом союзе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95" name="Рисунок 4" descr=""/>
          <p:cNvPicPr/>
          <p:nvPr/>
        </p:nvPicPr>
        <p:blipFill>
          <a:blip r:embed="rId1"/>
          <a:stretch/>
        </p:blipFill>
        <p:spPr>
          <a:xfrm>
            <a:off x="20520" y="771480"/>
            <a:ext cx="9143640" cy="142560"/>
          </a:xfrm>
          <a:prstGeom prst="rect">
            <a:avLst/>
          </a:prstGeom>
          <a:ln>
            <a:noFill/>
          </a:ln>
        </p:spPr>
      </p:pic>
      <p:pic>
        <p:nvPicPr>
          <p:cNvPr id="396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571320"/>
          </a:xfrm>
          <a:prstGeom prst="rect">
            <a:avLst/>
          </a:prstGeom>
          <a:ln w="9360">
            <a:noFill/>
          </a:ln>
        </p:spPr>
      </p:pic>
      <p:sp>
        <p:nvSpPr>
          <p:cNvPr id="397" name="TextShape 2"/>
          <p:cNvSpPr txBox="1"/>
          <p:nvPr/>
        </p:nvSpPr>
        <p:spPr>
          <a:xfrm>
            <a:off x="8813880" y="6498000"/>
            <a:ext cx="321120" cy="35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67B5E9B-3FDF-4C25-8AA0-1B180081C6B4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8" name="CustomShape 3"/>
          <p:cNvSpPr/>
          <p:nvPr/>
        </p:nvSpPr>
        <p:spPr>
          <a:xfrm>
            <a:off x="1835640" y="1845000"/>
            <a:ext cx="6902640" cy="432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4"/>
          <p:cNvSpPr/>
          <p:nvPr/>
        </p:nvSpPr>
        <p:spPr>
          <a:xfrm>
            <a:off x="1979640" y="1412640"/>
            <a:ext cx="6912360" cy="21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 1 сентября 2017 года вступил в силу: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Технический Регламент Таможенного союза ТР ЕАЭС 040/2016 «О безопасности рыбы и рыбной продукции»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(Решение Совета ЕЭК от 18.10.2016 г. № 162)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0" name="Picture 2" descr=""/>
          <p:cNvPicPr/>
          <p:nvPr/>
        </p:nvPicPr>
        <p:blipFill>
          <a:blip r:embed="rId3"/>
          <a:stretch/>
        </p:blipFill>
        <p:spPr>
          <a:xfrm>
            <a:off x="285840" y="714240"/>
            <a:ext cx="1361880" cy="1223640"/>
          </a:xfrm>
          <a:prstGeom prst="rect">
            <a:avLst/>
          </a:prstGeom>
          <a:ln w="9360">
            <a:noFill/>
          </a:ln>
        </p:spPr>
      </p:pic>
      <p:sp>
        <p:nvSpPr>
          <p:cNvPr id="401" name="CustomShape 5"/>
          <p:cNvSpPr/>
          <p:nvPr/>
        </p:nvSpPr>
        <p:spPr>
          <a:xfrm>
            <a:off x="2132280" y="3501000"/>
            <a:ext cx="6912360" cy="24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 15 июля 2018 года вступает в силу: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Технический Регламент Таможенного союза ТР ТС 033/2013 «О безопасности молока и молочной продукции»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(с изменениями Решение Совета ЕЭК от 10.11.2017 г. № 102)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2" name="Рисунок 11" descr=""/>
          <p:cNvPicPr/>
          <p:nvPr/>
        </p:nvPicPr>
        <p:blipFill>
          <a:blip r:embed="rId4"/>
          <a:stretch/>
        </p:blipFill>
        <p:spPr>
          <a:xfrm>
            <a:off x="142920" y="1857240"/>
            <a:ext cx="1785600" cy="1761840"/>
          </a:xfrm>
          <a:prstGeom prst="rect">
            <a:avLst/>
          </a:prstGeom>
          <a:ln w="9360">
            <a:noFill/>
          </a:ln>
        </p:spPr>
      </p:pic>
      <p:pic>
        <p:nvPicPr>
          <p:cNvPr id="403" name="Picture 2" descr=""/>
          <p:cNvPicPr/>
          <p:nvPr/>
        </p:nvPicPr>
        <p:blipFill>
          <a:blip r:embed="rId5"/>
          <a:stretch/>
        </p:blipFill>
        <p:spPr>
          <a:xfrm>
            <a:off x="357120" y="3786120"/>
            <a:ext cx="1428480" cy="215244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611640" y="0"/>
            <a:ext cx="7767000" cy="721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Ветеринарные меры в Евразийском экономическом союзе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05" name="Рисунок 4" descr=""/>
          <p:cNvPicPr/>
          <p:nvPr/>
        </p:nvPicPr>
        <p:blipFill>
          <a:blip r:embed="rId1"/>
          <a:stretch/>
        </p:blipFill>
        <p:spPr>
          <a:xfrm>
            <a:off x="-17640" y="714240"/>
            <a:ext cx="9143640" cy="142560"/>
          </a:xfrm>
          <a:prstGeom prst="rect">
            <a:avLst/>
          </a:prstGeom>
          <a:ln>
            <a:noFill/>
          </a:ln>
        </p:spPr>
      </p:pic>
      <p:pic>
        <p:nvPicPr>
          <p:cNvPr id="406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571320"/>
          </a:xfrm>
          <a:prstGeom prst="rect">
            <a:avLst/>
          </a:prstGeom>
          <a:ln w="9360">
            <a:noFill/>
          </a:ln>
        </p:spPr>
      </p:pic>
      <p:sp>
        <p:nvSpPr>
          <p:cNvPr id="407" name="TextShape 2"/>
          <p:cNvSpPr txBox="1"/>
          <p:nvPr/>
        </p:nvSpPr>
        <p:spPr>
          <a:xfrm>
            <a:off x="8813880" y="6498000"/>
            <a:ext cx="321120" cy="35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78C2FD3-4672-44C1-84D6-7B9B3F7B0D05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8" name="CustomShape 3"/>
          <p:cNvSpPr/>
          <p:nvPr/>
        </p:nvSpPr>
        <p:spPr>
          <a:xfrm>
            <a:off x="2204280" y="2637720"/>
            <a:ext cx="6902640" cy="432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CustomShape 4"/>
          <p:cNvSpPr/>
          <p:nvPr/>
        </p:nvSpPr>
        <p:spPr>
          <a:xfrm flipH="1">
            <a:off x="2310480" y="3573000"/>
            <a:ext cx="6711120" cy="33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Решение Коллегии ЕЭК от 13.02.2018 г. № 28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«О максимально допустимых уровнях остатков ветеринарных лекарственных средств (фармакологически активных веществ), которые могут содержаться в непереработанной пищевой продукции животного происхождения, в том числе в сырье, и методиках их определения»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CustomShape 5"/>
          <p:cNvSpPr/>
          <p:nvPr/>
        </p:nvSpPr>
        <p:spPr>
          <a:xfrm>
            <a:off x="2310480" y="1138320"/>
            <a:ext cx="6711120" cy="271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 14 августа 2018 года вступает в силу: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Решение Коллегии ЕЭК от 13.02.2018 г. № 27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 утверждении единых ветеринарных (ветеринарно-санитарных) требований, предъявляемых к объектам, подлежащим ветеринарному контролю (надзору)»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1" name="Picture 2" descr=""/>
          <p:cNvPicPr/>
          <p:nvPr/>
        </p:nvPicPr>
        <p:blipFill>
          <a:blip r:embed="rId3"/>
          <a:stretch/>
        </p:blipFill>
        <p:spPr>
          <a:xfrm>
            <a:off x="410760" y="3940920"/>
            <a:ext cx="1712520" cy="1714320"/>
          </a:xfrm>
          <a:prstGeom prst="rect">
            <a:avLst/>
          </a:prstGeom>
          <a:ln w="9360">
            <a:noFill/>
          </a:ln>
        </p:spPr>
      </p:pic>
      <p:pic>
        <p:nvPicPr>
          <p:cNvPr id="412" name="Picture 3" descr=""/>
          <p:cNvPicPr/>
          <p:nvPr/>
        </p:nvPicPr>
        <p:blipFill>
          <a:blip r:embed="rId4"/>
          <a:stretch/>
        </p:blipFill>
        <p:spPr>
          <a:xfrm>
            <a:off x="480600" y="1722240"/>
            <a:ext cx="1642680" cy="15714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Рисунок 1" descr=""/>
          <p:cNvPicPr/>
          <p:nvPr/>
        </p:nvPicPr>
        <p:blipFill>
          <a:blip r:embed="rId1"/>
          <a:stretch/>
        </p:blipFill>
        <p:spPr>
          <a:xfrm>
            <a:off x="0" y="857160"/>
            <a:ext cx="9143640" cy="142560"/>
          </a:xfrm>
          <a:prstGeom prst="rect">
            <a:avLst/>
          </a:prstGeom>
          <a:ln>
            <a:noFill/>
          </a:ln>
        </p:spPr>
      </p:pic>
      <p:sp>
        <p:nvSpPr>
          <p:cNvPr id="414" name="CustomShape 1"/>
          <p:cNvSpPr/>
          <p:nvPr/>
        </p:nvSpPr>
        <p:spPr>
          <a:xfrm>
            <a:off x="466920" y="3069000"/>
            <a:ext cx="8352720" cy="88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Просмотр видеоролика о внедрении ЭВС в Республике Башкортостан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CustomShape 2"/>
          <p:cNvSpPr/>
          <p:nvPr/>
        </p:nvSpPr>
        <p:spPr>
          <a:xfrm>
            <a:off x="571320" y="116640"/>
            <a:ext cx="81435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Управление Федеральной службы по ветеринарному и фитосанитарному надзору по Республике Башкортостан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6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57132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Рисунок 1" descr=""/>
          <p:cNvPicPr/>
          <p:nvPr/>
        </p:nvPicPr>
        <p:blipFill>
          <a:blip r:embed="rId1"/>
          <a:stretch/>
        </p:blipFill>
        <p:spPr>
          <a:xfrm>
            <a:off x="0" y="981000"/>
            <a:ext cx="9143640" cy="142560"/>
          </a:xfrm>
          <a:prstGeom prst="rect">
            <a:avLst/>
          </a:prstGeom>
          <a:ln>
            <a:noFill/>
          </a:ln>
        </p:spPr>
      </p:pic>
      <p:sp>
        <p:nvSpPr>
          <p:cNvPr id="418" name="CustomShape 1"/>
          <p:cNvSpPr/>
          <p:nvPr/>
        </p:nvSpPr>
        <p:spPr>
          <a:xfrm>
            <a:off x="466920" y="2771280"/>
            <a:ext cx="8352720" cy="88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Электронная ветеринарная сертификация по системе ФГИС «Меркурий»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CustomShape 2"/>
          <p:cNvSpPr/>
          <p:nvPr/>
        </p:nvSpPr>
        <p:spPr>
          <a:xfrm>
            <a:off x="4786200" y="4857840"/>
            <a:ext cx="38160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Кутлиматов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Ришат Фаритович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заместитель руководителя Управления</a:t>
            </a:r>
            <a:r>
              <a:rPr b="1" lang="ru-RU" sz="18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CustomShape 3"/>
          <p:cNvSpPr/>
          <p:nvPr/>
        </p:nvSpPr>
        <p:spPr>
          <a:xfrm>
            <a:off x="571320" y="37080"/>
            <a:ext cx="81435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Управление Федеральной службы по ветеринарному и фитосанитарному надзору по Республике Башкортостан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1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69336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03371E39-57C6-452D-856A-4D9859E32B72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23" name="Рисунок 1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424" name="Рисунок 13" descr=""/>
          <p:cNvPicPr/>
          <p:nvPr/>
        </p:nvPicPr>
        <p:blipFill>
          <a:blip r:embed="rId2"/>
          <a:stretch/>
        </p:blipFill>
        <p:spPr>
          <a:xfrm>
            <a:off x="7380360" y="5797800"/>
            <a:ext cx="1763280" cy="1059840"/>
          </a:xfrm>
          <a:prstGeom prst="rect">
            <a:avLst/>
          </a:prstGeom>
          <a:ln>
            <a:noFill/>
          </a:ln>
        </p:spPr>
      </p:pic>
      <p:pic>
        <p:nvPicPr>
          <p:cNvPr id="425" name="Picture 4" descr=""/>
          <p:cNvPicPr/>
          <p:nvPr/>
        </p:nvPicPr>
        <p:blipFill>
          <a:blip r:embed="rId3">
            <a:lum contrast="36000"/>
          </a:blip>
          <a:stretch/>
        </p:blipFill>
        <p:spPr>
          <a:xfrm>
            <a:off x="8378640" y="142920"/>
            <a:ext cx="642600" cy="693360"/>
          </a:xfrm>
          <a:prstGeom prst="rect">
            <a:avLst/>
          </a:prstGeom>
          <a:ln w="9360">
            <a:noFill/>
          </a:ln>
        </p:spPr>
      </p:pic>
      <p:sp>
        <p:nvSpPr>
          <p:cNvPr id="426" name="CustomShape 2"/>
          <p:cNvSpPr/>
          <p:nvPr/>
        </p:nvSpPr>
        <p:spPr>
          <a:xfrm>
            <a:off x="571320" y="5929200"/>
            <a:ext cx="84294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Приказ Россельхознадзора  РФ от 30.01.2018 г. № 53 «Об утверждении Методических указаний по обеспечению функционирования ФГИС в области ветеринарии»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28" name="Содержимое 4" descr=""/>
          <p:cNvPicPr/>
          <p:nvPr/>
        </p:nvPicPr>
        <p:blipFill>
          <a:blip r:embed="rId1"/>
          <a:stretch/>
        </p:blipFill>
        <p:spPr>
          <a:xfrm>
            <a:off x="0" y="0"/>
            <a:ext cx="9167760" cy="6875640"/>
          </a:xfrm>
          <a:prstGeom prst="rect">
            <a:avLst/>
          </a:prstGeom>
          <a:ln>
            <a:noFill/>
          </a:ln>
        </p:spPr>
      </p:pic>
      <p:sp>
        <p:nvSpPr>
          <p:cNvPr id="429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D04279E-1286-4F80-B4BD-2545E71A79F0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30" name="Рисунок 5" descr=""/>
          <p:cNvPicPr/>
          <p:nvPr/>
        </p:nvPicPr>
        <p:blipFill>
          <a:blip r:embed="rId2"/>
          <a:stretch/>
        </p:blipFill>
        <p:spPr>
          <a:xfrm>
            <a:off x="7580880" y="5896440"/>
            <a:ext cx="1599120" cy="961200"/>
          </a:xfrm>
          <a:prstGeom prst="rect">
            <a:avLst/>
          </a:prstGeom>
          <a:ln>
            <a:noFill/>
          </a:ln>
        </p:spPr>
      </p:pic>
      <p:pic>
        <p:nvPicPr>
          <p:cNvPr id="431" name="Picture 4" descr=""/>
          <p:cNvPicPr/>
          <p:nvPr/>
        </p:nvPicPr>
        <p:blipFill>
          <a:blip r:embed="rId3">
            <a:lum contrast="36000"/>
          </a:blip>
          <a:stretch/>
        </p:blipFill>
        <p:spPr>
          <a:xfrm>
            <a:off x="7929720" y="214200"/>
            <a:ext cx="642600" cy="69336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Рисунок 1" descr=""/>
          <p:cNvPicPr/>
          <p:nvPr/>
        </p:nvPicPr>
        <p:blipFill>
          <a:blip r:embed="rId1"/>
          <a:stretch/>
        </p:blipFill>
        <p:spPr>
          <a:xfrm>
            <a:off x="0" y="857160"/>
            <a:ext cx="9143640" cy="142560"/>
          </a:xfrm>
          <a:prstGeom prst="rect">
            <a:avLst/>
          </a:prstGeom>
          <a:ln>
            <a:noFill/>
          </a:ln>
        </p:spPr>
      </p:pic>
      <p:sp>
        <p:nvSpPr>
          <p:cNvPr id="212" name="CustomShape 1"/>
          <p:cNvSpPr/>
          <p:nvPr/>
        </p:nvSpPr>
        <p:spPr>
          <a:xfrm>
            <a:off x="395640" y="3213000"/>
            <a:ext cx="83527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Приветственное слово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5072040" y="4714920"/>
            <a:ext cx="3816000" cy="94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Зиганшин Азат Салаватович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Начальник Управления ветеринарии РБ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571320" y="116640"/>
            <a:ext cx="81435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Управление Федеральной службы по ветеринарному и фитосанитарному надзору по Республике Башкортостан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5713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D899441-EF74-4BA4-963C-E10AF3F2E630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33" name="Рисунок 2" descr=""/>
          <p:cNvPicPr/>
          <p:nvPr/>
        </p:nvPicPr>
        <p:blipFill>
          <a:blip r:embed="rId1"/>
          <a:stretch/>
        </p:blipFill>
        <p:spPr>
          <a:xfrm>
            <a:off x="0" y="981000"/>
            <a:ext cx="9143640" cy="142560"/>
          </a:xfrm>
          <a:prstGeom prst="rect">
            <a:avLst/>
          </a:prstGeom>
          <a:ln>
            <a:noFill/>
          </a:ln>
        </p:spPr>
      </p:pic>
      <p:pic>
        <p:nvPicPr>
          <p:cNvPr id="434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693360"/>
          </a:xfrm>
          <a:prstGeom prst="rect">
            <a:avLst/>
          </a:prstGeom>
          <a:ln w="9360">
            <a:noFill/>
          </a:ln>
        </p:spPr>
      </p:pic>
      <p:pic>
        <p:nvPicPr>
          <p:cNvPr id="435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1142640" cy="1800000"/>
          </a:xfrm>
          <a:prstGeom prst="rect">
            <a:avLst/>
          </a:prstGeom>
          <a:ln>
            <a:noFill/>
          </a:ln>
        </p:spPr>
      </p:pic>
      <p:sp>
        <p:nvSpPr>
          <p:cNvPr id="436" name="CustomShape 2"/>
          <p:cNvSpPr/>
          <p:nvPr/>
        </p:nvSpPr>
        <p:spPr>
          <a:xfrm>
            <a:off x="577800" y="305280"/>
            <a:ext cx="81435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Участники ЭВС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CustomShape 3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CustomShape 4"/>
          <p:cNvSpPr/>
          <p:nvPr/>
        </p:nvSpPr>
        <p:spPr>
          <a:xfrm>
            <a:off x="1000080" y="1143000"/>
            <a:ext cx="7929360" cy="563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Должностные лица госветслужбы </a:t>
            </a:r>
            <a:r>
              <a:rPr b="1" i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(любые товары)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,согласно  приказа Минсельхоза № 648.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2. Уполномоченные лица организаций, являющихся производителями и (или) участниками оборота подконтрольных товаров, приказ Минсельхоза № 646. </a:t>
            </a:r>
            <a:r>
              <a:rPr b="1" i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Продукция, подвергнутая тепловой или иной обработке, обеспечивающей уничтожение в ней патогенных микроорганизмов и возбудителей паразитарных заболеваний и (или) упакованная в потребительскую или транспортную упаковку, исключающую ее контакт с внешней средой.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3. Аттестованные специалисты в области ветеринарии, не входящие в систему ГВС, приказ Минсельхоза № 647.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A41A0AB6-D292-43AE-9CEB-C265288F9F24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40" name="Рисунок 2" descr=""/>
          <p:cNvPicPr/>
          <p:nvPr/>
        </p:nvPicPr>
        <p:blipFill>
          <a:blip r:embed="rId1"/>
          <a:stretch/>
        </p:blipFill>
        <p:spPr>
          <a:xfrm>
            <a:off x="0" y="981000"/>
            <a:ext cx="9143640" cy="142560"/>
          </a:xfrm>
          <a:prstGeom prst="rect">
            <a:avLst/>
          </a:prstGeom>
          <a:ln>
            <a:noFill/>
          </a:ln>
        </p:spPr>
      </p:pic>
      <p:pic>
        <p:nvPicPr>
          <p:cNvPr id="441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693360"/>
          </a:xfrm>
          <a:prstGeom prst="rect">
            <a:avLst/>
          </a:prstGeom>
          <a:ln w="9360">
            <a:noFill/>
          </a:ln>
        </p:spPr>
      </p:pic>
      <p:pic>
        <p:nvPicPr>
          <p:cNvPr id="442" name="Picture 2" descr=""/>
          <p:cNvPicPr/>
          <p:nvPr/>
        </p:nvPicPr>
        <p:blipFill>
          <a:blip r:embed="rId3"/>
          <a:stretch/>
        </p:blipFill>
        <p:spPr>
          <a:xfrm>
            <a:off x="0" y="1214280"/>
            <a:ext cx="1142640" cy="1800000"/>
          </a:xfrm>
          <a:prstGeom prst="rect">
            <a:avLst/>
          </a:prstGeom>
          <a:ln>
            <a:noFill/>
          </a:ln>
        </p:spPr>
      </p:pic>
      <p:sp>
        <p:nvSpPr>
          <p:cNvPr id="443" name="CustomShape 2"/>
          <p:cNvSpPr/>
          <p:nvPr/>
        </p:nvSpPr>
        <p:spPr>
          <a:xfrm>
            <a:off x="577800" y="305280"/>
            <a:ext cx="81435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Что предпринять участникам рынка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4" name="CustomShape 3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5" name="CustomShape 4"/>
          <p:cNvSpPr/>
          <p:nvPr/>
        </p:nvSpPr>
        <p:spPr>
          <a:xfrm>
            <a:off x="285840" y="1500120"/>
            <a:ext cx="8750520" cy="461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ctr">
              <a:lnSpc>
                <a:spcPct val="8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Выбрать уровень прослеживаемости при производстве и перемещении.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8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Начать осваивать инструмент электронной сертификации.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00280" indent="-342720" algn="ctr">
              <a:lnSpc>
                <a:spcPct val="8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Выбрать способ взаимодействия с ФГИС «Меркурий»: веб-интерфейс или интеграционный шлюз Ветис.API.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00280" indent="-342720" algn="ctr">
              <a:lnSpc>
                <a:spcPct val="8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Получить доступ к учебной версии ФГИС «Меркурий» и/или шлюзу Ветис.API для освоения способов оформления электронных сертификатов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47" name="Содержимое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48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7A7BF71-87F7-46D3-B266-8E05D2BCC0D4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49" name="Рисунок 5" descr=""/>
          <p:cNvPicPr/>
          <p:nvPr/>
        </p:nvPicPr>
        <p:blipFill>
          <a:blip r:embed="rId2"/>
          <a:stretch/>
        </p:blipFill>
        <p:spPr>
          <a:xfrm>
            <a:off x="7711920" y="5997240"/>
            <a:ext cx="1431720" cy="860400"/>
          </a:xfrm>
          <a:prstGeom prst="rect">
            <a:avLst/>
          </a:prstGeom>
          <a:ln>
            <a:noFill/>
          </a:ln>
        </p:spPr>
      </p:pic>
      <p:pic>
        <p:nvPicPr>
          <p:cNvPr id="450" name="Picture 4" descr=""/>
          <p:cNvPicPr/>
          <p:nvPr/>
        </p:nvPicPr>
        <p:blipFill>
          <a:blip r:embed="rId3">
            <a:lum contrast="36000"/>
          </a:blip>
          <a:stretch/>
        </p:blipFill>
        <p:spPr>
          <a:xfrm>
            <a:off x="7858080" y="214200"/>
            <a:ext cx="642600" cy="69336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Picture 2" descr=""/>
          <p:cNvPicPr/>
          <p:nvPr/>
        </p:nvPicPr>
        <p:blipFill>
          <a:blip r:embed="rId1"/>
          <a:stretch/>
        </p:blipFill>
        <p:spPr>
          <a:xfrm>
            <a:off x="107640" y="3237120"/>
            <a:ext cx="1372680" cy="915120"/>
          </a:xfrm>
          <a:prstGeom prst="rect">
            <a:avLst/>
          </a:prstGeom>
          <a:ln>
            <a:noFill/>
          </a:ln>
        </p:spPr>
      </p:pic>
      <p:sp>
        <p:nvSpPr>
          <p:cNvPr id="452" name="TextShape 1"/>
          <p:cNvSpPr txBox="1"/>
          <p:nvPr/>
        </p:nvSpPr>
        <p:spPr>
          <a:xfrm>
            <a:off x="0" y="7920"/>
            <a:ext cx="9143640" cy="107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Прослеживаемость низкого разрешения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53" name="Picture 2" descr=""/>
          <p:cNvPicPr/>
          <p:nvPr/>
        </p:nvPicPr>
        <p:blipFill>
          <a:blip r:embed="rId2"/>
          <a:stretch/>
        </p:blipFill>
        <p:spPr>
          <a:xfrm>
            <a:off x="611640" y="2129400"/>
            <a:ext cx="1339920" cy="893160"/>
          </a:xfrm>
          <a:prstGeom prst="rect">
            <a:avLst/>
          </a:prstGeom>
          <a:ln>
            <a:noFill/>
          </a:ln>
        </p:spPr>
      </p:pic>
      <p:pic>
        <p:nvPicPr>
          <p:cNvPr id="454" name="Picture 4" descr=""/>
          <p:cNvPicPr/>
          <p:nvPr/>
        </p:nvPicPr>
        <p:blipFill>
          <a:blip r:embed="rId3"/>
          <a:stretch/>
        </p:blipFill>
        <p:spPr>
          <a:xfrm>
            <a:off x="2699640" y="1901520"/>
            <a:ext cx="3189240" cy="2478240"/>
          </a:xfrm>
          <a:prstGeom prst="rect">
            <a:avLst/>
          </a:prstGeom>
          <a:ln>
            <a:noFill/>
          </a:ln>
        </p:spPr>
      </p:pic>
      <p:sp>
        <p:nvSpPr>
          <p:cNvPr id="455" name="CustomShape 2"/>
          <p:cNvSpPr/>
          <p:nvPr/>
        </p:nvSpPr>
        <p:spPr>
          <a:xfrm>
            <a:off x="467640" y="2943000"/>
            <a:ext cx="2232000" cy="3956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908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Сырое цельное молоко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6" name="Picture 6" descr=""/>
          <p:cNvPicPr/>
          <p:nvPr/>
        </p:nvPicPr>
        <p:blipFill>
          <a:blip r:embed="rId4"/>
          <a:stretch/>
        </p:blipFill>
        <p:spPr>
          <a:xfrm>
            <a:off x="6804360" y="2415600"/>
            <a:ext cx="2171880" cy="1447920"/>
          </a:xfrm>
          <a:prstGeom prst="rect">
            <a:avLst/>
          </a:prstGeom>
          <a:ln>
            <a:noFill/>
          </a:ln>
        </p:spPr>
      </p:pic>
      <p:sp>
        <p:nvSpPr>
          <p:cNvPr id="457" name="CustomShape 3"/>
          <p:cNvSpPr/>
          <p:nvPr/>
        </p:nvSpPr>
        <p:spPr>
          <a:xfrm>
            <a:off x="5508000" y="2941920"/>
            <a:ext cx="1572480" cy="3956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908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Готовая продукция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CustomShape 4"/>
          <p:cNvSpPr/>
          <p:nvPr/>
        </p:nvSpPr>
        <p:spPr>
          <a:xfrm>
            <a:off x="6421680" y="4464000"/>
            <a:ext cx="2686320" cy="130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Масло, Сметана, Ряженка, Йогурты, Кефир, Сгущенное молоко, Простокваша,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Творожная масса, Сыр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CustomShape 5"/>
          <p:cNvSpPr/>
          <p:nvPr/>
        </p:nvSpPr>
        <p:spPr>
          <a:xfrm>
            <a:off x="1475640" y="1242360"/>
            <a:ext cx="1439640" cy="575640"/>
          </a:xfrm>
          <a:prstGeom prst="wedgeRectCallout">
            <a:avLst>
              <a:gd name="adj1" fmla="val -19825"/>
              <a:gd name="adj2" fmla="val 73347"/>
            </a:avLst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 Гашение входящих транспортных электронных ВСД и формирование входного журнала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0" name="CustomShape 6"/>
          <p:cNvSpPr/>
          <p:nvPr/>
        </p:nvSpPr>
        <p:spPr>
          <a:xfrm>
            <a:off x="3708000" y="1248480"/>
            <a:ext cx="1728000" cy="575640"/>
          </a:xfrm>
          <a:prstGeom prst="wedgeRectCallout">
            <a:avLst>
              <a:gd name="adj1" fmla="val -19825"/>
              <a:gd name="adj2" fmla="val 73347"/>
            </a:avLst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Объединение записей журнала на этапе накопления молока и при производственных операциях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1" name="CustomShape 7"/>
          <p:cNvSpPr/>
          <p:nvPr/>
        </p:nvSpPr>
        <p:spPr>
          <a:xfrm>
            <a:off x="6288840" y="1242360"/>
            <a:ext cx="1583640" cy="575640"/>
          </a:xfrm>
          <a:prstGeom prst="wedgeRectCallout">
            <a:avLst>
              <a:gd name="adj1" fmla="val -19825"/>
              <a:gd name="adj2" fmla="val 73347"/>
            </a:avLst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 Оформление производственного ВСД на готовую продукцию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CustomShape 8"/>
          <p:cNvSpPr/>
          <p:nvPr/>
        </p:nvSpPr>
        <p:spPr>
          <a:xfrm>
            <a:off x="432720" y="4464000"/>
            <a:ext cx="5491080" cy="130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Операции производственного процесса в ФГИС «Меркурий» не фиксируются. Производственный процесс представляется, как «черный ящик» для которого фиксируется только входное сырье и выходная продукция.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3" name="Picture 10" descr=""/>
          <p:cNvPicPr/>
          <p:nvPr/>
        </p:nvPicPr>
        <p:blipFill>
          <a:blip r:embed="rId5"/>
          <a:stretch/>
        </p:blipFill>
        <p:spPr>
          <a:xfrm>
            <a:off x="2045880" y="2491200"/>
            <a:ext cx="531360" cy="531360"/>
          </a:xfrm>
          <a:prstGeom prst="rect">
            <a:avLst/>
          </a:prstGeom>
          <a:ln>
            <a:noFill/>
          </a:ln>
        </p:spPr>
      </p:pic>
      <p:pic>
        <p:nvPicPr>
          <p:cNvPr id="464" name="Picture 10" descr=""/>
          <p:cNvPicPr/>
          <p:nvPr/>
        </p:nvPicPr>
        <p:blipFill>
          <a:blip r:embed="rId6"/>
          <a:stretch/>
        </p:blipFill>
        <p:spPr>
          <a:xfrm>
            <a:off x="6421680" y="2491200"/>
            <a:ext cx="531360" cy="531360"/>
          </a:xfrm>
          <a:prstGeom prst="rect">
            <a:avLst/>
          </a:prstGeom>
          <a:ln>
            <a:noFill/>
          </a:ln>
        </p:spPr>
      </p:pic>
      <p:pic>
        <p:nvPicPr>
          <p:cNvPr id="465" name="Picture 4" descr=""/>
          <p:cNvPicPr/>
          <p:nvPr/>
        </p:nvPicPr>
        <p:blipFill>
          <a:blip r:embed="rId7">
            <a:lum contrast="36000"/>
          </a:blip>
          <a:stretch/>
        </p:blipFill>
        <p:spPr>
          <a:xfrm>
            <a:off x="8378640" y="142920"/>
            <a:ext cx="642600" cy="6933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573D9E5-F588-4DC1-A0DE-C047E1323D5A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67" name="Рисунок 8" descr=""/>
          <p:cNvPicPr/>
          <p:nvPr/>
        </p:nvPicPr>
        <p:blipFill>
          <a:blip r:embed="rId1"/>
          <a:stretch/>
        </p:blipFill>
        <p:spPr>
          <a:xfrm>
            <a:off x="0" y="981000"/>
            <a:ext cx="9143640" cy="142560"/>
          </a:xfrm>
          <a:prstGeom prst="rect">
            <a:avLst/>
          </a:prstGeom>
          <a:ln>
            <a:noFill/>
          </a:ln>
        </p:spPr>
      </p:pic>
      <p:pic>
        <p:nvPicPr>
          <p:cNvPr id="468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286840" y="142920"/>
            <a:ext cx="642600" cy="553320"/>
          </a:xfrm>
          <a:prstGeom prst="rect">
            <a:avLst/>
          </a:prstGeom>
          <a:ln w="9360">
            <a:noFill/>
          </a:ln>
        </p:spPr>
      </p:pic>
      <p:sp>
        <p:nvSpPr>
          <p:cNvPr id="469" name="CustomShape 2"/>
          <p:cNvSpPr/>
          <p:nvPr/>
        </p:nvSpPr>
        <p:spPr>
          <a:xfrm>
            <a:off x="611640" y="116640"/>
            <a:ext cx="756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Схема электронного документооборота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0" name="Рисунок 13" descr=""/>
          <p:cNvPicPr/>
          <p:nvPr/>
        </p:nvPicPr>
        <p:blipFill>
          <a:blip r:embed="rId3"/>
          <a:stretch/>
        </p:blipFill>
        <p:spPr>
          <a:xfrm>
            <a:off x="42120" y="1390320"/>
            <a:ext cx="9059040" cy="4077000"/>
          </a:xfrm>
          <a:prstGeom prst="rect">
            <a:avLst/>
          </a:prstGeom>
          <a:ln>
            <a:noFill/>
          </a:ln>
        </p:spPr>
      </p:pic>
      <p:sp>
        <p:nvSpPr>
          <p:cNvPr id="471" name="CustomShape 3"/>
          <p:cNvSpPr/>
          <p:nvPr/>
        </p:nvSpPr>
        <p:spPr>
          <a:xfrm>
            <a:off x="7358040" y="2782800"/>
            <a:ext cx="999720" cy="39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транспортный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Рисунок 1" descr=""/>
          <p:cNvPicPr/>
          <p:nvPr/>
        </p:nvPicPr>
        <p:blipFill>
          <a:blip r:embed="rId1"/>
          <a:stretch/>
        </p:blipFill>
        <p:spPr>
          <a:xfrm>
            <a:off x="0" y="857160"/>
            <a:ext cx="9143640" cy="142560"/>
          </a:xfrm>
          <a:prstGeom prst="rect">
            <a:avLst/>
          </a:prstGeom>
          <a:ln>
            <a:noFill/>
          </a:ln>
        </p:spPr>
      </p:pic>
      <p:pic>
        <p:nvPicPr>
          <p:cNvPr id="473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286840" y="142920"/>
            <a:ext cx="642600" cy="553320"/>
          </a:xfrm>
          <a:prstGeom prst="rect">
            <a:avLst/>
          </a:prstGeom>
          <a:ln w="9360">
            <a:noFill/>
          </a:ln>
        </p:spPr>
      </p:pic>
      <p:sp>
        <p:nvSpPr>
          <p:cNvPr id="474" name="CustomShape 1"/>
          <p:cNvSpPr/>
          <p:nvPr/>
        </p:nvSpPr>
        <p:spPr>
          <a:xfrm>
            <a:off x="611640" y="116640"/>
            <a:ext cx="75603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Ожидаемые результаты внедрения электронной сертификации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fade/>
  </p:transition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F99572A8-5D3A-4CE4-AF93-99E4EC98B50D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76" name="Рисунок 2" descr=""/>
          <p:cNvPicPr/>
          <p:nvPr/>
        </p:nvPicPr>
        <p:blipFill>
          <a:blip r:embed="rId1"/>
          <a:stretch/>
        </p:blipFill>
        <p:spPr>
          <a:xfrm>
            <a:off x="0" y="981000"/>
            <a:ext cx="9143640" cy="142560"/>
          </a:xfrm>
          <a:prstGeom prst="rect">
            <a:avLst/>
          </a:prstGeom>
          <a:ln>
            <a:noFill/>
          </a:ln>
        </p:spPr>
      </p:pic>
      <p:pic>
        <p:nvPicPr>
          <p:cNvPr id="477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693360"/>
          </a:xfrm>
          <a:prstGeom prst="rect">
            <a:avLst/>
          </a:prstGeom>
          <a:ln w="9360">
            <a:noFill/>
          </a:ln>
        </p:spPr>
      </p:pic>
      <p:pic>
        <p:nvPicPr>
          <p:cNvPr id="478" name="Рисунок 4" descr=""/>
          <p:cNvPicPr/>
          <p:nvPr/>
        </p:nvPicPr>
        <p:blipFill>
          <a:blip r:embed="rId3"/>
          <a:stretch/>
        </p:blipFill>
        <p:spPr>
          <a:xfrm>
            <a:off x="107640" y="1231200"/>
            <a:ext cx="1436400" cy="1693440"/>
          </a:xfrm>
          <a:prstGeom prst="rect">
            <a:avLst/>
          </a:prstGeom>
          <a:ln>
            <a:noFill/>
          </a:ln>
        </p:spPr>
      </p:pic>
      <p:sp>
        <p:nvSpPr>
          <p:cNvPr id="479" name="CustomShape 2"/>
          <p:cNvSpPr/>
          <p:nvPr/>
        </p:nvSpPr>
        <p:spPr>
          <a:xfrm>
            <a:off x="1835640" y="1268640"/>
            <a:ext cx="7056360" cy="165996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Цербер предназначен для обеспечения работ государственных ветеринарных инспекторов в Российской Федерации в сфере надзора и иных юридически значимых действий.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0" name="Picture 2" descr=""/>
          <p:cNvPicPr/>
          <p:nvPr/>
        </p:nvPicPr>
        <p:blipFill>
          <a:blip r:embed="rId4"/>
          <a:stretch/>
        </p:blipFill>
        <p:spPr>
          <a:xfrm>
            <a:off x="285840" y="2928960"/>
            <a:ext cx="1439640" cy="1800000"/>
          </a:xfrm>
          <a:prstGeom prst="rect">
            <a:avLst/>
          </a:prstGeom>
          <a:ln>
            <a:noFill/>
          </a:ln>
        </p:spPr>
      </p:pic>
      <p:sp>
        <p:nvSpPr>
          <p:cNvPr id="481" name="CustomShape 3"/>
          <p:cNvSpPr/>
          <p:nvPr/>
        </p:nvSpPr>
        <p:spPr>
          <a:xfrm>
            <a:off x="577800" y="305280"/>
            <a:ext cx="8143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Электронные системы Россельхознадзора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CustomShape 4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Рисунок 1" descr=""/>
          <p:cNvPicPr/>
          <p:nvPr/>
        </p:nvPicPr>
        <p:blipFill>
          <a:blip r:embed="rId1"/>
          <a:stretch/>
        </p:blipFill>
        <p:spPr>
          <a:xfrm>
            <a:off x="0" y="857160"/>
            <a:ext cx="9143640" cy="142560"/>
          </a:xfrm>
          <a:prstGeom prst="rect">
            <a:avLst/>
          </a:prstGeom>
          <a:ln>
            <a:noFill/>
          </a:ln>
        </p:spPr>
      </p:pic>
      <p:pic>
        <p:nvPicPr>
          <p:cNvPr id="484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286840" y="142920"/>
            <a:ext cx="642600" cy="553320"/>
          </a:xfrm>
          <a:prstGeom prst="rect">
            <a:avLst/>
          </a:prstGeom>
          <a:ln w="9360">
            <a:noFill/>
          </a:ln>
        </p:spPr>
      </p:pic>
      <p:sp>
        <p:nvSpPr>
          <p:cNvPr id="485" name="CustomShape 1"/>
          <p:cNvSpPr/>
          <p:nvPr/>
        </p:nvSpPr>
        <p:spPr>
          <a:xfrm>
            <a:off x="611640" y="116640"/>
            <a:ext cx="756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Выдача электронных ВСД в республике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fade/>
  </p:transition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Рисунок 2" descr=""/>
          <p:cNvPicPr/>
          <p:nvPr/>
        </p:nvPicPr>
        <p:blipFill>
          <a:blip r:embed="rId1"/>
          <a:stretch/>
        </p:blipFill>
        <p:spPr>
          <a:xfrm>
            <a:off x="0" y="857160"/>
            <a:ext cx="9143640" cy="142560"/>
          </a:xfrm>
          <a:prstGeom prst="rect">
            <a:avLst/>
          </a:prstGeom>
          <a:ln>
            <a:noFill/>
          </a:ln>
        </p:spPr>
      </p:pic>
      <p:pic>
        <p:nvPicPr>
          <p:cNvPr id="487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286840" y="142920"/>
            <a:ext cx="642600" cy="553320"/>
          </a:xfrm>
          <a:prstGeom prst="rect">
            <a:avLst/>
          </a:prstGeom>
          <a:ln w="9360">
            <a:noFill/>
          </a:ln>
        </p:spPr>
      </p:pic>
      <p:sp>
        <p:nvSpPr>
          <p:cNvPr id="488" name="CustomShape 1"/>
          <p:cNvSpPr/>
          <p:nvPr/>
        </p:nvSpPr>
        <p:spPr>
          <a:xfrm>
            <a:off x="357120" y="142920"/>
            <a:ext cx="7929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Динамика оформления электронных ветеринарных сопроводительных документов в различных субъектах Российской Федерации за март 2018 г.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9" name="Picture 2" descr=""/>
          <p:cNvPicPr/>
          <p:nvPr/>
        </p:nvPicPr>
        <p:blipFill>
          <a:blip r:embed="rId3"/>
          <a:stretch/>
        </p:blipFill>
        <p:spPr>
          <a:xfrm>
            <a:off x="142920" y="1143000"/>
            <a:ext cx="8857800" cy="54288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9B9889A-06DE-448F-828F-B81AD75BF412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91" name="Рисунок 2" descr=""/>
          <p:cNvPicPr/>
          <p:nvPr/>
        </p:nvPicPr>
        <p:blipFill>
          <a:blip r:embed="rId1"/>
          <a:stretch/>
        </p:blipFill>
        <p:spPr>
          <a:xfrm>
            <a:off x="0" y="981000"/>
            <a:ext cx="9143640" cy="142560"/>
          </a:xfrm>
          <a:prstGeom prst="rect">
            <a:avLst/>
          </a:prstGeom>
          <a:ln>
            <a:noFill/>
          </a:ln>
        </p:spPr>
      </p:pic>
      <p:pic>
        <p:nvPicPr>
          <p:cNvPr id="492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693360"/>
          </a:xfrm>
          <a:prstGeom prst="rect">
            <a:avLst/>
          </a:prstGeom>
          <a:ln w="9360">
            <a:noFill/>
          </a:ln>
        </p:spPr>
      </p:pic>
      <p:sp>
        <p:nvSpPr>
          <p:cNvPr id="493" name="CustomShape 2"/>
          <p:cNvSpPr/>
          <p:nvPr/>
        </p:nvSpPr>
        <p:spPr>
          <a:xfrm>
            <a:off x="577800" y="305280"/>
            <a:ext cx="81435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Аттестация специалистов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4" name="CustomShape 3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5" name="CustomShape 4"/>
          <p:cNvSpPr/>
          <p:nvPr/>
        </p:nvSpPr>
        <p:spPr>
          <a:xfrm>
            <a:off x="214200" y="1285920"/>
            <a:ext cx="8786520" cy="528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перечень субъектов Российской Федерации, где проводится работа по аттестации, входит 31 субъект. На данный момент в Республике Башкортостан аттестовано  28 специалистов.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Регулируется постановлением Правительства РФ №1145 от 09.11.16 и Приказом Минсельхоза России от 3 мая 2017 г. №212 (вступил в силу 01.09.2017 г.)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Комиссии формируются в субъектах РФ (собираются ежемесячно)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Специалисты в области ветеринарии: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наличие высшего или среднего ветеринарного образования;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наличие стажа работы в области ветеринарии не менее 1 года;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отсутствие судимости.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Заявление по форме (утв. Приказом Минсельхоза №212) и копии документов лично, по почте или в электронной форме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Квалификационный экзамен в порядке, установленном в приказе Минсельхоза №212 (компьютерное тестирование и практические задания)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Перечень вопросов к экзамену подлежит опубликованию на сайте управления ветеринарии субъекта РФ</a:t>
            </a: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Списки допущенных к аттестации публикуются на сайте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Сведения об аттестованных публикуются на сайте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Решение об аттестации действительно на всей территории РФ!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случае отказа в аттестации повторно через 3 месяца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Аттестация может быть аннулирована! Повторно через 1 год!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Плата с заявителя за аттестацию не взимается!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6" name="Picture 3" descr=""/>
          <p:cNvPicPr/>
          <p:nvPr/>
        </p:nvPicPr>
        <p:blipFill>
          <a:blip r:embed="rId3"/>
          <a:stretch/>
        </p:blipFill>
        <p:spPr>
          <a:xfrm>
            <a:off x="5715000" y="4679640"/>
            <a:ext cx="3130200" cy="195264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Рисунок 1" descr=""/>
          <p:cNvPicPr/>
          <p:nvPr/>
        </p:nvPicPr>
        <p:blipFill>
          <a:blip r:embed="rId1"/>
          <a:stretch/>
        </p:blipFill>
        <p:spPr>
          <a:xfrm>
            <a:off x="0" y="857160"/>
            <a:ext cx="9143640" cy="142560"/>
          </a:xfrm>
          <a:prstGeom prst="rect">
            <a:avLst/>
          </a:prstGeom>
          <a:ln>
            <a:noFill/>
          </a:ln>
        </p:spPr>
      </p:pic>
      <p:sp>
        <p:nvSpPr>
          <p:cNvPr id="217" name="CustomShape 1"/>
          <p:cNvSpPr/>
          <p:nvPr/>
        </p:nvSpPr>
        <p:spPr>
          <a:xfrm>
            <a:off x="251640" y="1989000"/>
            <a:ext cx="8769960" cy="20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 текущей эпизоотической ситуации в Российской Федерации и Республике Башкортостан, о регионализации Российской Федерации по заразным болезням животных, об идентификации сельскохозяйственных животных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4786200" y="4786200"/>
            <a:ext cx="38160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Петров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Юрий Алексеевич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Руководитель Управления</a:t>
            </a:r>
            <a:r>
              <a:rPr b="1" lang="ru-RU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571320" y="116640"/>
            <a:ext cx="81435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Управление Федеральной службы по ветеринарному и фитосанитарному надзору по Республике Башкортостан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0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5713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Рисунок 2" descr=""/>
          <p:cNvPicPr/>
          <p:nvPr/>
        </p:nvPicPr>
        <p:blipFill>
          <a:blip r:embed="rId1"/>
          <a:stretch/>
        </p:blipFill>
        <p:spPr>
          <a:xfrm>
            <a:off x="0" y="857160"/>
            <a:ext cx="9143640" cy="142560"/>
          </a:xfrm>
          <a:prstGeom prst="rect">
            <a:avLst/>
          </a:prstGeom>
          <a:ln>
            <a:noFill/>
          </a:ln>
        </p:spPr>
      </p:pic>
      <p:pic>
        <p:nvPicPr>
          <p:cNvPr id="498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286840" y="142920"/>
            <a:ext cx="642600" cy="553320"/>
          </a:xfrm>
          <a:prstGeom prst="rect">
            <a:avLst/>
          </a:prstGeom>
          <a:ln w="9360">
            <a:noFill/>
          </a:ln>
        </p:spPr>
      </p:pic>
      <p:sp>
        <p:nvSpPr>
          <p:cNvPr id="499" name="CustomShape 1"/>
          <p:cNvSpPr/>
          <p:nvPr/>
        </p:nvSpPr>
        <p:spPr>
          <a:xfrm>
            <a:off x="357120" y="142920"/>
            <a:ext cx="7929360" cy="60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Субъекты Российской Федерации, где наиболее активно велась работа по оформлению электронных ВСД аттестованными специалистами в марте 2018 г.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0" name="Picture 2" descr=""/>
          <p:cNvPicPr/>
          <p:nvPr/>
        </p:nvPicPr>
        <p:blipFill>
          <a:blip r:embed="rId3"/>
          <a:stretch/>
        </p:blipFill>
        <p:spPr>
          <a:xfrm>
            <a:off x="285840" y="1285920"/>
            <a:ext cx="8494920" cy="442872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Рисунок 2" descr=""/>
          <p:cNvPicPr/>
          <p:nvPr/>
        </p:nvPicPr>
        <p:blipFill>
          <a:blip r:embed="rId1"/>
          <a:stretch/>
        </p:blipFill>
        <p:spPr>
          <a:xfrm>
            <a:off x="0" y="857160"/>
            <a:ext cx="9143640" cy="142560"/>
          </a:xfrm>
          <a:prstGeom prst="rect">
            <a:avLst/>
          </a:prstGeom>
          <a:ln>
            <a:noFill/>
          </a:ln>
        </p:spPr>
      </p:pic>
      <p:pic>
        <p:nvPicPr>
          <p:cNvPr id="502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286840" y="142920"/>
            <a:ext cx="642600" cy="553320"/>
          </a:xfrm>
          <a:prstGeom prst="rect">
            <a:avLst/>
          </a:prstGeom>
          <a:ln w="9360">
            <a:noFill/>
          </a:ln>
        </p:spPr>
      </p:pic>
      <p:sp>
        <p:nvSpPr>
          <p:cNvPr id="503" name="CustomShape 1"/>
          <p:cNvSpPr/>
          <p:nvPr/>
        </p:nvSpPr>
        <p:spPr>
          <a:xfrm>
            <a:off x="357120" y="142920"/>
            <a:ext cx="792936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Субъекты Российской Федерации, где наиболее активно велась работа по оформлению электронных ВСД в марте 2018 г. с использованием интеграционного шлюза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4" name="Picture 2" descr=""/>
          <p:cNvPicPr/>
          <p:nvPr/>
        </p:nvPicPr>
        <p:blipFill>
          <a:blip r:embed="rId3"/>
          <a:stretch/>
        </p:blipFill>
        <p:spPr>
          <a:xfrm>
            <a:off x="285840" y="1214280"/>
            <a:ext cx="8715240" cy="507168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Рисунок 2" descr=""/>
          <p:cNvPicPr/>
          <p:nvPr/>
        </p:nvPicPr>
        <p:blipFill>
          <a:blip r:embed="rId1"/>
          <a:stretch/>
        </p:blipFill>
        <p:spPr>
          <a:xfrm>
            <a:off x="0" y="857160"/>
            <a:ext cx="9143640" cy="142560"/>
          </a:xfrm>
          <a:prstGeom prst="rect">
            <a:avLst/>
          </a:prstGeom>
          <a:ln>
            <a:noFill/>
          </a:ln>
        </p:spPr>
      </p:pic>
      <p:pic>
        <p:nvPicPr>
          <p:cNvPr id="506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286840" y="142920"/>
            <a:ext cx="642600" cy="553320"/>
          </a:xfrm>
          <a:prstGeom prst="rect">
            <a:avLst/>
          </a:prstGeom>
          <a:ln w="9360">
            <a:noFill/>
          </a:ln>
        </p:spPr>
      </p:pic>
      <p:sp>
        <p:nvSpPr>
          <p:cNvPr id="507" name="CustomShape 1"/>
          <p:cNvSpPr/>
          <p:nvPr/>
        </p:nvSpPr>
        <p:spPr>
          <a:xfrm>
            <a:off x="1043640" y="105480"/>
            <a:ext cx="72428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Управление Федеральной службы по ветеринарному и фитосанитарному надзору по Республике Башкортостан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8" name="CustomShape 2"/>
          <p:cNvSpPr/>
          <p:nvPr/>
        </p:nvSpPr>
        <p:spPr>
          <a:xfrm>
            <a:off x="1016280" y="3069000"/>
            <a:ext cx="7110720" cy="76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Благодарю за внимание!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Рисунок 1" descr=""/>
          <p:cNvPicPr/>
          <p:nvPr/>
        </p:nvPicPr>
        <p:blipFill>
          <a:blip r:embed="rId1"/>
          <a:stretch/>
        </p:blipFill>
        <p:spPr>
          <a:xfrm>
            <a:off x="0" y="857160"/>
            <a:ext cx="9143640" cy="142560"/>
          </a:xfrm>
          <a:prstGeom prst="rect">
            <a:avLst/>
          </a:prstGeom>
          <a:ln>
            <a:noFill/>
          </a:ln>
        </p:spPr>
      </p:pic>
      <p:sp>
        <p:nvSpPr>
          <p:cNvPr id="510" name="CustomShape 1"/>
          <p:cNvSpPr/>
          <p:nvPr/>
        </p:nvSpPr>
        <p:spPr>
          <a:xfrm>
            <a:off x="500040" y="3214800"/>
            <a:ext cx="8352720" cy="88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Ответы на вопросы, полученные от предпринимателей в электронном виде и из зала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1" name="CustomShape 2"/>
          <p:cNvSpPr/>
          <p:nvPr/>
        </p:nvSpPr>
        <p:spPr>
          <a:xfrm>
            <a:off x="571320" y="116640"/>
            <a:ext cx="81435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Управление Федеральной службы по ветеринарному и фитосанитарному надзору по Республике Башкортостан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2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57132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Рисунок 1" descr=""/>
          <p:cNvPicPr/>
          <p:nvPr/>
        </p:nvPicPr>
        <p:blipFill>
          <a:blip r:embed="rId1"/>
          <a:stretch/>
        </p:blipFill>
        <p:spPr>
          <a:xfrm>
            <a:off x="0" y="857160"/>
            <a:ext cx="9143640" cy="142560"/>
          </a:xfrm>
          <a:prstGeom prst="rect">
            <a:avLst/>
          </a:prstGeom>
          <a:ln>
            <a:noFill/>
          </a:ln>
        </p:spPr>
      </p:pic>
      <p:sp>
        <p:nvSpPr>
          <p:cNvPr id="514" name="CustomShape 1"/>
          <p:cNvSpPr/>
          <p:nvPr/>
        </p:nvSpPr>
        <p:spPr>
          <a:xfrm>
            <a:off x="500040" y="3000240"/>
            <a:ext cx="8352720" cy="4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Кадровое обеспечение отраслей АПК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5" name="CustomShape 2"/>
          <p:cNvSpPr/>
          <p:nvPr/>
        </p:nvSpPr>
        <p:spPr>
          <a:xfrm>
            <a:off x="571320" y="116640"/>
            <a:ext cx="81435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Управление Федеральной службы по ветеринарному и фитосанитарному надзору по Республике Башкортостан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6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571320"/>
          </a:xfrm>
          <a:prstGeom prst="rect">
            <a:avLst/>
          </a:prstGeom>
          <a:ln w="9360">
            <a:noFill/>
          </a:ln>
        </p:spPr>
      </p:pic>
      <p:sp>
        <p:nvSpPr>
          <p:cNvPr id="517" name="CustomShape 3"/>
          <p:cNvSpPr/>
          <p:nvPr/>
        </p:nvSpPr>
        <p:spPr>
          <a:xfrm>
            <a:off x="4572000" y="4786200"/>
            <a:ext cx="43574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ГАБИТОВ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Илдар Исмагилович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Ректор ФГБОУ ВО БГАУ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Рисунок 1" descr=""/>
          <p:cNvPicPr/>
          <p:nvPr/>
        </p:nvPicPr>
        <p:blipFill>
          <a:blip r:embed="rId1"/>
          <a:stretch/>
        </p:blipFill>
        <p:spPr>
          <a:xfrm>
            <a:off x="0" y="857160"/>
            <a:ext cx="9143640" cy="142560"/>
          </a:xfrm>
          <a:prstGeom prst="rect">
            <a:avLst/>
          </a:prstGeom>
          <a:ln>
            <a:noFill/>
          </a:ln>
        </p:spPr>
      </p:pic>
      <p:sp>
        <p:nvSpPr>
          <p:cNvPr id="519" name="CustomShape 1"/>
          <p:cNvSpPr/>
          <p:nvPr/>
        </p:nvSpPr>
        <p:spPr>
          <a:xfrm>
            <a:off x="428760" y="2857320"/>
            <a:ext cx="8352720" cy="88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Подведение итогов мероприятия.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Заключительное слово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0" name="CustomShape 2"/>
          <p:cNvSpPr/>
          <p:nvPr/>
        </p:nvSpPr>
        <p:spPr>
          <a:xfrm>
            <a:off x="571320" y="116640"/>
            <a:ext cx="81435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Управление Федеральной службы по ветеринарному и фитосанитарному надзору по Республике Башкортостан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1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571320"/>
          </a:xfrm>
          <a:prstGeom prst="rect">
            <a:avLst/>
          </a:prstGeom>
          <a:ln w="9360">
            <a:noFill/>
          </a:ln>
        </p:spPr>
      </p:pic>
      <p:sp>
        <p:nvSpPr>
          <p:cNvPr id="522" name="CustomShape 3"/>
          <p:cNvSpPr/>
          <p:nvPr/>
        </p:nvSpPr>
        <p:spPr>
          <a:xfrm>
            <a:off x="4572000" y="4572000"/>
            <a:ext cx="4357440" cy="155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ПЕТРОВ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Юрий Алексеевич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Руководитель Управления Россельхознадзора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 Республике Башкортостан</a:t>
            </a:r>
            <a:r>
              <a:rPr b="1" lang="ru-RU" sz="18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Рисунок 1" descr=""/>
          <p:cNvPicPr/>
          <p:nvPr/>
        </p:nvPicPr>
        <p:blipFill>
          <a:blip r:embed="rId1"/>
          <a:stretch/>
        </p:blipFill>
        <p:spPr>
          <a:xfrm>
            <a:off x="0" y="857160"/>
            <a:ext cx="9143640" cy="142560"/>
          </a:xfrm>
          <a:prstGeom prst="rect">
            <a:avLst/>
          </a:prstGeom>
          <a:ln>
            <a:noFill/>
          </a:ln>
        </p:spPr>
      </p:pic>
      <p:sp>
        <p:nvSpPr>
          <p:cNvPr id="222" name="CustomShape 1"/>
          <p:cNvSpPr/>
          <p:nvPr/>
        </p:nvSpPr>
        <p:spPr>
          <a:xfrm>
            <a:off x="0" y="6120"/>
            <a:ext cx="8735760" cy="85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Положение о Федеральной службе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 ветеринарному и фитосанитарному надзору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(Постановление Правительства Российской Федерации от 30 июня 2004 г. N 327)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214200" y="1000080"/>
            <a:ext cx="8807040" cy="558900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 algn="just">
              <a:lnSpc>
                <a:spcPct val="120000"/>
              </a:lnSpc>
            </a:pPr>
            <a:r>
              <a:rPr b="1" lang="ru-RU" sz="1600" spc="-1" strike="noStrike" u="sng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Полномочия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2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</a:t>
            </a:r>
            <a:r>
              <a:rPr b="0" lang="ru-RU" sz="1600" spc="-1" strike="noStrike" u="sng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Федеральный государственный ветеринарный надзор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включающий в том числе ветеринарный контроль в пунктах пропуска через государственную границу Российской Федерации и (или) местах полного таможенного оформления, </a:t>
            </a:r>
            <a:r>
              <a:rPr b="0" lang="ru-RU" sz="1600" spc="-1" strike="noStrike" u="sng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государственный контроль (надзор) за соблюдением требований технических регламентов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полномочия по осуществлению которого возложены Правительством РФ на Федеральную службу по ветеринарному и фитосанитарному надзору, требований безопасности кормовых добавок и кормов, изготовленных с использованием генно-инженерно-модифицированных организмов, а также </a:t>
            </a:r>
            <a:r>
              <a:rPr b="0" lang="ru-RU" sz="1600" spc="-1" strike="noStrike" u="sng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государственный надзор в области безопасного обращения с пестицидами и агрохимикатами в части ветеринарного надзора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2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</a:t>
            </a:r>
            <a:r>
              <a:rPr b="0" lang="ru-RU" sz="1600" spc="-1" strike="noStrike" u="sng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Федеральный государственный надзор в сфере обращения лекарственных средств в отношении лекарственных средств для ветеринарного применения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2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 </a:t>
            </a:r>
            <a:r>
              <a:rPr b="0" lang="ru-RU" sz="1600" spc="-1" strike="noStrike" u="sng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Государственный надзор в области обеспечения качества и безопасности пищевых продуктов, материалов и изделий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в пределах своей компетенции, в том числе за соблюдением требований к качеству и безопасности зерна, крупы, комбикормов и компонентов для их производства, побочных продуктов переработки зерна при осуществлении их закупок для государственных нужд, ввозе (вывозе) на территорию Таможенного союза, а также при поставке (закладке) зерна и крупы в государственный резерв, их хранении в составе государственного резерва и транспортировке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4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78640" y="142920"/>
            <a:ext cx="642600" cy="5713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66960" y="1663200"/>
            <a:ext cx="4285080" cy="64548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Отдел внутреннего ветеринарного надзора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4632120" y="1663200"/>
            <a:ext cx="4467960" cy="64548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Отдел ветеринарного надзора на государственной границе РФ и транспорте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66960" y="2565000"/>
            <a:ext cx="4467960" cy="414972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72000" rIns="72000" tIns="0" bIns="0"/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• </a:t>
            </a: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Осуществляет надзор в отношении: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органов государственной власти и местного самоуправления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ветеринарных станций, ветеринарных аптек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ЮЛ, ИП, и граждан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сферах ветеринарии, качества и безопасности пищевой продукции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•</a:t>
            </a: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Проводит лицензирование фармацевтичес-кой деятельности в сфере обращения лекарственных средств для  вет. применения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•</a:t>
            </a: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Общая численность – 15 человек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•</a:t>
            </a: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Численность государственных инспекторов – 11 человек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• </a:t>
            </a: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Дислокация в городах Уфа, Стерлитамак,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Нефтекамск и в муниципальных районах РБ Баймакский, Белебеевский, Зианчуринский,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Мечетлинский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4"/>
          <p:cNvSpPr/>
          <p:nvPr/>
        </p:nvSpPr>
        <p:spPr>
          <a:xfrm>
            <a:off x="4632120" y="2565000"/>
            <a:ext cx="4467960" cy="414972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72000" rIns="72000" tIns="36000" bIns="36000"/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• </a:t>
            </a: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Осуществляет надзор в: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Международном аэропорту «Уфа» в многостороннем круглосуточном грузо-пассажирском пункте пропуска через государственную границу РФ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 ж/д и автотранспорте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•</a:t>
            </a: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Проводит обследование, ведение реестра и  сопровождение экспортно-ориентированных предприятий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• </a:t>
            </a: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Общая численность – 8 человек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• </a:t>
            </a: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Численность государственных инспекторов – 4 человека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•</a:t>
            </a: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Дислокация в г.Уфе и в Международном аэропорту «Уфа»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5"/>
          <p:cNvSpPr/>
          <p:nvPr/>
        </p:nvSpPr>
        <p:spPr>
          <a:xfrm>
            <a:off x="2103840" y="2309040"/>
            <a:ext cx="287640" cy="209520"/>
          </a:xfrm>
          <a:prstGeom prst="downArrow">
            <a:avLst>
              <a:gd name="adj1" fmla="val 50000"/>
              <a:gd name="adj2" fmla="val 50000"/>
            </a:avLst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230" name="CustomShape 6"/>
          <p:cNvSpPr/>
          <p:nvPr/>
        </p:nvSpPr>
        <p:spPr>
          <a:xfrm>
            <a:off x="6722280" y="2314080"/>
            <a:ext cx="287640" cy="199800"/>
          </a:xfrm>
          <a:prstGeom prst="downArrow">
            <a:avLst>
              <a:gd name="adj1" fmla="val 50000"/>
              <a:gd name="adj2" fmla="val 50000"/>
            </a:avLst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pic>
        <p:nvPicPr>
          <p:cNvPr id="231" name="Picture 2" descr=""/>
          <p:cNvPicPr/>
          <p:nvPr/>
        </p:nvPicPr>
        <p:blipFill>
          <a:blip r:embed="rId1"/>
          <a:stretch/>
        </p:blipFill>
        <p:spPr>
          <a:xfrm>
            <a:off x="0" y="826560"/>
            <a:ext cx="9143640" cy="139320"/>
          </a:xfrm>
          <a:prstGeom prst="rect">
            <a:avLst/>
          </a:prstGeom>
          <a:ln>
            <a:noFill/>
          </a:ln>
        </p:spPr>
      </p:pic>
      <p:pic>
        <p:nvPicPr>
          <p:cNvPr id="232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391240" y="142920"/>
            <a:ext cx="642600" cy="571320"/>
          </a:xfrm>
          <a:prstGeom prst="rect">
            <a:avLst/>
          </a:prstGeom>
          <a:ln w="9360">
            <a:noFill/>
          </a:ln>
        </p:spPr>
      </p:pic>
      <p:sp>
        <p:nvSpPr>
          <p:cNvPr id="233" name="CustomShape 7"/>
          <p:cNvSpPr/>
          <p:nvPr/>
        </p:nvSpPr>
        <p:spPr>
          <a:xfrm>
            <a:off x="193680" y="37800"/>
            <a:ext cx="879264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Федеральный государственный ветеринарный надзор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 территории Республики Башкортостан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(по постановлению Правительства РФ от 05.06.2013 № 476)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8"/>
          <p:cNvSpPr/>
          <p:nvPr/>
        </p:nvSpPr>
        <p:spPr>
          <a:xfrm>
            <a:off x="66960" y="1052640"/>
            <a:ext cx="9033120" cy="50508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Ветеринарный надзор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8892360" y="6597360"/>
            <a:ext cx="251280" cy="260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C380E2A-70CE-4AD7-9329-83916513E767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36" name="Рисунок 3" descr=""/>
          <p:cNvPicPr/>
          <p:nvPr/>
        </p:nvPicPr>
        <p:blipFill>
          <a:blip r:embed="rId1"/>
          <a:stretch/>
        </p:blipFill>
        <p:spPr>
          <a:xfrm>
            <a:off x="0" y="198000"/>
            <a:ext cx="9143640" cy="646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A36DAA4-9B11-4286-8A3E-E47C704437BC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38" name="Рисунок 2" descr=""/>
          <p:cNvPicPr/>
          <p:nvPr/>
        </p:nvPicPr>
        <p:blipFill>
          <a:blip r:embed="rId1"/>
          <a:stretch/>
        </p:blipFill>
        <p:spPr>
          <a:xfrm>
            <a:off x="0" y="1340640"/>
            <a:ext cx="7452000" cy="5432400"/>
          </a:xfrm>
          <a:prstGeom prst="rect">
            <a:avLst/>
          </a:prstGeom>
          <a:ln>
            <a:noFill/>
          </a:ln>
        </p:spPr>
      </p:pic>
      <p:sp>
        <p:nvSpPr>
          <p:cNvPr id="239" name="CustomShape 2"/>
          <p:cNvSpPr/>
          <p:nvPr/>
        </p:nvSpPr>
        <p:spPr>
          <a:xfrm>
            <a:off x="4935960" y="1052640"/>
            <a:ext cx="3993480" cy="4753080"/>
          </a:xfrm>
          <a:prstGeom prst="rect">
            <a:avLst/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Решением Россельхознадзора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от 10 ноября 2017 года проведена регионализация по ящуру: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внутри республики статус «Благополучный без вакцинации» восстановлен 49 муниципальным районам;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- 3 района определены со статусом «Благополучный с вакцинацией»;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- 2 района – «Неблагополучный с вакцинацией»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0" name="Рисунок 4" descr=""/>
          <p:cNvPicPr/>
          <p:nvPr/>
        </p:nvPicPr>
        <p:blipFill>
          <a:blip r:embed="rId2"/>
          <a:stretch/>
        </p:blipFill>
        <p:spPr>
          <a:xfrm>
            <a:off x="-1080" y="771480"/>
            <a:ext cx="9143640" cy="142560"/>
          </a:xfrm>
          <a:prstGeom prst="rect">
            <a:avLst/>
          </a:prstGeom>
          <a:ln>
            <a:noFill/>
          </a:ln>
        </p:spPr>
      </p:pic>
      <p:pic>
        <p:nvPicPr>
          <p:cNvPr id="241" name="Picture 4" descr=""/>
          <p:cNvPicPr/>
          <p:nvPr/>
        </p:nvPicPr>
        <p:blipFill>
          <a:blip r:embed="rId3">
            <a:lum contrast="36000"/>
          </a:blip>
          <a:stretch/>
        </p:blipFill>
        <p:spPr>
          <a:xfrm>
            <a:off x="8286840" y="142920"/>
            <a:ext cx="642600" cy="553320"/>
          </a:xfrm>
          <a:prstGeom prst="rect">
            <a:avLst/>
          </a:prstGeom>
          <a:ln w="9360">
            <a:noFill/>
          </a:ln>
        </p:spPr>
      </p:pic>
      <p:sp>
        <p:nvSpPr>
          <p:cNvPr id="242" name="CustomShape 3"/>
          <p:cNvSpPr/>
          <p:nvPr/>
        </p:nvSpPr>
        <p:spPr>
          <a:xfrm>
            <a:off x="1334520" y="106920"/>
            <a:ext cx="66963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Регионализация по ящуру в Республике Башкортостан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4"/>
          <p:cNvSpPr/>
          <p:nvPr/>
        </p:nvSpPr>
        <p:spPr>
          <a:xfrm>
            <a:off x="4935960" y="5013000"/>
            <a:ext cx="3993480" cy="1735560"/>
          </a:xfrm>
          <a:prstGeom prst="rect">
            <a:avLst/>
          </a:prstGeom>
          <a:ln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Неблагополучный с вакцинацией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Благополучный с вакцинацией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Благополучный без вакцинации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B585704-1AF9-4C76-9561-769C9F71678A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45" name="Рисунок 3" descr=""/>
          <p:cNvPicPr/>
          <p:nvPr/>
        </p:nvPicPr>
        <p:blipFill>
          <a:blip r:embed="rId1"/>
          <a:stretch/>
        </p:blipFill>
        <p:spPr>
          <a:xfrm>
            <a:off x="-26640" y="785880"/>
            <a:ext cx="9143640" cy="142560"/>
          </a:xfrm>
          <a:prstGeom prst="rect">
            <a:avLst/>
          </a:prstGeom>
          <a:ln>
            <a:noFill/>
          </a:ln>
        </p:spPr>
      </p:pic>
      <p:pic>
        <p:nvPicPr>
          <p:cNvPr id="246" name="Picture 4" descr=""/>
          <p:cNvPicPr/>
          <p:nvPr/>
        </p:nvPicPr>
        <p:blipFill>
          <a:blip r:embed="rId2">
            <a:lum contrast="36000"/>
          </a:blip>
          <a:stretch/>
        </p:blipFill>
        <p:spPr>
          <a:xfrm>
            <a:off x="8286840" y="142920"/>
            <a:ext cx="642600" cy="553320"/>
          </a:xfrm>
          <a:prstGeom prst="rect">
            <a:avLst/>
          </a:prstGeom>
          <a:ln w="9360">
            <a:noFill/>
          </a:ln>
        </p:spPr>
      </p:pic>
      <p:sp>
        <p:nvSpPr>
          <p:cNvPr id="247" name="CustomShape 2"/>
          <p:cNvSpPr/>
          <p:nvPr/>
        </p:nvSpPr>
        <p:spPr>
          <a:xfrm>
            <a:off x="1342080" y="247320"/>
            <a:ext cx="66963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Мероприятия по ликвидации ящура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107640" y="1015560"/>
            <a:ext cx="2952000" cy="3709440"/>
          </a:xfrm>
          <a:prstGeom prst="rect">
            <a:avLst/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Ящур — острое вирусное заболевание из группы зоонозов, характеризующееся интоксикацией и везикулезно-эрозивным (пузырьково-язвенным) поражением слизистых оболочек ротовой и носовой полости, а также кожи межпальцевых складок и околоногтевого ложа.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Республике Башкортостан вспышка ящура была регистрирована в 1977 году</a:t>
            </a: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4"/>
          <p:cNvSpPr/>
          <p:nvPr/>
        </p:nvSpPr>
        <p:spPr>
          <a:xfrm>
            <a:off x="3204000" y="1015560"/>
            <a:ext cx="5832360" cy="2125080"/>
          </a:xfrm>
          <a:prstGeom prst="rect">
            <a:avLst/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 октября 2017 в ФГБУ «ВНИИЗЖ» выявлено наличие РНК вируса ящура у коровы, в 8 пробах сыворотки крови мелкого и крупного рогатого скота, принадлежащих гражданам с. Ермухаметово, с. Урмекеево и ООО КХ «Нур» подтверждено наличие антител к неструктурным белкам вируса ящура. 9 октября 2017 года в сыворотке крови КРС граждан с. К. Елга и с Кандры в 6 пробах из 562 исследованных проб обнаружены антитела к неструктурным белкам вируса ящура, в 6 пробах из 1612 проб сывороток крови КРС СПК «Кидаш» также подтверждено наличие антител к неструктурным белкам вируса ящура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0" name="Picture 3" descr=""/>
          <p:cNvPicPr/>
          <p:nvPr/>
        </p:nvPicPr>
        <p:blipFill>
          <a:blip r:embed="rId3"/>
          <a:stretch/>
        </p:blipFill>
        <p:spPr>
          <a:xfrm>
            <a:off x="3204000" y="3213000"/>
            <a:ext cx="2808000" cy="1511640"/>
          </a:xfrm>
          <a:prstGeom prst="rect">
            <a:avLst/>
          </a:prstGeom>
          <a:ln>
            <a:noFill/>
          </a:ln>
        </p:spPr>
      </p:pic>
      <p:pic>
        <p:nvPicPr>
          <p:cNvPr id="251" name="Picture 4" descr=""/>
          <p:cNvPicPr/>
          <p:nvPr/>
        </p:nvPicPr>
        <p:blipFill>
          <a:blip r:embed="rId4"/>
          <a:stretch/>
        </p:blipFill>
        <p:spPr>
          <a:xfrm>
            <a:off x="6084000" y="3213000"/>
            <a:ext cx="2946960" cy="1511640"/>
          </a:xfrm>
          <a:prstGeom prst="rect">
            <a:avLst/>
          </a:prstGeom>
          <a:ln>
            <a:noFill/>
          </a:ln>
        </p:spPr>
      </p:pic>
      <p:sp>
        <p:nvSpPr>
          <p:cNvPr id="252" name="CustomShape 5"/>
          <p:cNvSpPr/>
          <p:nvPr/>
        </p:nvSpPr>
        <p:spPr>
          <a:xfrm>
            <a:off x="107640" y="4824000"/>
            <a:ext cx="8923680" cy="1973880"/>
          </a:xfrm>
          <a:prstGeom prst="rect">
            <a:avLst/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Указами Главы Республики Башкортостан от 05.10.17 г. № УГ–176, 10.10.17 г. №УГ-178 и 13.10.17 г. №УГ-180 на территориях вспышки ящура установлены ограничительные мероприятия (карантин).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Постановлением Правительства Республики Башкортостан от 6 октября 2017 года № 460 утверждены Порядок организации и проведения отчуждения животных и (или) изъятия продуктов животноводства при ликвидации очагов особо опасных болезней животных на территории Республики Башкортостан и Порядок возмещения ущерба, причиненного собственникам отчуждением животных и (или) изъятием продуктов животноводства при ликвидации очагов особо опасных болезней животных».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неблагополучных пунктах отчуждено и уничтожено путем сжигания 1758 голов с/х животных , в том числе КРС – 805 гол., МРС – 900 гол., свиньи – 53 гол.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8749</TotalTime>
  <Application>LibreOffice/5.2.2.2$Linux_X86_64 LibreOffice_project/20m0$Build-2</Application>
  <Words>2653</Words>
  <Paragraphs>329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2017-09-23T05:07:09Z</dcterms:created>
  <dc:creator>Ишбаев Эмиль</dc:creator>
  <dc:description/>
  <dc:language>ru-RU</dc:language>
  <cp:lastModifiedBy>Руководитель 0</cp:lastModifiedBy>
  <cp:lastPrinted>2018-02-14T11:32:07Z</cp:lastPrinted>
  <dcterms:modified xsi:type="dcterms:W3CDTF">2018-04-13T03:56:18Z</dcterms:modified>
  <cp:revision>579</cp:revision>
  <dc:subject/>
  <dc:title>Об итогах работы управления Федеральной службы по ветеринарному и фитосанитарному надзору за 9 месяцев 2017 года.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16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45</vt:i4>
  </property>
</Properties>
</file>