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320" r:id="rId2"/>
    <p:sldId id="414" r:id="rId3"/>
    <p:sldId id="413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6" r:id="rId12"/>
    <p:sldId id="475" r:id="rId13"/>
    <p:sldId id="477" r:id="rId14"/>
    <p:sldId id="478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7" r:id="rId24"/>
    <p:sldId id="496" r:id="rId25"/>
    <p:sldId id="501" r:id="rId26"/>
    <p:sldId id="500" r:id="rId27"/>
    <p:sldId id="479" r:id="rId28"/>
    <p:sldId id="484" r:id="rId29"/>
    <p:sldId id="485" r:id="rId30"/>
    <p:sldId id="486" r:id="rId31"/>
    <p:sldId id="487" r:id="rId32"/>
    <p:sldId id="502" r:id="rId3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79" autoAdjust="0"/>
  </p:normalViewPr>
  <p:slideViewPr>
    <p:cSldViewPr>
      <p:cViewPr>
        <p:scale>
          <a:sx n="125" d="100"/>
          <a:sy n="125" d="100"/>
        </p:scale>
        <p:origin x="-1224" y="-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подконтрольной продукции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823524658876289"/>
          <c:y val="0.15478288336214921"/>
          <c:w val="0.82176475341123711"/>
          <c:h val="0.65552855530217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2020, тонн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240286432820594E-2"/>
                  <c:y val="-3.089733650362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3E-4C8E-8C07-F926421AC532}"/>
                </c:ext>
              </c:extLst>
            </c:dLbl>
            <c:dLbl>
              <c:idx val="1"/>
              <c:layout>
                <c:manualLayout>
                  <c:x val="-1.2826857621880456E-2"/>
                  <c:y val="-2.0598224335747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3E-4C8E-8C07-F926421AC532}"/>
                </c:ext>
              </c:extLst>
            </c:dLbl>
            <c:dLbl>
              <c:idx val="2"/>
              <c:layout>
                <c:manualLayout>
                  <c:x val="-1.6033572027350496E-2"/>
                  <c:y val="-2.059822433574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3E-4C8E-8C07-F926421AC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Лист1!$A$3:$C$5</c:f>
              <c:strCache>
                <c:ptCount val="3"/>
                <c:pt idx="0">
                  <c:v>Корма и кормовые добавки </c:v>
                </c:pt>
                <c:pt idx="1">
                  <c:v>Сырье животного происхождения</c:v>
                </c:pt>
                <c:pt idx="2">
                  <c:v>Мед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71208.5</c:v>
                </c:pt>
                <c:pt idx="1">
                  <c:v>89.3</c:v>
                </c:pt>
                <c:pt idx="2">
                  <c:v>35.049999999999997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E-4C8E-8C07-F926421AC532}"/>
            </c:ext>
          </c:extLst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2019,тонн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9571259759016623E-2"/>
                  <c:y val="-3.281564751410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E-4C8E-8C07-F926421AC532}"/>
                </c:ext>
              </c:extLst>
            </c:dLbl>
            <c:dLbl>
              <c:idx val="1"/>
              <c:layout>
                <c:manualLayout>
                  <c:x val="1.2826857621880397E-2"/>
                  <c:y val="-2.059822433574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3E-4C8E-8C07-F926421AC532}"/>
                </c:ext>
              </c:extLst>
            </c:dLbl>
            <c:dLbl>
              <c:idx val="2"/>
              <c:layout>
                <c:manualLayout>
                  <c:x val="3.8480572865641077E-2"/>
                  <c:y val="-2.059822433574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3E-4C8E-8C07-F926421AC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Лист1!$A$3:$C$5</c:f>
              <c:strCache>
                <c:ptCount val="3"/>
                <c:pt idx="0">
                  <c:v>Корма и кормовые добавки </c:v>
                </c:pt>
                <c:pt idx="1">
                  <c:v>Сырье животного происхождения</c:v>
                </c:pt>
                <c:pt idx="2">
                  <c:v>Мед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69331</c:v>
                </c:pt>
                <c:pt idx="1">
                  <c:v>75</c:v>
                </c:pt>
                <c:pt idx="2">
                  <c:v>11.85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3E-4C8E-8C07-F926421AC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021888"/>
        <c:axId val="198023424"/>
        <c:axId val="0"/>
      </c:bar3DChart>
      <c:catAx>
        <c:axId val="1980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23424"/>
        <c:crosses val="autoZero"/>
        <c:auto val="1"/>
        <c:lblAlgn val="ctr"/>
        <c:lblOffset val="100"/>
        <c:noMultiLvlLbl val="0"/>
      </c:catAx>
      <c:valAx>
        <c:axId val="1980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73672622233891"/>
          <c:y val="0.9024240217465348"/>
          <c:w val="0.47402713257848939"/>
          <c:h val="9.6119417750245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6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bg2"/>
        </a:solidFill>
        <a:ln>
          <a:noFill/>
        </a:ln>
        <a:effectLst/>
        <a:sp3d/>
      </c:spPr>
    </c:sideWall>
    <c:backWall>
      <c:thickness val="0"/>
      <c:spPr>
        <a:solidFill>
          <a:schemeClr val="bg2"/>
        </a:solidFill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98220800"/>
        <c:axId val="198243072"/>
        <c:axId val="0"/>
      </c:bar3DChart>
      <c:catAx>
        <c:axId val="19822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43072"/>
        <c:crosses val="autoZero"/>
        <c:auto val="1"/>
        <c:lblAlgn val="ctr"/>
        <c:lblOffset val="100"/>
        <c:noMultiLvlLbl val="0"/>
      </c:catAx>
      <c:valAx>
        <c:axId val="198243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22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Sheet0!$A$251:$A$262</c:f>
              <c:strCache>
                <c:ptCount val="12"/>
                <c:pt idx="0">
                  <c:v>январь 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 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Sheet0!$B$251:$B$262</c:f>
              <c:numCache>
                <c:formatCode>General</c:formatCode>
                <c:ptCount val="12"/>
                <c:pt idx="0">
                  <c:v>6221365</c:v>
                </c:pt>
                <c:pt idx="1">
                  <c:v>6285856</c:v>
                </c:pt>
                <c:pt idx="2">
                  <c:v>6841324</c:v>
                </c:pt>
                <c:pt idx="3">
                  <c:v>6659131</c:v>
                </c:pt>
                <c:pt idx="4">
                  <c:v>6737616</c:v>
                </c:pt>
                <c:pt idx="5">
                  <c:v>7150176</c:v>
                </c:pt>
                <c:pt idx="6">
                  <c:v>7458053</c:v>
                </c:pt>
                <c:pt idx="7">
                  <c:v>7141301</c:v>
                </c:pt>
                <c:pt idx="8">
                  <c:v>7160943</c:v>
                </c:pt>
                <c:pt idx="9">
                  <c:v>7554130</c:v>
                </c:pt>
                <c:pt idx="10">
                  <c:v>7363113</c:v>
                </c:pt>
                <c:pt idx="11">
                  <c:v>6025172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81-4D7F-8187-E27F4A61A9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2297728"/>
        <c:axId val="202300416"/>
        <c:axId val="0"/>
      </c:bar3DChart>
      <c:catAx>
        <c:axId val="2022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300416"/>
        <c:crosses val="autoZero"/>
        <c:auto val="1"/>
        <c:lblAlgn val="ctr"/>
        <c:lblOffset val="100"/>
        <c:noMultiLvlLbl val="0"/>
      </c:catAx>
      <c:valAx>
        <c:axId val="20230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29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/>
              <a:t>Лизензирование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Лицензия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Переоформление</c:v>
                </c:pt>
                <c:pt idx="1">
                  <c:v>Предоставление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8B-45A1-BFD0-D2F1F4E4B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12873433364855"/>
          <c:y val="0.39564329728909226"/>
          <c:w val="0.38221562577955487"/>
          <c:h val="0.3246677069273725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 smtClean="0"/>
              <a:t>Количество выявленных нарушений, шт.</a:t>
            </a:r>
            <a:r>
              <a:rPr lang="ru-RU" sz="1100" baseline="0" dirty="0" smtClean="0"/>
              <a:t> </a:t>
            </a:r>
          </a:p>
          <a:p>
            <a:pPr>
              <a:defRPr/>
            </a:pPr>
            <a:r>
              <a:rPr lang="ru-RU" sz="1100" baseline="0" dirty="0" smtClean="0"/>
              <a:t>(проконтролировано  138  тыс. га, площадь выявленных нарушений 29 тыс. га)</a:t>
            </a:r>
            <a:endParaRPr lang="ru-RU" sz="1100" dirty="0"/>
          </a:p>
        </c:rich>
      </c:tx>
      <c:layout>
        <c:manualLayout>
          <c:xMode val="edge"/>
          <c:yMode val="edge"/>
          <c:x val="0.2591491271084822"/>
          <c:y val="1.1634304672574938E-2"/>
        </c:manualLayout>
      </c:layout>
      <c:overlay val="0"/>
    </c:title>
    <c:autoTitleDeleted val="0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нарушений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Самовольное снятие и перемещение плодородного слоя почвы (12,6 га)</c:v>
                </c:pt>
                <c:pt idx="1">
                  <c:v>Уничтожение плодородного слоя почвы, порча земель (1385,93 га)</c:v>
                </c:pt>
                <c:pt idx="2">
                  <c:v>Не проведение рекультивации земель (0,12 га)</c:v>
                </c:pt>
                <c:pt idx="3">
                  <c:v>Невыполнение обязательных мероприятий по улучшению и охране почв (27984,31га)</c:v>
                </c:pt>
                <c:pt idx="4">
                  <c:v>Неиспользование земельного участка для ведения сельскохозяйственного производства (69,72 га)</c:v>
                </c:pt>
                <c:pt idx="5">
                  <c:v>Неуплата административного штрафа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30</c:v>
                </c:pt>
                <c:pt idx="2">
                  <c:v>1</c:v>
                </c:pt>
                <c:pt idx="3">
                  <c:v>80</c:v>
                </c:pt>
                <c:pt idx="4">
                  <c:v>12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93632640"/>
        <c:axId val="293631104"/>
        <c:axId val="0"/>
      </c:bar3DChart>
      <c:valAx>
        <c:axId val="293631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93632640"/>
        <c:crosses val="autoZero"/>
        <c:crossBetween val="between"/>
      </c:valAx>
      <c:catAx>
        <c:axId val="293632640"/>
        <c:scaling>
          <c:orientation val="minMax"/>
        </c:scaling>
        <c:delete val="1"/>
        <c:axPos val="b"/>
        <c:majorTickMark val="none"/>
        <c:minorTickMark val="none"/>
        <c:tickLblPos val="none"/>
        <c:crossAx val="29363110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43F12-2C51-4061-AC5E-7391F11B004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8BEC5C-303E-423C-850B-75B43EBD305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юридических лиц и индивидуальных предпринимателей;</a:t>
          </a:r>
          <a:endParaRPr lang="ru-RU" dirty="0"/>
        </a:p>
      </dgm:t>
    </dgm:pt>
    <dgm:pt modelId="{9A69DB99-4CEE-42E8-B68C-9BF5F1230018}" type="parTrans" cxnId="{4838981D-781B-48A9-A9D3-A5525E3409BA}">
      <dgm:prSet/>
      <dgm:spPr/>
      <dgm:t>
        <a:bodyPr/>
        <a:lstStyle/>
        <a:p>
          <a:endParaRPr lang="ru-RU"/>
        </a:p>
      </dgm:t>
    </dgm:pt>
    <dgm:pt modelId="{7B1299D6-6A3F-462E-81BD-7FF0983F3094}" type="sibTrans" cxnId="{4838981D-781B-48A9-A9D3-A5525E3409BA}">
      <dgm:prSet/>
      <dgm:spPr/>
      <dgm:t>
        <a:bodyPr/>
        <a:lstStyle/>
        <a:p>
          <a:endParaRPr lang="ru-RU"/>
        </a:p>
      </dgm:t>
    </dgm:pt>
    <dgm:pt modelId="{9592AE80-7713-4A1D-9A81-47F25D6217E2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граждан</a:t>
          </a:r>
          <a:endParaRPr lang="ru-RU" dirty="0"/>
        </a:p>
      </dgm:t>
    </dgm:pt>
    <dgm:pt modelId="{8FCAF6B2-E5C2-403B-BDF2-7345E473F5C1}" type="parTrans" cxnId="{6C7D45E4-FDDC-46EB-8AFB-1E3B8C26547D}">
      <dgm:prSet/>
      <dgm:spPr/>
      <dgm:t>
        <a:bodyPr/>
        <a:lstStyle/>
        <a:p>
          <a:endParaRPr lang="ru-RU"/>
        </a:p>
      </dgm:t>
    </dgm:pt>
    <dgm:pt modelId="{574655C8-0E39-4E1A-93B6-68C8B7126A1F}" type="sibTrans" cxnId="{6C7D45E4-FDDC-46EB-8AFB-1E3B8C26547D}">
      <dgm:prSet/>
      <dgm:spPr/>
      <dgm:t>
        <a:bodyPr/>
        <a:lstStyle/>
        <a:p>
          <a:endParaRPr lang="ru-RU"/>
        </a:p>
      </dgm:t>
    </dgm:pt>
    <dgm:pt modelId="{F063166E-7A47-4BCA-A420-D9320656BE4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органов государственной власти (по сферам, не связанным с осуществлением ими властных полномочий);</a:t>
          </a:r>
          <a:endParaRPr lang="ru-RU" dirty="0"/>
        </a:p>
      </dgm:t>
    </dgm:pt>
    <dgm:pt modelId="{61381020-CD13-4478-9370-810DDEA34E86}" type="parTrans" cxnId="{B6C4A075-9F49-4B89-9A61-7D89B5459A9B}">
      <dgm:prSet/>
      <dgm:spPr/>
      <dgm:t>
        <a:bodyPr/>
        <a:lstStyle/>
        <a:p>
          <a:endParaRPr lang="ru-RU"/>
        </a:p>
      </dgm:t>
    </dgm:pt>
    <dgm:pt modelId="{5BA31480-0D6B-4C68-974B-A4952407EE22}" type="sibTrans" cxnId="{B6C4A075-9F49-4B89-9A61-7D89B5459A9B}">
      <dgm:prSet/>
      <dgm:spPr/>
      <dgm:t>
        <a:bodyPr/>
        <a:lstStyle/>
        <a:p>
          <a:endParaRPr lang="ru-RU"/>
        </a:p>
      </dgm:t>
    </dgm:pt>
    <dgm:pt modelId="{C5505550-DE0A-4943-999B-7C064C8BEC8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органов местного самоуправления (по сферам, не связанным с решением вопросов местного значения).</a:t>
          </a:r>
          <a:endParaRPr lang="ru-RU" dirty="0"/>
        </a:p>
      </dgm:t>
    </dgm:pt>
    <dgm:pt modelId="{3F303039-ABAD-48D0-8455-9D5FD226E627}" type="parTrans" cxnId="{49F03AD7-8B4D-4B81-88EE-738AB582E06F}">
      <dgm:prSet/>
      <dgm:spPr/>
      <dgm:t>
        <a:bodyPr/>
        <a:lstStyle/>
        <a:p>
          <a:endParaRPr lang="ru-RU"/>
        </a:p>
      </dgm:t>
    </dgm:pt>
    <dgm:pt modelId="{08EB95C1-A478-457D-85B5-9EC9DC3F8756}" type="sibTrans" cxnId="{49F03AD7-8B4D-4B81-88EE-738AB582E06F}">
      <dgm:prSet/>
      <dgm:spPr/>
      <dgm:t>
        <a:bodyPr/>
        <a:lstStyle/>
        <a:p>
          <a:endParaRPr lang="ru-RU"/>
        </a:p>
      </dgm:t>
    </dgm:pt>
    <dgm:pt modelId="{5FE9DA43-0689-4E04-8458-A8C1E0FB1768}" type="pres">
      <dgm:prSet presAssocID="{8FB43F12-2C51-4061-AC5E-7391F11B00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88F0B-ABD4-415B-8DE7-1DB38F0BA9D0}" type="pres">
      <dgm:prSet presAssocID="{228BEC5C-303E-423C-850B-75B43EBD305B}" presName="comp" presStyleCnt="0"/>
      <dgm:spPr/>
    </dgm:pt>
    <dgm:pt modelId="{99C309A8-190B-4DE8-B7F8-47A9C07F470D}" type="pres">
      <dgm:prSet presAssocID="{228BEC5C-303E-423C-850B-75B43EBD305B}" presName="box" presStyleLbl="node1" presStyleIdx="0" presStyleCnt="4"/>
      <dgm:spPr/>
      <dgm:t>
        <a:bodyPr/>
        <a:lstStyle/>
        <a:p>
          <a:endParaRPr lang="ru-RU"/>
        </a:p>
      </dgm:t>
    </dgm:pt>
    <dgm:pt modelId="{CF4B7AD3-0EEC-4A32-9A1B-25749CEFCC94}" type="pres">
      <dgm:prSet presAssocID="{228BEC5C-303E-423C-850B-75B43EBD305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0AD1ED9-B99E-451F-8FE8-97897498BF21}" type="pres">
      <dgm:prSet presAssocID="{228BEC5C-303E-423C-850B-75B43EBD305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EBF5E-617D-4309-AAC4-1BBA0796F086}" type="pres">
      <dgm:prSet presAssocID="{7B1299D6-6A3F-462E-81BD-7FF0983F3094}" presName="spacer" presStyleCnt="0"/>
      <dgm:spPr/>
    </dgm:pt>
    <dgm:pt modelId="{434DA950-50F3-48D6-8C07-C5AB4B409E9B}" type="pres">
      <dgm:prSet presAssocID="{9592AE80-7713-4A1D-9A81-47F25D6217E2}" presName="comp" presStyleCnt="0"/>
      <dgm:spPr/>
    </dgm:pt>
    <dgm:pt modelId="{FC3B1D06-FFAE-4EE1-A02F-0AC222362B96}" type="pres">
      <dgm:prSet presAssocID="{9592AE80-7713-4A1D-9A81-47F25D6217E2}" presName="box" presStyleLbl="node1" presStyleIdx="1" presStyleCnt="4"/>
      <dgm:spPr/>
      <dgm:t>
        <a:bodyPr/>
        <a:lstStyle/>
        <a:p>
          <a:endParaRPr lang="ru-RU"/>
        </a:p>
      </dgm:t>
    </dgm:pt>
    <dgm:pt modelId="{E1522254-511A-43FE-BA57-85A332ACC628}" type="pres">
      <dgm:prSet presAssocID="{9592AE80-7713-4A1D-9A81-47F25D6217E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9935102-65E6-416E-8AFE-7FFEFD5C4E0B}" type="pres">
      <dgm:prSet presAssocID="{9592AE80-7713-4A1D-9A81-47F25D6217E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04242-9DD9-4CF1-8E8F-181B864692E9}" type="pres">
      <dgm:prSet presAssocID="{574655C8-0E39-4E1A-93B6-68C8B7126A1F}" presName="spacer" presStyleCnt="0"/>
      <dgm:spPr/>
    </dgm:pt>
    <dgm:pt modelId="{25009600-B59C-41FC-B97A-AB4DDA6C95E9}" type="pres">
      <dgm:prSet presAssocID="{F063166E-7A47-4BCA-A420-D9320656BE43}" presName="comp" presStyleCnt="0"/>
      <dgm:spPr/>
    </dgm:pt>
    <dgm:pt modelId="{8BD14CE8-69FA-4E19-902E-4ECBE353AF91}" type="pres">
      <dgm:prSet presAssocID="{F063166E-7A47-4BCA-A420-D9320656BE43}" presName="box" presStyleLbl="node1" presStyleIdx="2" presStyleCnt="4"/>
      <dgm:spPr/>
      <dgm:t>
        <a:bodyPr/>
        <a:lstStyle/>
        <a:p>
          <a:endParaRPr lang="ru-RU"/>
        </a:p>
      </dgm:t>
    </dgm:pt>
    <dgm:pt modelId="{2BF932C1-60B0-443A-AED3-2BA21C24B23B}" type="pres">
      <dgm:prSet presAssocID="{F063166E-7A47-4BCA-A420-D9320656BE43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5501DB-175C-4C4D-B5D6-9433FD14F5DC}" type="pres">
      <dgm:prSet presAssocID="{F063166E-7A47-4BCA-A420-D9320656BE4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33A5C-28E6-4BB9-9813-A6FBF46135F0}" type="pres">
      <dgm:prSet presAssocID="{5BA31480-0D6B-4C68-974B-A4952407EE22}" presName="spacer" presStyleCnt="0"/>
      <dgm:spPr/>
    </dgm:pt>
    <dgm:pt modelId="{60A7FB22-D785-45C7-A0EB-10B83DBD4BB0}" type="pres">
      <dgm:prSet presAssocID="{C5505550-DE0A-4943-999B-7C064C8BEC85}" presName="comp" presStyleCnt="0"/>
      <dgm:spPr/>
    </dgm:pt>
    <dgm:pt modelId="{929FF896-1EAF-41C2-91C7-E32EFC2ADE49}" type="pres">
      <dgm:prSet presAssocID="{C5505550-DE0A-4943-999B-7C064C8BEC85}" presName="box" presStyleLbl="node1" presStyleIdx="3" presStyleCnt="4"/>
      <dgm:spPr/>
      <dgm:t>
        <a:bodyPr/>
        <a:lstStyle/>
        <a:p>
          <a:endParaRPr lang="ru-RU"/>
        </a:p>
      </dgm:t>
    </dgm:pt>
    <dgm:pt modelId="{A9110F42-4881-4076-8505-56C66B76F2BB}" type="pres">
      <dgm:prSet presAssocID="{C5505550-DE0A-4943-999B-7C064C8BEC85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5D9DEB1-752A-428C-8799-B28F463D5795}" type="pres">
      <dgm:prSet presAssocID="{C5505550-DE0A-4943-999B-7C064C8BEC8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D45E4-FDDC-46EB-8AFB-1E3B8C26547D}" srcId="{8FB43F12-2C51-4061-AC5E-7391F11B004F}" destId="{9592AE80-7713-4A1D-9A81-47F25D6217E2}" srcOrd="1" destOrd="0" parTransId="{8FCAF6B2-E5C2-403B-BDF2-7345E473F5C1}" sibTransId="{574655C8-0E39-4E1A-93B6-68C8B7126A1F}"/>
    <dgm:cxn modelId="{177A5160-3DA3-40C0-8E72-BA39B7638E8C}" type="presOf" srcId="{C5505550-DE0A-4943-999B-7C064C8BEC85}" destId="{929FF896-1EAF-41C2-91C7-E32EFC2ADE49}" srcOrd="0" destOrd="0" presId="urn:microsoft.com/office/officeart/2005/8/layout/vList4"/>
    <dgm:cxn modelId="{1A2F4B91-DBBD-4175-8040-B4BD1B7AE1AD}" type="presOf" srcId="{8FB43F12-2C51-4061-AC5E-7391F11B004F}" destId="{5FE9DA43-0689-4E04-8458-A8C1E0FB1768}" srcOrd="0" destOrd="0" presId="urn:microsoft.com/office/officeart/2005/8/layout/vList4"/>
    <dgm:cxn modelId="{D92FBFF4-0CC9-4DF7-B4D5-8630A2FB1EF8}" type="presOf" srcId="{9592AE80-7713-4A1D-9A81-47F25D6217E2}" destId="{FC3B1D06-FFAE-4EE1-A02F-0AC222362B96}" srcOrd="0" destOrd="0" presId="urn:microsoft.com/office/officeart/2005/8/layout/vList4"/>
    <dgm:cxn modelId="{B6C4A075-9F49-4B89-9A61-7D89B5459A9B}" srcId="{8FB43F12-2C51-4061-AC5E-7391F11B004F}" destId="{F063166E-7A47-4BCA-A420-D9320656BE43}" srcOrd="2" destOrd="0" parTransId="{61381020-CD13-4478-9370-810DDEA34E86}" sibTransId="{5BA31480-0D6B-4C68-974B-A4952407EE22}"/>
    <dgm:cxn modelId="{1F847EB0-AF2E-4D70-8EFD-E97EFA30B840}" type="presOf" srcId="{F063166E-7A47-4BCA-A420-D9320656BE43}" destId="{8BD14CE8-69FA-4E19-902E-4ECBE353AF91}" srcOrd="0" destOrd="0" presId="urn:microsoft.com/office/officeart/2005/8/layout/vList4"/>
    <dgm:cxn modelId="{96E5389F-9C4F-4102-B64F-82CE333C7A85}" type="presOf" srcId="{228BEC5C-303E-423C-850B-75B43EBD305B}" destId="{99C309A8-190B-4DE8-B7F8-47A9C07F470D}" srcOrd="0" destOrd="0" presId="urn:microsoft.com/office/officeart/2005/8/layout/vList4"/>
    <dgm:cxn modelId="{A9CA89F9-05CA-4C4E-93A4-8C901BA856F2}" type="presOf" srcId="{C5505550-DE0A-4943-999B-7C064C8BEC85}" destId="{55D9DEB1-752A-428C-8799-B28F463D5795}" srcOrd="1" destOrd="0" presId="urn:microsoft.com/office/officeart/2005/8/layout/vList4"/>
    <dgm:cxn modelId="{DE4BA0F9-E36F-4BF2-A4CB-A7488EA4D706}" type="presOf" srcId="{F063166E-7A47-4BCA-A420-D9320656BE43}" destId="{F75501DB-175C-4C4D-B5D6-9433FD14F5DC}" srcOrd="1" destOrd="0" presId="urn:microsoft.com/office/officeart/2005/8/layout/vList4"/>
    <dgm:cxn modelId="{1E56363E-3E60-4026-9C7E-3ECA4363BD9A}" type="presOf" srcId="{9592AE80-7713-4A1D-9A81-47F25D6217E2}" destId="{D9935102-65E6-416E-8AFE-7FFEFD5C4E0B}" srcOrd="1" destOrd="0" presId="urn:microsoft.com/office/officeart/2005/8/layout/vList4"/>
    <dgm:cxn modelId="{F2222D74-6CF2-477A-A33A-C620682D07FB}" type="presOf" srcId="{228BEC5C-303E-423C-850B-75B43EBD305B}" destId="{C0AD1ED9-B99E-451F-8FE8-97897498BF21}" srcOrd="1" destOrd="0" presId="urn:microsoft.com/office/officeart/2005/8/layout/vList4"/>
    <dgm:cxn modelId="{49F03AD7-8B4D-4B81-88EE-738AB582E06F}" srcId="{8FB43F12-2C51-4061-AC5E-7391F11B004F}" destId="{C5505550-DE0A-4943-999B-7C064C8BEC85}" srcOrd="3" destOrd="0" parTransId="{3F303039-ABAD-48D0-8455-9D5FD226E627}" sibTransId="{08EB95C1-A478-457D-85B5-9EC9DC3F8756}"/>
    <dgm:cxn modelId="{4838981D-781B-48A9-A9D3-A5525E3409BA}" srcId="{8FB43F12-2C51-4061-AC5E-7391F11B004F}" destId="{228BEC5C-303E-423C-850B-75B43EBD305B}" srcOrd="0" destOrd="0" parTransId="{9A69DB99-4CEE-42E8-B68C-9BF5F1230018}" sibTransId="{7B1299D6-6A3F-462E-81BD-7FF0983F3094}"/>
    <dgm:cxn modelId="{AF187309-9DEA-4C3B-951B-E0143889A1DC}" type="presParOf" srcId="{5FE9DA43-0689-4E04-8458-A8C1E0FB1768}" destId="{92688F0B-ABD4-415B-8DE7-1DB38F0BA9D0}" srcOrd="0" destOrd="0" presId="urn:microsoft.com/office/officeart/2005/8/layout/vList4"/>
    <dgm:cxn modelId="{C525CCD1-86D7-46C0-86C4-4E3D7588D1B9}" type="presParOf" srcId="{92688F0B-ABD4-415B-8DE7-1DB38F0BA9D0}" destId="{99C309A8-190B-4DE8-B7F8-47A9C07F470D}" srcOrd="0" destOrd="0" presId="urn:microsoft.com/office/officeart/2005/8/layout/vList4"/>
    <dgm:cxn modelId="{C895623C-C48C-4436-8AC4-DE047933EC94}" type="presParOf" srcId="{92688F0B-ABD4-415B-8DE7-1DB38F0BA9D0}" destId="{CF4B7AD3-0EEC-4A32-9A1B-25749CEFCC94}" srcOrd="1" destOrd="0" presId="urn:microsoft.com/office/officeart/2005/8/layout/vList4"/>
    <dgm:cxn modelId="{46FEA96E-2579-47C3-BF41-743108FD6485}" type="presParOf" srcId="{92688F0B-ABD4-415B-8DE7-1DB38F0BA9D0}" destId="{C0AD1ED9-B99E-451F-8FE8-97897498BF21}" srcOrd="2" destOrd="0" presId="urn:microsoft.com/office/officeart/2005/8/layout/vList4"/>
    <dgm:cxn modelId="{601EE5BF-71C6-4E09-9671-FB5D3F464AC5}" type="presParOf" srcId="{5FE9DA43-0689-4E04-8458-A8C1E0FB1768}" destId="{C82EBF5E-617D-4309-AAC4-1BBA0796F086}" srcOrd="1" destOrd="0" presId="urn:microsoft.com/office/officeart/2005/8/layout/vList4"/>
    <dgm:cxn modelId="{250ACF28-36B1-4937-8CF1-A074053BED55}" type="presParOf" srcId="{5FE9DA43-0689-4E04-8458-A8C1E0FB1768}" destId="{434DA950-50F3-48D6-8C07-C5AB4B409E9B}" srcOrd="2" destOrd="0" presId="urn:microsoft.com/office/officeart/2005/8/layout/vList4"/>
    <dgm:cxn modelId="{D7A3B4B4-AA95-4781-BDF4-28752E382D6A}" type="presParOf" srcId="{434DA950-50F3-48D6-8C07-C5AB4B409E9B}" destId="{FC3B1D06-FFAE-4EE1-A02F-0AC222362B96}" srcOrd="0" destOrd="0" presId="urn:microsoft.com/office/officeart/2005/8/layout/vList4"/>
    <dgm:cxn modelId="{F3DD0F59-246D-4D0D-B2D4-76F50EDBD2C9}" type="presParOf" srcId="{434DA950-50F3-48D6-8C07-C5AB4B409E9B}" destId="{E1522254-511A-43FE-BA57-85A332ACC628}" srcOrd="1" destOrd="0" presId="urn:microsoft.com/office/officeart/2005/8/layout/vList4"/>
    <dgm:cxn modelId="{DDFB5DE7-631A-4FEE-BB7A-10C1FD347E32}" type="presParOf" srcId="{434DA950-50F3-48D6-8C07-C5AB4B409E9B}" destId="{D9935102-65E6-416E-8AFE-7FFEFD5C4E0B}" srcOrd="2" destOrd="0" presId="urn:microsoft.com/office/officeart/2005/8/layout/vList4"/>
    <dgm:cxn modelId="{1D0164D2-A33F-4419-9DA7-694119FF0868}" type="presParOf" srcId="{5FE9DA43-0689-4E04-8458-A8C1E0FB1768}" destId="{0CF04242-9DD9-4CF1-8E8F-181B864692E9}" srcOrd="3" destOrd="0" presId="urn:microsoft.com/office/officeart/2005/8/layout/vList4"/>
    <dgm:cxn modelId="{137B9EA3-BEEB-4AB0-AEF8-B5449EBEFDC1}" type="presParOf" srcId="{5FE9DA43-0689-4E04-8458-A8C1E0FB1768}" destId="{25009600-B59C-41FC-B97A-AB4DDA6C95E9}" srcOrd="4" destOrd="0" presId="urn:microsoft.com/office/officeart/2005/8/layout/vList4"/>
    <dgm:cxn modelId="{87630BAB-EB04-42CA-9E45-ECD64FEE56BD}" type="presParOf" srcId="{25009600-B59C-41FC-B97A-AB4DDA6C95E9}" destId="{8BD14CE8-69FA-4E19-902E-4ECBE353AF91}" srcOrd="0" destOrd="0" presId="urn:microsoft.com/office/officeart/2005/8/layout/vList4"/>
    <dgm:cxn modelId="{3C793B10-0D4E-4695-94B4-0A1745156258}" type="presParOf" srcId="{25009600-B59C-41FC-B97A-AB4DDA6C95E9}" destId="{2BF932C1-60B0-443A-AED3-2BA21C24B23B}" srcOrd="1" destOrd="0" presId="urn:microsoft.com/office/officeart/2005/8/layout/vList4"/>
    <dgm:cxn modelId="{BA19E116-018B-44EF-8B83-35215890A3D7}" type="presParOf" srcId="{25009600-B59C-41FC-B97A-AB4DDA6C95E9}" destId="{F75501DB-175C-4C4D-B5D6-9433FD14F5DC}" srcOrd="2" destOrd="0" presId="urn:microsoft.com/office/officeart/2005/8/layout/vList4"/>
    <dgm:cxn modelId="{F7E49F61-279D-439E-967D-38C106BC4C92}" type="presParOf" srcId="{5FE9DA43-0689-4E04-8458-A8C1E0FB1768}" destId="{66233A5C-28E6-4BB9-9813-A6FBF46135F0}" srcOrd="5" destOrd="0" presId="urn:microsoft.com/office/officeart/2005/8/layout/vList4"/>
    <dgm:cxn modelId="{6D185034-BD0F-4CD0-83A4-B44EEE842238}" type="presParOf" srcId="{5FE9DA43-0689-4E04-8458-A8C1E0FB1768}" destId="{60A7FB22-D785-45C7-A0EB-10B83DBD4BB0}" srcOrd="6" destOrd="0" presId="urn:microsoft.com/office/officeart/2005/8/layout/vList4"/>
    <dgm:cxn modelId="{C36EC251-4F2B-4BE7-8139-29B947B5D05D}" type="presParOf" srcId="{60A7FB22-D785-45C7-A0EB-10B83DBD4BB0}" destId="{929FF896-1EAF-41C2-91C7-E32EFC2ADE49}" srcOrd="0" destOrd="0" presId="urn:microsoft.com/office/officeart/2005/8/layout/vList4"/>
    <dgm:cxn modelId="{715D497A-ED6B-449D-A023-51423D47CEDD}" type="presParOf" srcId="{60A7FB22-D785-45C7-A0EB-10B83DBD4BB0}" destId="{A9110F42-4881-4076-8505-56C66B76F2BB}" srcOrd="1" destOrd="0" presId="urn:microsoft.com/office/officeart/2005/8/layout/vList4"/>
    <dgm:cxn modelId="{7F67F818-E97E-47E2-AD11-2EEDDE90D8B0}" type="presParOf" srcId="{60A7FB22-D785-45C7-A0EB-10B83DBD4BB0}" destId="{55D9DEB1-752A-428C-8799-B28F463D57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326F8-8A2A-4C89-849C-B6A3F10181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EB0BF-2CCE-45ED-8AC7-E0EB7A06C70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14 апреля 2020 года № 196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</a:r>
          <a:r>
            <a:rPr lang="ru-RU" dirty="0" err="1" smtClean="0"/>
            <a:t>аэромонозов</a:t>
          </a:r>
          <a:r>
            <a:rPr lang="ru-RU" dirty="0" smtClean="0"/>
            <a:t> лососевых и карповых рыб»;</a:t>
          </a:r>
          <a:endParaRPr lang="ru-RU" dirty="0"/>
        </a:p>
      </dgm:t>
    </dgm:pt>
    <dgm:pt modelId="{F87AB1C4-6B81-48A3-BE13-CD7B0DB9FE27}" type="parTrans" cxnId="{E0B2F179-76B3-48CC-ABB5-71AE7338B131}">
      <dgm:prSet/>
      <dgm:spPr/>
      <dgm:t>
        <a:bodyPr/>
        <a:lstStyle/>
        <a:p>
          <a:endParaRPr lang="ru-RU"/>
        </a:p>
      </dgm:t>
    </dgm:pt>
    <dgm:pt modelId="{54535400-9417-4A10-838E-F8095B2910B2}" type="sibTrans" cxnId="{E0B2F179-76B3-48CC-ABB5-71AE7338B13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E19F560-B294-4807-8324-F3416202018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15 апреля 2020 года № 197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инфекционного некроза поджелудочной железы лососевых рыб»;</a:t>
          </a:r>
          <a:endParaRPr lang="ru-RU" dirty="0"/>
        </a:p>
      </dgm:t>
    </dgm:pt>
    <dgm:pt modelId="{E8FBD76C-46AF-4BCF-8259-639DE48F1978}" type="parTrans" cxnId="{4EE92D11-EF51-4893-9738-B46290025F6F}">
      <dgm:prSet/>
      <dgm:spPr/>
      <dgm:t>
        <a:bodyPr/>
        <a:lstStyle/>
        <a:p>
          <a:endParaRPr lang="ru-RU"/>
        </a:p>
      </dgm:t>
    </dgm:pt>
    <dgm:pt modelId="{511AE01A-474B-49A6-95EE-B305B9964ACD}" type="sibTrans" cxnId="{4EE92D11-EF51-4893-9738-B46290025F6F}">
      <dgm:prSet/>
      <dgm:spPr/>
      <dgm:t>
        <a:bodyPr/>
        <a:lstStyle/>
        <a:p>
          <a:endParaRPr lang="ru-RU"/>
        </a:p>
      </dgm:t>
    </dgm:pt>
    <dgm:pt modelId="{24842E2D-67C8-4B90-B087-BA21021E288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14 мая 2020 года № 258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эмфизематозного карбункула (</a:t>
          </a:r>
          <a:r>
            <a:rPr lang="ru-RU" dirty="0" err="1" smtClean="0"/>
            <a:t>эмкара</a:t>
          </a:r>
          <a:r>
            <a:rPr lang="ru-RU" dirty="0" smtClean="0"/>
            <a:t>)»;</a:t>
          </a:r>
        </a:p>
      </dgm:t>
    </dgm:pt>
    <dgm:pt modelId="{4033A881-AAEB-42D0-A305-79680F5D4424}" type="parTrans" cxnId="{FCDB3670-95C0-4122-9558-B4AB2E5F1F15}">
      <dgm:prSet/>
      <dgm:spPr/>
      <dgm:t>
        <a:bodyPr/>
        <a:lstStyle/>
        <a:p>
          <a:endParaRPr lang="ru-RU"/>
        </a:p>
      </dgm:t>
    </dgm:pt>
    <dgm:pt modelId="{73D3B563-36F8-4431-A796-102F11456750}" type="sibTrans" cxnId="{FCDB3670-95C0-4122-9558-B4AB2E5F1F15}">
      <dgm:prSet/>
      <dgm:spPr/>
      <dgm:t>
        <a:bodyPr/>
        <a:lstStyle/>
        <a:p>
          <a:endParaRPr lang="ru-RU"/>
        </a:p>
      </dgm:t>
    </dgm:pt>
    <dgm:pt modelId="{B059B50A-CD03-4393-A223-18904432AE0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6 августа 2020 года № 457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инфекционной анемии лососевых рыб»;</a:t>
          </a:r>
          <a:endParaRPr lang="ru-RU" dirty="0"/>
        </a:p>
      </dgm:t>
    </dgm:pt>
    <dgm:pt modelId="{D1005E19-115C-4A4C-8663-35C1E239E1C8}" type="parTrans" cxnId="{6186B486-E0D5-4F36-9098-047C5BC5FC14}">
      <dgm:prSet/>
      <dgm:spPr/>
      <dgm:t>
        <a:bodyPr/>
        <a:lstStyle/>
        <a:p>
          <a:endParaRPr lang="ru-RU"/>
        </a:p>
      </dgm:t>
    </dgm:pt>
    <dgm:pt modelId="{F91AE11E-7BB2-406F-8199-427314F3A9AE}" type="sibTrans" cxnId="{6186B486-E0D5-4F36-9098-047C5BC5FC14}">
      <dgm:prSet/>
      <dgm:spPr/>
      <dgm:t>
        <a:bodyPr/>
        <a:lstStyle/>
        <a:p>
          <a:endParaRPr lang="ru-RU"/>
        </a:p>
      </dgm:t>
    </dgm:pt>
    <dgm:pt modelId="{375D37CC-D7D2-4B33-BEF1-7D016EE6657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- от 6 августа 2020 года № 457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инфекционной анемии лососевых рыб»;</a:t>
          </a:r>
          <a:endParaRPr lang="ru-RU" dirty="0"/>
        </a:p>
      </dgm:t>
    </dgm:pt>
    <dgm:pt modelId="{61FD7253-5BFD-412C-A15F-BB26F9952D6E}" type="parTrans" cxnId="{043A21D3-D9E1-4017-A694-4DF44C6DD2FD}">
      <dgm:prSet/>
      <dgm:spPr/>
      <dgm:t>
        <a:bodyPr/>
        <a:lstStyle/>
        <a:p>
          <a:endParaRPr lang="ru-RU"/>
        </a:p>
      </dgm:t>
    </dgm:pt>
    <dgm:pt modelId="{9C398FAA-356C-407C-AE2C-A6BAC880CA1F}" type="sibTrans" cxnId="{043A21D3-D9E1-4017-A694-4DF44C6DD2FD}">
      <dgm:prSet/>
      <dgm:spPr/>
      <dgm:t>
        <a:bodyPr/>
        <a:lstStyle/>
        <a:p>
          <a:endParaRPr lang="ru-RU"/>
        </a:p>
      </dgm:t>
    </dgm:pt>
    <dgm:pt modelId="{785C3709-5108-4A61-B757-3D623224963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- от 8 сентября 2020 года № 534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туберкулеза»;</a:t>
          </a:r>
          <a:endParaRPr lang="ru-RU" dirty="0"/>
        </a:p>
      </dgm:t>
    </dgm:pt>
    <dgm:pt modelId="{06E1270A-8C78-41D8-8F26-4C8560577C46}" type="parTrans" cxnId="{7ED74C08-2333-4B0E-A879-8109C4510658}">
      <dgm:prSet/>
      <dgm:spPr/>
      <dgm:t>
        <a:bodyPr/>
        <a:lstStyle/>
        <a:p>
          <a:endParaRPr lang="ru-RU"/>
        </a:p>
      </dgm:t>
    </dgm:pt>
    <dgm:pt modelId="{FA9B8C82-FEB7-4D41-9781-5F119F91376D}" type="sibTrans" cxnId="{7ED74C08-2333-4B0E-A879-8109C4510658}">
      <dgm:prSet/>
      <dgm:spPr/>
      <dgm:t>
        <a:bodyPr/>
        <a:lstStyle/>
        <a:p>
          <a:endParaRPr lang="ru-RU"/>
        </a:p>
      </dgm:t>
    </dgm:pt>
    <dgm:pt modelId="{91090F5E-5D16-4F72-8D92-998529AF5A8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от 14 сентября 2020 года № 540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болезни Ауески»;</a:t>
          </a:r>
          <a:endParaRPr lang="ru-RU" dirty="0"/>
        </a:p>
      </dgm:t>
    </dgm:pt>
    <dgm:pt modelId="{39C674A2-7784-4229-BAEA-32F5F0899585}" type="parTrans" cxnId="{A74CD47B-33A7-42CC-94B4-4FA1DB051648}">
      <dgm:prSet/>
      <dgm:spPr/>
      <dgm:t>
        <a:bodyPr/>
        <a:lstStyle/>
        <a:p>
          <a:endParaRPr lang="ru-RU"/>
        </a:p>
      </dgm:t>
    </dgm:pt>
    <dgm:pt modelId="{759C1013-673E-4080-AC03-6ECBA9D160B4}" type="sibTrans" cxnId="{A74CD47B-33A7-42CC-94B4-4FA1DB051648}">
      <dgm:prSet/>
      <dgm:spPr/>
      <dgm:t>
        <a:bodyPr/>
        <a:lstStyle/>
        <a:p>
          <a:endParaRPr lang="ru-RU"/>
        </a:p>
      </dgm:t>
    </dgm:pt>
    <dgm:pt modelId="{23509FBA-6C6C-4DA5-AE23-641AFC4C30B4}" type="pres">
      <dgm:prSet presAssocID="{B6E326F8-8A2A-4C89-849C-B6A3F10181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024D76-B04B-4A16-AB04-6A63C1243FFB}" type="pres">
      <dgm:prSet presAssocID="{B6E326F8-8A2A-4C89-849C-B6A3F10181F6}" presName="Name1" presStyleCnt="0"/>
      <dgm:spPr/>
    </dgm:pt>
    <dgm:pt modelId="{BA88DE63-AB65-4B2C-BF0A-57196787D4FB}" type="pres">
      <dgm:prSet presAssocID="{B6E326F8-8A2A-4C89-849C-B6A3F10181F6}" presName="cycle" presStyleCnt="0"/>
      <dgm:spPr/>
    </dgm:pt>
    <dgm:pt modelId="{C38B7485-C7A1-4A9A-8D23-62A650587534}" type="pres">
      <dgm:prSet presAssocID="{B6E326F8-8A2A-4C89-849C-B6A3F10181F6}" presName="srcNode" presStyleLbl="node1" presStyleIdx="0" presStyleCnt="7"/>
      <dgm:spPr/>
    </dgm:pt>
    <dgm:pt modelId="{A2DAFB58-DBAF-4568-8C70-025852687C26}" type="pres">
      <dgm:prSet presAssocID="{B6E326F8-8A2A-4C89-849C-B6A3F10181F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08B2BB-B596-4912-B3EF-8AA3BD7114FC}" type="pres">
      <dgm:prSet presAssocID="{B6E326F8-8A2A-4C89-849C-B6A3F10181F6}" presName="extraNode" presStyleLbl="node1" presStyleIdx="0" presStyleCnt="7"/>
      <dgm:spPr/>
    </dgm:pt>
    <dgm:pt modelId="{3F110C42-690B-47D7-A0F2-3805CA1C7B83}" type="pres">
      <dgm:prSet presAssocID="{B6E326F8-8A2A-4C89-849C-B6A3F10181F6}" presName="dstNode" presStyleLbl="node1" presStyleIdx="0" presStyleCnt="7"/>
      <dgm:spPr/>
    </dgm:pt>
    <dgm:pt modelId="{9EAA5CB7-13BF-401B-BB6F-35EEF35735F2}" type="pres">
      <dgm:prSet presAssocID="{CE0EB0BF-2CCE-45ED-8AC7-E0EB7A06C70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2EDBA-EE1C-4D03-ADA1-39A6E4831DFF}" type="pres">
      <dgm:prSet presAssocID="{CE0EB0BF-2CCE-45ED-8AC7-E0EB7A06C700}" presName="accent_1" presStyleCnt="0"/>
      <dgm:spPr/>
    </dgm:pt>
    <dgm:pt modelId="{CB35A0DF-B36B-4635-9A53-E85B24C51049}" type="pres">
      <dgm:prSet presAssocID="{CE0EB0BF-2CCE-45ED-8AC7-E0EB7A06C700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D70F64-2D5B-4B7A-9546-21CBF6D500C1}" type="pres">
      <dgm:prSet presAssocID="{CE19F560-B294-4807-8324-F3416202018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AA726-EE9F-4FE8-ADBB-37CFA29779A3}" type="pres">
      <dgm:prSet presAssocID="{CE19F560-B294-4807-8324-F34162020180}" presName="accent_2" presStyleCnt="0"/>
      <dgm:spPr/>
    </dgm:pt>
    <dgm:pt modelId="{6C88C435-B755-4A6F-B1F6-D565CE74F4B8}" type="pres">
      <dgm:prSet presAssocID="{CE19F560-B294-4807-8324-F34162020180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7972A8-B488-4E86-9B5A-4DF1D7667092}" type="pres">
      <dgm:prSet presAssocID="{24842E2D-67C8-4B90-B087-BA21021E288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0FCAD-7680-4B56-A2B4-D1123ACC75DF}" type="pres">
      <dgm:prSet presAssocID="{24842E2D-67C8-4B90-B087-BA21021E288B}" presName="accent_3" presStyleCnt="0"/>
      <dgm:spPr/>
    </dgm:pt>
    <dgm:pt modelId="{2337EAF1-E4C3-4268-AF49-9A1B03A238A1}" type="pres">
      <dgm:prSet presAssocID="{24842E2D-67C8-4B90-B087-BA21021E288B}" presName="accentRepeatNode" presStyleLbl="solidFgAcc1" presStyleIdx="2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BBB2AA-6F13-4F29-BF78-1E8ADA5B8E7C}" type="pres">
      <dgm:prSet presAssocID="{B059B50A-CD03-4393-A223-18904432AE0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BBB1F-1FC4-4BD5-AD81-2E12B891172C}" type="pres">
      <dgm:prSet presAssocID="{B059B50A-CD03-4393-A223-18904432AE0F}" presName="accent_4" presStyleCnt="0"/>
      <dgm:spPr/>
    </dgm:pt>
    <dgm:pt modelId="{E27D81FC-BB63-4BC0-9280-7FBCDF24E98C}" type="pres">
      <dgm:prSet presAssocID="{B059B50A-CD03-4393-A223-18904432AE0F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4A4708-32E7-438F-86D0-D06F416CB9DA}" type="pres">
      <dgm:prSet presAssocID="{91090F5E-5D16-4F72-8D92-998529AF5A8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D962E-AF4B-441D-AC80-F1BA78D04D34}" type="pres">
      <dgm:prSet presAssocID="{91090F5E-5D16-4F72-8D92-998529AF5A8C}" presName="accent_5" presStyleCnt="0"/>
      <dgm:spPr/>
    </dgm:pt>
    <dgm:pt modelId="{47FC1E45-992D-4205-A0F3-F70D8549171D}" type="pres">
      <dgm:prSet presAssocID="{91090F5E-5D16-4F72-8D92-998529AF5A8C}" presName="accentRepeatNode" presStyleLbl="solidFgAcc1" presStyleIdx="4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ED1D450-4480-42A3-A25F-99FCDDEB7D29}" type="pres">
      <dgm:prSet presAssocID="{785C3709-5108-4A61-B757-3D623224963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45EF2-A0CC-4D84-B4A9-22CB834B23CE}" type="pres">
      <dgm:prSet presAssocID="{785C3709-5108-4A61-B757-3D623224963C}" presName="accent_6" presStyleCnt="0"/>
      <dgm:spPr/>
    </dgm:pt>
    <dgm:pt modelId="{FF01BB0F-6F5C-440D-98CE-3E08B75368C4}" type="pres">
      <dgm:prSet presAssocID="{785C3709-5108-4A61-B757-3D623224963C}" presName="accentRepeatNode" presStyleLbl="solidFgAcc1" presStyleIdx="5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B6882A2-CD84-4077-A302-C9F8C300A907}" type="pres">
      <dgm:prSet presAssocID="{375D37CC-D7D2-4B33-BEF1-7D016EE6657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C1D62-4DCA-49BE-A80A-5DD4F2609B46}" type="pres">
      <dgm:prSet presAssocID="{375D37CC-D7D2-4B33-BEF1-7D016EE66575}" presName="accent_7" presStyleCnt="0"/>
      <dgm:spPr/>
    </dgm:pt>
    <dgm:pt modelId="{10298397-7916-4056-BEE7-278E62AAFCAA}" type="pres">
      <dgm:prSet presAssocID="{375D37CC-D7D2-4B33-BEF1-7D016EE66575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74CD47B-33A7-42CC-94B4-4FA1DB051648}" srcId="{B6E326F8-8A2A-4C89-849C-B6A3F10181F6}" destId="{91090F5E-5D16-4F72-8D92-998529AF5A8C}" srcOrd="4" destOrd="0" parTransId="{39C674A2-7784-4229-BAEA-32F5F0899585}" sibTransId="{759C1013-673E-4080-AC03-6ECBA9D160B4}"/>
    <dgm:cxn modelId="{043A21D3-D9E1-4017-A694-4DF44C6DD2FD}" srcId="{B6E326F8-8A2A-4C89-849C-B6A3F10181F6}" destId="{375D37CC-D7D2-4B33-BEF1-7D016EE66575}" srcOrd="6" destOrd="0" parTransId="{61FD7253-5BFD-412C-A15F-BB26F9952D6E}" sibTransId="{9C398FAA-356C-407C-AE2C-A6BAC880CA1F}"/>
    <dgm:cxn modelId="{E524716E-32B2-4D80-B801-CAED34F9E207}" type="presOf" srcId="{24842E2D-67C8-4B90-B087-BA21021E288B}" destId="{CC7972A8-B488-4E86-9B5A-4DF1D7667092}" srcOrd="0" destOrd="0" presId="urn:microsoft.com/office/officeart/2008/layout/VerticalCurvedList"/>
    <dgm:cxn modelId="{628C1F75-29C9-4548-99F6-0378151D7D38}" type="presOf" srcId="{CE0EB0BF-2CCE-45ED-8AC7-E0EB7A06C700}" destId="{9EAA5CB7-13BF-401B-BB6F-35EEF35735F2}" srcOrd="0" destOrd="0" presId="urn:microsoft.com/office/officeart/2008/layout/VerticalCurvedList"/>
    <dgm:cxn modelId="{CBE71362-15B1-420A-9EFC-AB0659EEBDF0}" type="presOf" srcId="{B059B50A-CD03-4393-A223-18904432AE0F}" destId="{18BBB2AA-6F13-4F29-BF78-1E8ADA5B8E7C}" srcOrd="0" destOrd="0" presId="urn:microsoft.com/office/officeart/2008/layout/VerticalCurvedList"/>
    <dgm:cxn modelId="{6186B486-E0D5-4F36-9098-047C5BC5FC14}" srcId="{B6E326F8-8A2A-4C89-849C-B6A3F10181F6}" destId="{B059B50A-CD03-4393-A223-18904432AE0F}" srcOrd="3" destOrd="0" parTransId="{D1005E19-115C-4A4C-8663-35C1E239E1C8}" sibTransId="{F91AE11E-7BB2-406F-8199-427314F3A9AE}"/>
    <dgm:cxn modelId="{4BE7C726-F0FD-4863-995C-8E84EC716DC9}" type="presOf" srcId="{B6E326F8-8A2A-4C89-849C-B6A3F10181F6}" destId="{23509FBA-6C6C-4DA5-AE23-641AFC4C30B4}" srcOrd="0" destOrd="0" presId="urn:microsoft.com/office/officeart/2008/layout/VerticalCurvedList"/>
    <dgm:cxn modelId="{7ED74C08-2333-4B0E-A879-8109C4510658}" srcId="{B6E326F8-8A2A-4C89-849C-B6A3F10181F6}" destId="{785C3709-5108-4A61-B757-3D623224963C}" srcOrd="5" destOrd="0" parTransId="{06E1270A-8C78-41D8-8F26-4C8560577C46}" sibTransId="{FA9B8C82-FEB7-4D41-9781-5F119F91376D}"/>
    <dgm:cxn modelId="{BC1941A8-0A94-4B7B-84FE-705A96BFCD16}" type="presOf" srcId="{785C3709-5108-4A61-B757-3D623224963C}" destId="{6ED1D450-4480-42A3-A25F-99FCDDEB7D29}" srcOrd="0" destOrd="0" presId="urn:microsoft.com/office/officeart/2008/layout/VerticalCurvedList"/>
    <dgm:cxn modelId="{4EE92D11-EF51-4893-9738-B46290025F6F}" srcId="{B6E326F8-8A2A-4C89-849C-B6A3F10181F6}" destId="{CE19F560-B294-4807-8324-F34162020180}" srcOrd="1" destOrd="0" parTransId="{E8FBD76C-46AF-4BCF-8259-639DE48F1978}" sibTransId="{511AE01A-474B-49A6-95EE-B305B9964ACD}"/>
    <dgm:cxn modelId="{E0B2F179-76B3-48CC-ABB5-71AE7338B131}" srcId="{B6E326F8-8A2A-4C89-849C-B6A3F10181F6}" destId="{CE0EB0BF-2CCE-45ED-8AC7-E0EB7A06C700}" srcOrd="0" destOrd="0" parTransId="{F87AB1C4-6B81-48A3-BE13-CD7B0DB9FE27}" sibTransId="{54535400-9417-4A10-838E-F8095B2910B2}"/>
    <dgm:cxn modelId="{FCDB3670-95C0-4122-9558-B4AB2E5F1F15}" srcId="{B6E326F8-8A2A-4C89-849C-B6A3F10181F6}" destId="{24842E2D-67C8-4B90-B087-BA21021E288B}" srcOrd="2" destOrd="0" parTransId="{4033A881-AAEB-42D0-A305-79680F5D4424}" sibTransId="{73D3B563-36F8-4431-A796-102F11456750}"/>
    <dgm:cxn modelId="{3BBCC20B-BD9E-4405-827A-A8802BB30DC5}" type="presOf" srcId="{91090F5E-5D16-4F72-8D92-998529AF5A8C}" destId="{244A4708-32E7-438F-86D0-D06F416CB9DA}" srcOrd="0" destOrd="0" presId="urn:microsoft.com/office/officeart/2008/layout/VerticalCurvedList"/>
    <dgm:cxn modelId="{55F31A09-916E-4907-ABA5-766BE2A51260}" type="presOf" srcId="{54535400-9417-4A10-838E-F8095B2910B2}" destId="{A2DAFB58-DBAF-4568-8C70-025852687C26}" srcOrd="0" destOrd="0" presId="urn:microsoft.com/office/officeart/2008/layout/VerticalCurvedList"/>
    <dgm:cxn modelId="{43DBA6F5-CF79-451C-A053-81377532AB21}" type="presOf" srcId="{375D37CC-D7D2-4B33-BEF1-7D016EE66575}" destId="{6B6882A2-CD84-4077-A302-C9F8C300A907}" srcOrd="0" destOrd="0" presId="urn:microsoft.com/office/officeart/2008/layout/VerticalCurvedList"/>
    <dgm:cxn modelId="{66B7F40A-1F46-4397-AA93-5C4C3920FDC3}" type="presOf" srcId="{CE19F560-B294-4807-8324-F34162020180}" destId="{B6D70F64-2D5B-4B7A-9546-21CBF6D500C1}" srcOrd="0" destOrd="0" presId="urn:microsoft.com/office/officeart/2008/layout/VerticalCurvedList"/>
    <dgm:cxn modelId="{18D0F689-E270-46AE-BC48-62798BE3D3CD}" type="presParOf" srcId="{23509FBA-6C6C-4DA5-AE23-641AFC4C30B4}" destId="{47024D76-B04B-4A16-AB04-6A63C1243FFB}" srcOrd="0" destOrd="0" presId="urn:microsoft.com/office/officeart/2008/layout/VerticalCurvedList"/>
    <dgm:cxn modelId="{5101300B-4578-4CDA-8307-9534B94A75EE}" type="presParOf" srcId="{47024D76-B04B-4A16-AB04-6A63C1243FFB}" destId="{BA88DE63-AB65-4B2C-BF0A-57196787D4FB}" srcOrd="0" destOrd="0" presId="urn:microsoft.com/office/officeart/2008/layout/VerticalCurvedList"/>
    <dgm:cxn modelId="{AA9800B1-A2FE-4F53-BAED-8F268AAE2321}" type="presParOf" srcId="{BA88DE63-AB65-4B2C-BF0A-57196787D4FB}" destId="{C38B7485-C7A1-4A9A-8D23-62A650587534}" srcOrd="0" destOrd="0" presId="urn:microsoft.com/office/officeart/2008/layout/VerticalCurvedList"/>
    <dgm:cxn modelId="{0BB71D8F-9D15-4D48-8B0A-793965E747BF}" type="presParOf" srcId="{BA88DE63-AB65-4B2C-BF0A-57196787D4FB}" destId="{A2DAFB58-DBAF-4568-8C70-025852687C26}" srcOrd="1" destOrd="0" presId="urn:microsoft.com/office/officeart/2008/layout/VerticalCurvedList"/>
    <dgm:cxn modelId="{466A6BEC-8A8F-4B07-B203-8C9750D94CE8}" type="presParOf" srcId="{BA88DE63-AB65-4B2C-BF0A-57196787D4FB}" destId="{FF08B2BB-B596-4912-B3EF-8AA3BD7114FC}" srcOrd="2" destOrd="0" presId="urn:microsoft.com/office/officeart/2008/layout/VerticalCurvedList"/>
    <dgm:cxn modelId="{393DFA2B-468D-428A-A345-6828092E1FFA}" type="presParOf" srcId="{BA88DE63-AB65-4B2C-BF0A-57196787D4FB}" destId="{3F110C42-690B-47D7-A0F2-3805CA1C7B83}" srcOrd="3" destOrd="0" presId="urn:microsoft.com/office/officeart/2008/layout/VerticalCurvedList"/>
    <dgm:cxn modelId="{CD5803E6-B7FB-43BC-9DE9-70B3D448EBC3}" type="presParOf" srcId="{47024D76-B04B-4A16-AB04-6A63C1243FFB}" destId="{9EAA5CB7-13BF-401B-BB6F-35EEF35735F2}" srcOrd="1" destOrd="0" presId="urn:microsoft.com/office/officeart/2008/layout/VerticalCurvedList"/>
    <dgm:cxn modelId="{DF2E4D4D-8B75-444F-8D11-1F122332A666}" type="presParOf" srcId="{47024D76-B04B-4A16-AB04-6A63C1243FFB}" destId="{5462EDBA-EE1C-4D03-ADA1-39A6E4831DFF}" srcOrd="2" destOrd="0" presId="urn:microsoft.com/office/officeart/2008/layout/VerticalCurvedList"/>
    <dgm:cxn modelId="{CE6E9350-8BBD-4272-BE52-5688A2CD4D93}" type="presParOf" srcId="{5462EDBA-EE1C-4D03-ADA1-39A6E4831DFF}" destId="{CB35A0DF-B36B-4635-9A53-E85B24C51049}" srcOrd="0" destOrd="0" presId="urn:microsoft.com/office/officeart/2008/layout/VerticalCurvedList"/>
    <dgm:cxn modelId="{CF7D0E8C-6022-4F0B-BD23-5EDCD69900F2}" type="presParOf" srcId="{47024D76-B04B-4A16-AB04-6A63C1243FFB}" destId="{B6D70F64-2D5B-4B7A-9546-21CBF6D500C1}" srcOrd="3" destOrd="0" presId="urn:microsoft.com/office/officeart/2008/layout/VerticalCurvedList"/>
    <dgm:cxn modelId="{D8992E2D-1EB1-4839-A81E-1EBBB0C115E2}" type="presParOf" srcId="{47024D76-B04B-4A16-AB04-6A63C1243FFB}" destId="{338AA726-EE9F-4FE8-ADBB-37CFA29779A3}" srcOrd="4" destOrd="0" presId="urn:microsoft.com/office/officeart/2008/layout/VerticalCurvedList"/>
    <dgm:cxn modelId="{09191D42-5BFA-4CE4-973A-9CF790FD062F}" type="presParOf" srcId="{338AA726-EE9F-4FE8-ADBB-37CFA29779A3}" destId="{6C88C435-B755-4A6F-B1F6-D565CE74F4B8}" srcOrd="0" destOrd="0" presId="urn:microsoft.com/office/officeart/2008/layout/VerticalCurvedList"/>
    <dgm:cxn modelId="{09B774B0-A16A-4F0B-BB25-62F9EFAADCA9}" type="presParOf" srcId="{47024D76-B04B-4A16-AB04-6A63C1243FFB}" destId="{CC7972A8-B488-4E86-9B5A-4DF1D7667092}" srcOrd="5" destOrd="0" presId="urn:microsoft.com/office/officeart/2008/layout/VerticalCurvedList"/>
    <dgm:cxn modelId="{E2799437-AA8A-445E-B55A-1D33A0BC0D59}" type="presParOf" srcId="{47024D76-B04B-4A16-AB04-6A63C1243FFB}" destId="{2360FCAD-7680-4B56-A2B4-D1123ACC75DF}" srcOrd="6" destOrd="0" presId="urn:microsoft.com/office/officeart/2008/layout/VerticalCurvedList"/>
    <dgm:cxn modelId="{44F137CB-F2FF-44FC-B715-1787DF8ACBB6}" type="presParOf" srcId="{2360FCAD-7680-4B56-A2B4-D1123ACC75DF}" destId="{2337EAF1-E4C3-4268-AF49-9A1B03A238A1}" srcOrd="0" destOrd="0" presId="urn:microsoft.com/office/officeart/2008/layout/VerticalCurvedList"/>
    <dgm:cxn modelId="{033E374A-68C9-4DBB-865A-1C26BE85FB4A}" type="presParOf" srcId="{47024D76-B04B-4A16-AB04-6A63C1243FFB}" destId="{18BBB2AA-6F13-4F29-BF78-1E8ADA5B8E7C}" srcOrd="7" destOrd="0" presId="urn:microsoft.com/office/officeart/2008/layout/VerticalCurvedList"/>
    <dgm:cxn modelId="{8263FB45-E7B2-4A61-A5A5-D93D396C63EB}" type="presParOf" srcId="{47024D76-B04B-4A16-AB04-6A63C1243FFB}" destId="{F61BBB1F-1FC4-4BD5-AD81-2E12B891172C}" srcOrd="8" destOrd="0" presId="urn:microsoft.com/office/officeart/2008/layout/VerticalCurvedList"/>
    <dgm:cxn modelId="{F7007B41-0831-4AC6-9F12-59D8710EAB16}" type="presParOf" srcId="{F61BBB1F-1FC4-4BD5-AD81-2E12B891172C}" destId="{E27D81FC-BB63-4BC0-9280-7FBCDF24E98C}" srcOrd="0" destOrd="0" presId="urn:microsoft.com/office/officeart/2008/layout/VerticalCurvedList"/>
    <dgm:cxn modelId="{231D367A-B72B-45E6-B808-E77686988D40}" type="presParOf" srcId="{47024D76-B04B-4A16-AB04-6A63C1243FFB}" destId="{244A4708-32E7-438F-86D0-D06F416CB9DA}" srcOrd="9" destOrd="0" presId="urn:microsoft.com/office/officeart/2008/layout/VerticalCurvedList"/>
    <dgm:cxn modelId="{B1C3B75B-548A-4626-9912-570E825F11CD}" type="presParOf" srcId="{47024D76-B04B-4A16-AB04-6A63C1243FFB}" destId="{D27D962E-AF4B-441D-AC80-F1BA78D04D34}" srcOrd="10" destOrd="0" presId="urn:microsoft.com/office/officeart/2008/layout/VerticalCurvedList"/>
    <dgm:cxn modelId="{4E39598B-C0FD-4013-AFF8-DC16D2231A56}" type="presParOf" srcId="{D27D962E-AF4B-441D-AC80-F1BA78D04D34}" destId="{47FC1E45-992D-4205-A0F3-F70D8549171D}" srcOrd="0" destOrd="0" presId="urn:microsoft.com/office/officeart/2008/layout/VerticalCurvedList"/>
    <dgm:cxn modelId="{6DFC8B05-02D0-41EA-B1A8-F8B6BA61E5E2}" type="presParOf" srcId="{47024D76-B04B-4A16-AB04-6A63C1243FFB}" destId="{6ED1D450-4480-42A3-A25F-99FCDDEB7D29}" srcOrd="11" destOrd="0" presId="urn:microsoft.com/office/officeart/2008/layout/VerticalCurvedList"/>
    <dgm:cxn modelId="{4BFA440D-2D9B-4E31-88BB-30AEC3B4EB0D}" type="presParOf" srcId="{47024D76-B04B-4A16-AB04-6A63C1243FFB}" destId="{13445EF2-A0CC-4D84-B4A9-22CB834B23CE}" srcOrd="12" destOrd="0" presId="urn:microsoft.com/office/officeart/2008/layout/VerticalCurvedList"/>
    <dgm:cxn modelId="{BFEECAE8-7F31-4C2F-911C-6F7F13481028}" type="presParOf" srcId="{13445EF2-A0CC-4D84-B4A9-22CB834B23CE}" destId="{FF01BB0F-6F5C-440D-98CE-3E08B75368C4}" srcOrd="0" destOrd="0" presId="urn:microsoft.com/office/officeart/2008/layout/VerticalCurvedList"/>
    <dgm:cxn modelId="{15DD285D-D378-4B74-99BC-11B726F2F3A5}" type="presParOf" srcId="{47024D76-B04B-4A16-AB04-6A63C1243FFB}" destId="{6B6882A2-CD84-4077-A302-C9F8C300A907}" srcOrd="13" destOrd="0" presId="urn:microsoft.com/office/officeart/2008/layout/VerticalCurvedList"/>
    <dgm:cxn modelId="{2CE1BE76-9FCE-40F1-9383-66DBAF812910}" type="presParOf" srcId="{47024D76-B04B-4A16-AB04-6A63C1243FFB}" destId="{360C1D62-4DCA-49BE-A80A-5DD4F2609B46}" srcOrd="14" destOrd="0" presId="urn:microsoft.com/office/officeart/2008/layout/VerticalCurvedList"/>
    <dgm:cxn modelId="{6BE95F18-7010-40CF-907E-EA21865977D1}" type="presParOf" srcId="{360C1D62-4DCA-49BE-A80A-5DD4F2609B46}" destId="{10298397-7916-4056-BEE7-278E62AAF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326F8-8A2A-4C89-849C-B6A3F10181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EB0BF-2CCE-45ED-8AC7-E0EB7A06C70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8 сентября 2020 года № 533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бруцеллеза (включая инфекционный эпидидимит баранов)»;</a:t>
          </a:r>
          <a:endParaRPr lang="ru-RU" dirty="0"/>
        </a:p>
      </dgm:t>
    </dgm:pt>
    <dgm:pt modelId="{F87AB1C4-6B81-48A3-BE13-CD7B0DB9FE27}" type="parTrans" cxnId="{E0B2F179-76B3-48CC-ABB5-71AE7338B131}">
      <dgm:prSet/>
      <dgm:spPr/>
      <dgm:t>
        <a:bodyPr/>
        <a:lstStyle/>
        <a:p>
          <a:endParaRPr lang="ru-RU"/>
        </a:p>
      </dgm:t>
    </dgm:pt>
    <dgm:pt modelId="{54535400-9417-4A10-838E-F8095B2910B2}" type="sibTrans" cxnId="{E0B2F179-76B3-48CC-ABB5-71AE7338B13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E19F560-B294-4807-8324-F3416202018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21 октября 2020 года № 621 «Об утверждении Ветеринарных правил содержания свиней в целях их воспроизводства, выращивания и реализации» (вместо приказа от 29 марта 2016 года № 114, утвердившего аналогичные правила);</a:t>
          </a:r>
          <a:endParaRPr lang="ru-RU" dirty="0"/>
        </a:p>
      </dgm:t>
    </dgm:pt>
    <dgm:pt modelId="{E8FBD76C-46AF-4BCF-8259-639DE48F1978}" type="parTrans" cxnId="{4EE92D11-EF51-4893-9738-B46290025F6F}">
      <dgm:prSet/>
      <dgm:spPr/>
      <dgm:t>
        <a:bodyPr/>
        <a:lstStyle/>
        <a:p>
          <a:endParaRPr lang="ru-RU"/>
        </a:p>
      </dgm:t>
    </dgm:pt>
    <dgm:pt modelId="{511AE01A-474B-49A6-95EE-B305B9964ACD}" type="sibTrans" cxnId="{4EE92D11-EF51-4893-9738-B46290025F6F}">
      <dgm:prSet/>
      <dgm:spPr/>
      <dgm:t>
        <a:bodyPr/>
        <a:lstStyle/>
        <a:p>
          <a:endParaRPr lang="ru-RU"/>
        </a:p>
      </dgm:t>
    </dgm:pt>
    <dgm:pt modelId="{24842E2D-67C8-4B90-B087-BA21021E288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21 октября 2020 года № 622 «Об утверждении Ветеринарных правил содержания крупного рогатого скота в целях его воспроизводства, выращивания и реализации» (вместо приказа от 13 декабря 2016 года № 551, утвердившего аналогичные и ранее действующие правила);</a:t>
          </a:r>
        </a:p>
      </dgm:t>
    </dgm:pt>
    <dgm:pt modelId="{4033A881-AAEB-42D0-A305-79680F5D4424}" type="parTrans" cxnId="{FCDB3670-95C0-4122-9558-B4AB2E5F1F15}">
      <dgm:prSet/>
      <dgm:spPr/>
      <dgm:t>
        <a:bodyPr/>
        <a:lstStyle/>
        <a:p>
          <a:endParaRPr lang="ru-RU"/>
        </a:p>
      </dgm:t>
    </dgm:pt>
    <dgm:pt modelId="{73D3B563-36F8-4431-A796-102F11456750}" type="sibTrans" cxnId="{FCDB3670-95C0-4122-9558-B4AB2E5F1F15}">
      <dgm:prSet/>
      <dgm:spPr/>
      <dgm:t>
        <a:bodyPr/>
        <a:lstStyle/>
        <a:p>
          <a:endParaRPr lang="ru-RU"/>
        </a:p>
      </dgm:t>
    </dgm:pt>
    <dgm:pt modelId="{B059B50A-CD03-4393-A223-18904432AE0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- от 26 октября 2020 года № 625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репродуктивно-респираторного синдрома свиней (РРСС)» (вместо приказа от 24 января 2018 года № 25, утвердившего аналогичные и ранее действующие правила);</a:t>
          </a:r>
          <a:endParaRPr lang="ru-RU" dirty="0"/>
        </a:p>
      </dgm:t>
    </dgm:pt>
    <dgm:pt modelId="{D1005E19-115C-4A4C-8663-35C1E239E1C8}" type="parTrans" cxnId="{6186B486-E0D5-4F36-9098-047C5BC5FC14}">
      <dgm:prSet/>
      <dgm:spPr/>
      <dgm:t>
        <a:bodyPr/>
        <a:lstStyle/>
        <a:p>
          <a:endParaRPr lang="ru-RU"/>
        </a:p>
      </dgm:t>
    </dgm:pt>
    <dgm:pt modelId="{F91AE11E-7BB2-406F-8199-427314F3A9AE}" type="sibTrans" cxnId="{6186B486-E0D5-4F36-9098-047C5BC5FC14}">
      <dgm:prSet/>
      <dgm:spPr/>
      <dgm:t>
        <a:bodyPr/>
        <a:lstStyle/>
        <a:p>
          <a:endParaRPr lang="ru-RU"/>
        </a:p>
      </dgm:t>
    </dgm:pt>
    <dgm:pt modelId="{785C3709-5108-4A61-B757-3D623224963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- от 13 ноября 2020 года № 680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</a:r>
          <a:r>
            <a:rPr lang="ru-RU" dirty="0" err="1" smtClean="0"/>
            <a:t>бранхиомикоза</a:t>
          </a:r>
          <a:r>
            <a:rPr lang="ru-RU" dirty="0" smtClean="0"/>
            <a:t> карповых, лососевых, сиговых рыб».</a:t>
          </a:r>
          <a:endParaRPr lang="ru-RU" dirty="0"/>
        </a:p>
      </dgm:t>
    </dgm:pt>
    <dgm:pt modelId="{06E1270A-8C78-41D8-8F26-4C8560577C46}" type="parTrans" cxnId="{7ED74C08-2333-4B0E-A879-8109C4510658}">
      <dgm:prSet/>
      <dgm:spPr/>
      <dgm:t>
        <a:bodyPr/>
        <a:lstStyle/>
        <a:p>
          <a:endParaRPr lang="ru-RU"/>
        </a:p>
      </dgm:t>
    </dgm:pt>
    <dgm:pt modelId="{FA9B8C82-FEB7-4D41-9781-5F119F91376D}" type="sibTrans" cxnId="{7ED74C08-2333-4B0E-A879-8109C4510658}">
      <dgm:prSet/>
      <dgm:spPr/>
      <dgm:t>
        <a:bodyPr/>
        <a:lstStyle/>
        <a:p>
          <a:endParaRPr lang="ru-RU"/>
        </a:p>
      </dgm:t>
    </dgm:pt>
    <dgm:pt modelId="{91090F5E-5D16-4F72-8D92-998529AF5A8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от 26 октября 2020 года № 626 «Об утверждении Ветеринарных правил перемещения, хранения, переработки и утилизации биологических отходов» (вместо Ветеринарно-санитарных правила сбора, утилизации и уничтожения биологических отходов, утвержденных Минсельхозпродом РФ 4 декабря1995 года № 13-7-2/469);</a:t>
          </a:r>
          <a:endParaRPr lang="ru-RU" dirty="0"/>
        </a:p>
      </dgm:t>
    </dgm:pt>
    <dgm:pt modelId="{39C674A2-7784-4229-BAEA-32F5F0899585}" type="parTrans" cxnId="{A74CD47B-33A7-42CC-94B4-4FA1DB051648}">
      <dgm:prSet/>
      <dgm:spPr/>
      <dgm:t>
        <a:bodyPr/>
        <a:lstStyle/>
        <a:p>
          <a:endParaRPr lang="ru-RU"/>
        </a:p>
      </dgm:t>
    </dgm:pt>
    <dgm:pt modelId="{759C1013-673E-4080-AC03-6ECBA9D160B4}" type="sibTrans" cxnId="{A74CD47B-33A7-42CC-94B4-4FA1DB051648}">
      <dgm:prSet/>
      <dgm:spPr/>
      <dgm:t>
        <a:bodyPr/>
        <a:lstStyle/>
        <a:p>
          <a:endParaRPr lang="ru-RU"/>
        </a:p>
      </dgm:t>
    </dgm:pt>
    <dgm:pt modelId="{23509FBA-6C6C-4DA5-AE23-641AFC4C30B4}" type="pres">
      <dgm:prSet presAssocID="{B6E326F8-8A2A-4C89-849C-B6A3F10181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024D76-B04B-4A16-AB04-6A63C1243FFB}" type="pres">
      <dgm:prSet presAssocID="{B6E326F8-8A2A-4C89-849C-B6A3F10181F6}" presName="Name1" presStyleCnt="0"/>
      <dgm:spPr/>
    </dgm:pt>
    <dgm:pt modelId="{BA88DE63-AB65-4B2C-BF0A-57196787D4FB}" type="pres">
      <dgm:prSet presAssocID="{B6E326F8-8A2A-4C89-849C-B6A3F10181F6}" presName="cycle" presStyleCnt="0"/>
      <dgm:spPr/>
    </dgm:pt>
    <dgm:pt modelId="{C38B7485-C7A1-4A9A-8D23-62A650587534}" type="pres">
      <dgm:prSet presAssocID="{B6E326F8-8A2A-4C89-849C-B6A3F10181F6}" presName="srcNode" presStyleLbl="node1" presStyleIdx="0" presStyleCnt="6"/>
      <dgm:spPr/>
    </dgm:pt>
    <dgm:pt modelId="{A2DAFB58-DBAF-4568-8C70-025852687C26}" type="pres">
      <dgm:prSet presAssocID="{B6E326F8-8A2A-4C89-849C-B6A3F10181F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08B2BB-B596-4912-B3EF-8AA3BD7114FC}" type="pres">
      <dgm:prSet presAssocID="{B6E326F8-8A2A-4C89-849C-B6A3F10181F6}" presName="extraNode" presStyleLbl="node1" presStyleIdx="0" presStyleCnt="6"/>
      <dgm:spPr/>
    </dgm:pt>
    <dgm:pt modelId="{3F110C42-690B-47D7-A0F2-3805CA1C7B83}" type="pres">
      <dgm:prSet presAssocID="{B6E326F8-8A2A-4C89-849C-B6A3F10181F6}" presName="dstNode" presStyleLbl="node1" presStyleIdx="0" presStyleCnt="6"/>
      <dgm:spPr/>
    </dgm:pt>
    <dgm:pt modelId="{9EAA5CB7-13BF-401B-BB6F-35EEF35735F2}" type="pres">
      <dgm:prSet presAssocID="{CE0EB0BF-2CCE-45ED-8AC7-E0EB7A06C70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2EDBA-EE1C-4D03-ADA1-39A6E4831DFF}" type="pres">
      <dgm:prSet presAssocID="{CE0EB0BF-2CCE-45ED-8AC7-E0EB7A06C700}" presName="accent_1" presStyleCnt="0"/>
      <dgm:spPr/>
    </dgm:pt>
    <dgm:pt modelId="{CB35A0DF-B36B-4635-9A53-E85B24C51049}" type="pres">
      <dgm:prSet presAssocID="{CE0EB0BF-2CCE-45ED-8AC7-E0EB7A06C700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D70F64-2D5B-4B7A-9546-21CBF6D500C1}" type="pres">
      <dgm:prSet presAssocID="{CE19F560-B294-4807-8324-F3416202018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AA726-EE9F-4FE8-ADBB-37CFA29779A3}" type="pres">
      <dgm:prSet presAssocID="{CE19F560-B294-4807-8324-F34162020180}" presName="accent_2" presStyleCnt="0"/>
      <dgm:spPr/>
    </dgm:pt>
    <dgm:pt modelId="{6C88C435-B755-4A6F-B1F6-D565CE74F4B8}" type="pres">
      <dgm:prSet presAssocID="{CE19F560-B294-4807-8324-F34162020180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7972A8-B488-4E86-9B5A-4DF1D7667092}" type="pres">
      <dgm:prSet presAssocID="{24842E2D-67C8-4B90-B087-BA21021E288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0FCAD-7680-4B56-A2B4-D1123ACC75DF}" type="pres">
      <dgm:prSet presAssocID="{24842E2D-67C8-4B90-B087-BA21021E288B}" presName="accent_3" presStyleCnt="0"/>
      <dgm:spPr/>
    </dgm:pt>
    <dgm:pt modelId="{2337EAF1-E4C3-4268-AF49-9A1B03A238A1}" type="pres">
      <dgm:prSet presAssocID="{24842E2D-67C8-4B90-B087-BA21021E288B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8BBB2AA-6F13-4F29-BF78-1E8ADA5B8E7C}" type="pres">
      <dgm:prSet presAssocID="{B059B50A-CD03-4393-A223-18904432AE0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BBB1F-1FC4-4BD5-AD81-2E12B891172C}" type="pres">
      <dgm:prSet presAssocID="{B059B50A-CD03-4393-A223-18904432AE0F}" presName="accent_4" presStyleCnt="0"/>
      <dgm:spPr/>
    </dgm:pt>
    <dgm:pt modelId="{E27D81FC-BB63-4BC0-9280-7FBCDF24E98C}" type="pres">
      <dgm:prSet presAssocID="{B059B50A-CD03-4393-A223-18904432AE0F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4A4708-32E7-438F-86D0-D06F416CB9DA}" type="pres">
      <dgm:prSet presAssocID="{91090F5E-5D16-4F72-8D92-998529AF5A8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D962E-AF4B-441D-AC80-F1BA78D04D34}" type="pres">
      <dgm:prSet presAssocID="{91090F5E-5D16-4F72-8D92-998529AF5A8C}" presName="accent_5" presStyleCnt="0"/>
      <dgm:spPr/>
    </dgm:pt>
    <dgm:pt modelId="{47FC1E45-992D-4205-A0F3-F70D8549171D}" type="pres">
      <dgm:prSet presAssocID="{91090F5E-5D16-4F72-8D92-998529AF5A8C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ED1D450-4480-42A3-A25F-99FCDDEB7D29}" type="pres">
      <dgm:prSet presAssocID="{785C3709-5108-4A61-B757-3D623224963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45EF2-A0CC-4D84-B4A9-22CB834B23CE}" type="pres">
      <dgm:prSet presAssocID="{785C3709-5108-4A61-B757-3D623224963C}" presName="accent_6" presStyleCnt="0"/>
      <dgm:spPr/>
    </dgm:pt>
    <dgm:pt modelId="{FF01BB0F-6F5C-440D-98CE-3E08B75368C4}" type="pres">
      <dgm:prSet presAssocID="{785C3709-5108-4A61-B757-3D623224963C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A74CD47B-33A7-42CC-94B4-4FA1DB051648}" srcId="{B6E326F8-8A2A-4C89-849C-B6A3F10181F6}" destId="{91090F5E-5D16-4F72-8D92-998529AF5A8C}" srcOrd="4" destOrd="0" parTransId="{39C674A2-7784-4229-BAEA-32F5F0899585}" sibTransId="{759C1013-673E-4080-AC03-6ECBA9D160B4}"/>
    <dgm:cxn modelId="{4F54C3AB-46DB-41C1-9039-D9E13D20735D}" type="presOf" srcId="{CE0EB0BF-2CCE-45ED-8AC7-E0EB7A06C700}" destId="{9EAA5CB7-13BF-401B-BB6F-35EEF35735F2}" srcOrd="0" destOrd="0" presId="urn:microsoft.com/office/officeart/2008/layout/VerticalCurvedList"/>
    <dgm:cxn modelId="{6186B486-E0D5-4F36-9098-047C5BC5FC14}" srcId="{B6E326F8-8A2A-4C89-849C-B6A3F10181F6}" destId="{B059B50A-CD03-4393-A223-18904432AE0F}" srcOrd="3" destOrd="0" parTransId="{D1005E19-115C-4A4C-8663-35C1E239E1C8}" sibTransId="{F91AE11E-7BB2-406F-8199-427314F3A9AE}"/>
    <dgm:cxn modelId="{CD5C1DB2-3044-450B-B194-735451477CA8}" type="presOf" srcId="{91090F5E-5D16-4F72-8D92-998529AF5A8C}" destId="{244A4708-32E7-438F-86D0-D06F416CB9DA}" srcOrd="0" destOrd="0" presId="urn:microsoft.com/office/officeart/2008/layout/VerticalCurvedList"/>
    <dgm:cxn modelId="{7ED74C08-2333-4B0E-A879-8109C4510658}" srcId="{B6E326F8-8A2A-4C89-849C-B6A3F10181F6}" destId="{785C3709-5108-4A61-B757-3D623224963C}" srcOrd="5" destOrd="0" parTransId="{06E1270A-8C78-41D8-8F26-4C8560577C46}" sibTransId="{FA9B8C82-FEB7-4D41-9781-5F119F91376D}"/>
    <dgm:cxn modelId="{E1FF2E6D-B52C-498D-BF46-6E7C2E35AAB7}" type="presOf" srcId="{B059B50A-CD03-4393-A223-18904432AE0F}" destId="{18BBB2AA-6F13-4F29-BF78-1E8ADA5B8E7C}" srcOrd="0" destOrd="0" presId="urn:microsoft.com/office/officeart/2008/layout/VerticalCurvedList"/>
    <dgm:cxn modelId="{4EE92D11-EF51-4893-9738-B46290025F6F}" srcId="{B6E326F8-8A2A-4C89-849C-B6A3F10181F6}" destId="{CE19F560-B294-4807-8324-F34162020180}" srcOrd="1" destOrd="0" parTransId="{E8FBD76C-46AF-4BCF-8259-639DE48F1978}" sibTransId="{511AE01A-474B-49A6-95EE-B305B9964ACD}"/>
    <dgm:cxn modelId="{E0B2F179-76B3-48CC-ABB5-71AE7338B131}" srcId="{B6E326F8-8A2A-4C89-849C-B6A3F10181F6}" destId="{CE0EB0BF-2CCE-45ED-8AC7-E0EB7A06C700}" srcOrd="0" destOrd="0" parTransId="{F87AB1C4-6B81-48A3-BE13-CD7B0DB9FE27}" sibTransId="{54535400-9417-4A10-838E-F8095B2910B2}"/>
    <dgm:cxn modelId="{FCDB3670-95C0-4122-9558-B4AB2E5F1F15}" srcId="{B6E326F8-8A2A-4C89-849C-B6A3F10181F6}" destId="{24842E2D-67C8-4B90-B087-BA21021E288B}" srcOrd="2" destOrd="0" parTransId="{4033A881-AAEB-42D0-A305-79680F5D4424}" sibTransId="{73D3B563-36F8-4431-A796-102F11456750}"/>
    <dgm:cxn modelId="{CC154F8F-DFD2-4ED5-BCB6-E69B2DF010C2}" type="presOf" srcId="{785C3709-5108-4A61-B757-3D623224963C}" destId="{6ED1D450-4480-42A3-A25F-99FCDDEB7D29}" srcOrd="0" destOrd="0" presId="urn:microsoft.com/office/officeart/2008/layout/VerticalCurvedList"/>
    <dgm:cxn modelId="{48086505-44DB-4F5A-B630-1B11CDC4B309}" type="presOf" srcId="{B6E326F8-8A2A-4C89-849C-B6A3F10181F6}" destId="{23509FBA-6C6C-4DA5-AE23-641AFC4C30B4}" srcOrd="0" destOrd="0" presId="urn:microsoft.com/office/officeart/2008/layout/VerticalCurvedList"/>
    <dgm:cxn modelId="{CC24E808-A91B-4582-B809-28195005AAC7}" type="presOf" srcId="{54535400-9417-4A10-838E-F8095B2910B2}" destId="{A2DAFB58-DBAF-4568-8C70-025852687C26}" srcOrd="0" destOrd="0" presId="urn:microsoft.com/office/officeart/2008/layout/VerticalCurvedList"/>
    <dgm:cxn modelId="{6CCEDBD4-A02B-493B-A1F1-A7F6316F5E7A}" type="presOf" srcId="{CE19F560-B294-4807-8324-F34162020180}" destId="{B6D70F64-2D5B-4B7A-9546-21CBF6D500C1}" srcOrd="0" destOrd="0" presId="urn:microsoft.com/office/officeart/2008/layout/VerticalCurvedList"/>
    <dgm:cxn modelId="{5F717E4F-E420-47D5-9B3C-6FF8B08CC88B}" type="presOf" srcId="{24842E2D-67C8-4B90-B087-BA21021E288B}" destId="{CC7972A8-B488-4E86-9B5A-4DF1D7667092}" srcOrd="0" destOrd="0" presId="urn:microsoft.com/office/officeart/2008/layout/VerticalCurvedList"/>
    <dgm:cxn modelId="{98F921D1-C0FC-4B1D-B0CD-DD4C4C69ECD3}" type="presParOf" srcId="{23509FBA-6C6C-4DA5-AE23-641AFC4C30B4}" destId="{47024D76-B04B-4A16-AB04-6A63C1243FFB}" srcOrd="0" destOrd="0" presId="urn:microsoft.com/office/officeart/2008/layout/VerticalCurvedList"/>
    <dgm:cxn modelId="{FCA917AC-7323-492F-9D45-02676E3789E3}" type="presParOf" srcId="{47024D76-B04B-4A16-AB04-6A63C1243FFB}" destId="{BA88DE63-AB65-4B2C-BF0A-57196787D4FB}" srcOrd="0" destOrd="0" presId="urn:microsoft.com/office/officeart/2008/layout/VerticalCurvedList"/>
    <dgm:cxn modelId="{A57DAA4C-BC04-4716-BB2B-5820D32DED3B}" type="presParOf" srcId="{BA88DE63-AB65-4B2C-BF0A-57196787D4FB}" destId="{C38B7485-C7A1-4A9A-8D23-62A650587534}" srcOrd="0" destOrd="0" presId="urn:microsoft.com/office/officeart/2008/layout/VerticalCurvedList"/>
    <dgm:cxn modelId="{1502954C-BA50-43E2-A1B6-E99343DC576E}" type="presParOf" srcId="{BA88DE63-AB65-4B2C-BF0A-57196787D4FB}" destId="{A2DAFB58-DBAF-4568-8C70-025852687C26}" srcOrd="1" destOrd="0" presId="urn:microsoft.com/office/officeart/2008/layout/VerticalCurvedList"/>
    <dgm:cxn modelId="{9ACA0A8B-7760-4572-81DB-53D60A16C482}" type="presParOf" srcId="{BA88DE63-AB65-4B2C-BF0A-57196787D4FB}" destId="{FF08B2BB-B596-4912-B3EF-8AA3BD7114FC}" srcOrd="2" destOrd="0" presId="urn:microsoft.com/office/officeart/2008/layout/VerticalCurvedList"/>
    <dgm:cxn modelId="{A685DA34-66F7-4046-9E62-6A4DEA0F52A4}" type="presParOf" srcId="{BA88DE63-AB65-4B2C-BF0A-57196787D4FB}" destId="{3F110C42-690B-47D7-A0F2-3805CA1C7B83}" srcOrd="3" destOrd="0" presId="urn:microsoft.com/office/officeart/2008/layout/VerticalCurvedList"/>
    <dgm:cxn modelId="{7C057DD8-FDED-4D3C-8D43-662AA398AE0E}" type="presParOf" srcId="{47024D76-B04B-4A16-AB04-6A63C1243FFB}" destId="{9EAA5CB7-13BF-401B-BB6F-35EEF35735F2}" srcOrd="1" destOrd="0" presId="urn:microsoft.com/office/officeart/2008/layout/VerticalCurvedList"/>
    <dgm:cxn modelId="{3BA27734-012F-4295-ADF3-B1C37BE14D46}" type="presParOf" srcId="{47024D76-B04B-4A16-AB04-6A63C1243FFB}" destId="{5462EDBA-EE1C-4D03-ADA1-39A6E4831DFF}" srcOrd="2" destOrd="0" presId="urn:microsoft.com/office/officeart/2008/layout/VerticalCurvedList"/>
    <dgm:cxn modelId="{0B8EAA5A-CD0D-41C6-B80F-95039F3FF711}" type="presParOf" srcId="{5462EDBA-EE1C-4D03-ADA1-39A6E4831DFF}" destId="{CB35A0DF-B36B-4635-9A53-E85B24C51049}" srcOrd="0" destOrd="0" presId="urn:microsoft.com/office/officeart/2008/layout/VerticalCurvedList"/>
    <dgm:cxn modelId="{5479C160-DD7C-41A1-A69E-11004A8DE9B9}" type="presParOf" srcId="{47024D76-B04B-4A16-AB04-6A63C1243FFB}" destId="{B6D70F64-2D5B-4B7A-9546-21CBF6D500C1}" srcOrd="3" destOrd="0" presId="urn:microsoft.com/office/officeart/2008/layout/VerticalCurvedList"/>
    <dgm:cxn modelId="{6747F42A-030F-4644-A5CF-9D65852EF3E6}" type="presParOf" srcId="{47024D76-B04B-4A16-AB04-6A63C1243FFB}" destId="{338AA726-EE9F-4FE8-ADBB-37CFA29779A3}" srcOrd="4" destOrd="0" presId="urn:microsoft.com/office/officeart/2008/layout/VerticalCurvedList"/>
    <dgm:cxn modelId="{80E67CE3-A838-4902-88E0-40AD9F4A2DD7}" type="presParOf" srcId="{338AA726-EE9F-4FE8-ADBB-37CFA29779A3}" destId="{6C88C435-B755-4A6F-B1F6-D565CE74F4B8}" srcOrd="0" destOrd="0" presId="urn:microsoft.com/office/officeart/2008/layout/VerticalCurvedList"/>
    <dgm:cxn modelId="{06A0FCAE-F301-4FA9-9523-64FF712218A2}" type="presParOf" srcId="{47024D76-B04B-4A16-AB04-6A63C1243FFB}" destId="{CC7972A8-B488-4E86-9B5A-4DF1D7667092}" srcOrd="5" destOrd="0" presId="urn:microsoft.com/office/officeart/2008/layout/VerticalCurvedList"/>
    <dgm:cxn modelId="{ED509F2A-5CDE-46C1-AEDE-EE1CBFA4D761}" type="presParOf" srcId="{47024D76-B04B-4A16-AB04-6A63C1243FFB}" destId="{2360FCAD-7680-4B56-A2B4-D1123ACC75DF}" srcOrd="6" destOrd="0" presId="urn:microsoft.com/office/officeart/2008/layout/VerticalCurvedList"/>
    <dgm:cxn modelId="{7C27E71E-8A2A-45C6-8EEF-50F51E8CAD86}" type="presParOf" srcId="{2360FCAD-7680-4B56-A2B4-D1123ACC75DF}" destId="{2337EAF1-E4C3-4268-AF49-9A1B03A238A1}" srcOrd="0" destOrd="0" presId="urn:microsoft.com/office/officeart/2008/layout/VerticalCurvedList"/>
    <dgm:cxn modelId="{99601106-E655-45E4-BB8C-E0D33AD7052B}" type="presParOf" srcId="{47024D76-B04B-4A16-AB04-6A63C1243FFB}" destId="{18BBB2AA-6F13-4F29-BF78-1E8ADA5B8E7C}" srcOrd="7" destOrd="0" presId="urn:microsoft.com/office/officeart/2008/layout/VerticalCurvedList"/>
    <dgm:cxn modelId="{C9A13CC2-D6EC-440F-9DC3-2EF4A89B89A5}" type="presParOf" srcId="{47024D76-B04B-4A16-AB04-6A63C1243FFB}" destId="{F61BBB1F-1FC4-4BD5-AD81-2E12B891172C}" srcOrd="8" destOrd="0" presId="urn:microsoft.com/office/officeart/2008/layout/VerticalCurvedList"/>
    <dgm:cxn modelId="{86E2C98D-C557-4A95-ABBB-4753F481ED46}" type="presParOf" srcId="{F61BBB1F-1FC4-4BD5-AD81-2E12B891172C}" destId="{E27D81FC-BB63-4BC0-9280-7FBCDF24E98C}" srcOrd="0" destOrd="0" presId="urn:microsoft.com/office/officeart/2008/layout/VerticalCurvedList"/>
    <dgm:cxn modelId="{5DDEC532-CA6D-4A47-97DB-B5F027916923}" type="presParOf" srcId="{47024D76-B04B-4A16-AB04-6A63C1243FFB}" destId="{244A4708-32E7-438F-86D0-D06F416CB9DA}" srcOrd="9" destOrd="0" presId="urn:microsoft.com/office/officeart/2008/layout/VerticalCurvedList"/>
    <dgm:cxn modelId="{B056A671-3CA2-44EE-BE5A-0C4F233D8913}" type="presParOf" srcId="{47024D76-B04B-4A16-AB04-6A63C1243FFB}" destId="{D27D962E-AF4B-441D-AC80-F1BA78D04D34}" srcOrd="10" destOrd="0" presId="urn:microsoft.com/office/officeart/2008/layout/VerticalCurvedList"/>
    <dgm:cxn modelId="{B89462AE-529A-40F6-895C-53B31F4F713B}" type="presParOf" srcId="{D27D962E-AF4B-441D-AC80-F1BA78D04D34}" destId="{47FC1E45-992D-4205-A0F3-F70D8549171D}" srcOrd="0" destOrd="0" presId="urn:microsoft.com/office/officeart/2008/layout/VerticalCurvedList"/>
    <dgm:cxn modelId="{A8744D14-3A14-4E66-A61C-6B4A1279F2A2}" type="presParOf" srcId="{47024D76-B04B-4A16-AB04-6A63C1243FFB}" destId="{6ED1D450-4480-42A3-A25F-99FCDDEB7D29}" srcOrd="11" destOrd="0" presId="urn:microsoft.com/office/officeart/2008/layout/VerticalCurvedList"/>
    <dgm:cxn modelId="{EFC193BF-A3AB-453A-93E9-B2B08CB10B57}" type="presParOf" srcId="{47024D76-B04B-4A16-AB04-6A63C1243FFB}" destId="{13445EF2-A0CC-4D84-B4A9-22CB834B23CE}" srcOrd="12" destOrd="0" presId="urn:microsoft.com/office/officeart/2008/layout/VerticalCurvedList"/>
    <dgm:cxn modelId="{9351E042-D484-49DE-89B8-8AF34422F2AB}" type="presParOf" srcId="{13445EF2-A0CC-4D84-B4A9-22CB834B23CE}" destId="{FF01BB0F-6F5C-440D-98CE-3E08B75368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FDDEF1-8B31-47DC-BF51-4C716CE4553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4C2ED-27AD-422B-BA5A-037801293E2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вместо постановления Правительства РФ от 29 сентября 1997 года № 1263 будет действовать постановление от 7 октября 2020 года № 1612 «Об утверждении Положения о порядке изъятия из обращения, проведения экспертизы, временного хранения, утилизации или уничтожения некачественных и (или) опасных пищевых продуктов, материалов и изделий, контактирующих с пищевыми продуктами»;</a:t>
          </a:r>
          <a:endParaRPr lang="ru-RU" dirty="0"/>
        </a:p>
      </dgm:t>
    </dgm:pt>
    <dgm:pt modelId="{79BBFF21-5BCC-4052-87F4-AD06966270C3}" type="parTrans" cxnId="{037680A6-0C24-4975-B4F9-FA97AF27BDBF}">
      <dgm:prSet/>
      <dgm:spPr/>
      <dgm:t>
        <a:bodyPr/>
        <a:lstStyle/>
        <a:p>
          <a:endParaRPr lang="ru-RU"/>
        </a:p>
      </dgm:t>
    </dgm:pt>
    <dgm:pt modelId="{F459059C-EF22-4788-8BBF-5A93E7B77A85}" type="sibTrans" cxnId="{037680A6-0C24-4975-B4F9-FA97AF27BDBF}">
      <dgm:prSet/>
      <dgm:spPr/>
      <dgm:t>
        <a:bodyPr/>
        <a:lstStyle/>
        <a:p>
          <a:endParaRPr lang="ru-RU"/>
        </a:p>
      </dgm:t>
    </dgm:pt>
    <dgm:pt modelId="{AF84864D-798F-4F7A-8439-7EF8CAA0579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перестает применяться Инструкция по проведению государственного контроля и надзора в области ветеринарно-санитарной экспертизы некачественной и опасной продукции животного происхождения, ее использования или уничтожения, утвержденная приказом Минсельхоза России от 6 мая 2008 года № 238;</a:t>
          </a:r>
          <a:endParaRPr lang="ru-RU" dirty="0"/>
        </a:p>
      </dgm:t>
    </dgm:pt>
    <dgm:pt modelId="{A46E5421-E474-4517-8E3A-8C60F126A12C}" type="parTrans" cxnId="{FA86DCE6-5762-45A1-8925-CC18DCD878E2}">
      <dgm:prSet/>
      <dgm:spPr/>
      <dgm:t>
        <a:bodyPr/>
        <a:lstStyle/>
        <a:p>
          <a:endParaRPr lang="ru-RU"/>
        </a:p>
      </dgm:t>
    </dgm:pt>
    <dgm:pt modelId="{0856EFCE-2794-4D2E-961C-0E54A64A4BD4}" type="sibTrans" cxnId="{FA86DCE6-5762-45A1-8925-CC18DCD878E2}">
      <dgm:prSet/>
      <dgm:spPr/>
      <dgm:t>
        <a:bodyPr/>
        <a:lstStyle/>
        <a:p>
          <a:endParaRPr lang="ru-RU"/>
        </a:p>
      </dgm:t>
    </dgm:pt>
    <dgm:pt modelId="{AF7B0C68-0ECA-423B-87C4-774E26E327A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 приказ Минэкономразвития России от 21 февраля 2012 года № 76 будет заменен приказом Минэкономразвития России от 31 июля 2020 года № 478 «Об утверждении Порядка регистрации деклараций о соответствии и Порядка формирования и ведения единого реестра зарегистрированных деклараций о соответствии, предоставления содержащихся в указанном реестре сведений».</a:t>
          </a:r>
          <a:endParaRPr lang="ru-RU" dirty="0"/>
        </a:p>
      </dgm:t>
    </dgm:pt>
    <dgm:pt modelId="{D2FBA51A-B9D6-4EDE-A220-39719279633B}" type="parTrans" cxnId="{D5A7BB6C-166A-42B5-9BA4-9D8E5D8DB2CB}">
      <dgm:prSet/>
      <dgm:spPr/>
      <dgm:t>
        <a:bodyPr/>
        <a:lstStyle/>
        <a:p>
          <a:endParaRPr lang="ru-RU"/>
        </a:p>
      </dgm:t>
    </dgm:pt>
    <dgm:pt modelId="{183DA771-D268-44D5-BA98-40D26CCEF1D6}" type="sibTrans" cxnId="{D5A7BB6C-166A-42B5-9BA4-9D8E5D8DB2CB}">
      <dgm:prSet/>
      <dgm:spPr/>
      <dgm:t>
        <a:bodyPr/>
        <a:lstStyle/>
        <a:p>
          <a:endParaRPr lang="ru-RU"/>
        </a:p>
      </dgm:t>
    </dgm:pt>
    <dgm:pt modelId="{F3C33421-A6DA-4B93-B4C4-EA38B2FE279F}" type="pres">
      <dgm:prSet presAssocID="{FCFDDEF1-8B31-47DC-BF51-4C716CE455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FE2DD-4ED3-458E-83BB-DE03A13EDB14}" type="pres">
      <dgm:prSet presAssocID="{3F04C2ED-27AD-422B-BA5A-037801293E26}" presName="comp" presStyleCnt="0"/>
      <dgm:spPr/>
    </dgm:pt>
    <dgm:pt modelId="{E8F13C69-B364-44D4-8D9C-4DCA9BFDE34A}" type="pres">
      <dgm:prSet presAssocID="{3F04C2ED-27AD-422B-BA5A-037801293E26}" presName="box" presStyleLbl="node1" presStyleIdx="0" presStyleCnt="3"/>
      <dgm:spPr/>
      <dgm:t>
        <a:bodyPr/>
        <a:lstStyle/>
        <a:p>
          <a:endParaRPr lang="ru-RU"/>
        </a:p>
      </dgm:t>
    </dgm:pt>
    <dgm:pt modelId="{F9D480FA-E6DC-4D56-B1AE-194390F9F22E}" type="pres">
      <dgm:prSet presAssocID="{3F04C2ED-27AD-422B-BA5A-037801293E2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406F31-A65D-4777-BD16-2598F644187C}" type="pres">
      <dgm:prSet presAssocID="{3F04C2ED-27AD-422B-BA5A-037801293E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167DA-8EEC-4DCF-BD51-1B4652B8ED76}" type="pres">
      <dgm:prSet presAssocID="{F459059C-EF22-4788-8BBF-5A93E7B77A85}" presName="spacer" presStyleCnt="0"/>
      <dgm:spPr/>
    </dgm:pt>
    <dgm:pt modelId="{A1202CE4-4CC5-471F-865F-0175EB6E18F6}" type="pres">
      <dgm:prSet presAssocID="{AF84864D-798F-4F7A-8439-7EF8CAA05791}" presName="comp" presStyleCnt="0"/>
      <dgm:spPr/>
    </dgm:pt>
    <dgm:pt modelId="{D17F8685-2CB5-4EBA-BD42-6BA131BACC16}" type="pres">
      <dgm:prSet presAssocID="{AF84864D-798F-4F7A-8439-7EF8CAA05791}" presName="box" presStyleLbl="node1" presStyleIdx="1" presStyleCnt="3"/>
      <dgm:spPr/>
      <dgm:t>
        <a:bodyPr/>
        <a:lstStyle/>
        <a:p>
          <a:endParaRPr lang="ru-RU"/>
        </a:p>
      </dgm:t>
    </dgm:pt>
    <dgm:pt modelId="{035B9A95-8122-4178-B3CF-54368CA802C7}" type="pres">
      <dgm:prSet presAssocID="{AF84864D-798F-4F7A-8439-7EF8CAA0579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48630A9-ADE8-4B4D-8616-096B3D9D1DE2}" type="pres">
      <dgm:prSet presAssocID="{AF84864D-798F-4F7A-8439-7EF8CAA057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47BE0-1471-44FD-B398-F5C26B8165E4}" type="pres">
      <dgm:prSet presAssocID="{0856EFCE-2794-4D2E-961C-0E54A64A4BD4}" presName="spacer" presStyleCnt="0"/>
      <dgm:spPr/>
    </dgm:pt>
    <dgm:pt modelId="{320F48DC-B2FE-472B-9DD8-6B777903E7A5}" type="pres">
      <dgm:prSet presAssocID="{AF7B0C68-0ECA-423B-87C4-774E26E327AC}" presName="comp" presStyleCnt="0"/>
      <dgm:spPr/>
    </dgm:pt>
    <dgm:pt modelId="{7598C82E-E272-4A35-AE94-0411BCA0B7CF}" type="pres">
      <dgm:prSet presAssocID="{AF7B0C68-0ECA-423B-87C4-774E26E327AC}" presName="box" presStyleLbl="node1" presStyleIdx="2" presStyleCnt="3"/>
      <dgm:spPr/>
      <dgm:t>
        <a:bodyPr/>
        <a:lstStyle/>
        <a:p>
          <a:endParaRPr lang="ru-RU"/>
        </a:p>
      </dgm:t>
    </dgm:pt>
    <dgm:pt modelId="{3130997B-C466-463D-B3CC-BCA4A76E4A98}" type="pres">
      <dgm:prSet presAssocID="{AF7B0C68-0ECA-423B-87C4-774E26E327A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741A2DF-07CC-46F1-A0F9-12CEFE3E6481}" type="pres">
      <dgm:prSet presAssocID="{AF7B0C68-0ECA-423B-87C4-774E26E327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605B2-7127-4011-8AFB-FB5F54DEDEE8}" type="presOf" srcId="{AF7B0C68-0ECA-423B-87C4-774E26E327AC}" destId="{8741A2DF-07CC-46F1-A0F9-12CEFE3E6481}" srcOrd="1" destOrd="0" presId="urn:microsoft.com/office/officeart/2005/8/layout/vList4"/>
    <dgm:cxn modelId="{2E4E3991-27B2-41E4-9EB5-BBDDEB4BB58E}" type="presOf" srcId="{3F04C2ED-27AD-422B-BA5A-037801293E26}" destId="{EF406F31-A65D-4777-BD16-2598F644187C}" srcOrd="1" destOrd="0" presId="urn:microsoft.com/office/officeart/2005/8/layout/vList4"/>
    <dgm:cxn modelId="{789B9922-E638-4EE1-A216-0623710DC198}" type="presOf" srcId="{AF84864D-798F-4F7A-8439-7EF8CAA05791}" destId="{448630A9-ADE8-4B4D-8616-096B3D9D1DE2}" srcOrd="1" destOrd="0" presId="urn:microsoft.com/office/officeart/2005/8/layout/vList4"/>
    <dgm:cxn modelId="{D5A7BB6C-166A-42B5-9BA4-9D8E5D8DB2CB}" srcId="{FCFDDEF1-8B31-47DC-BF51-4C716CE4553E}" destId="{AF7B0C68-0ECA-423B-87C4-774E26E327AC}" srcOrd="2" destOrd="0" parTransId="{D2FBA51A-B9D6-4EDE-A220-39719279633B}" sibTransId="{183DA771-D268-44D5-BA98-40D26CCEF1D6}"/>
    <dgm:cxn modelId="{EFCB2108-CC2A-4832-A000-6110781ACA4B}" type="presOf" srcId="{3F04C2ED-27AD-422B-BA5A-037801293E26}" destId="{E8F13C69-B364-44D4-8D9C-4DCA9BFDE34A}" srcOrd="0" destOrd="0" presId="urn:microsoft.com/office/officeart/2005/8/layout/vList4"/>
    <dgm:cxn modelId="{213451A8-B2D8-44CA-A0D1-9BDAC074F4D5}" type="presOf" srcId="{FCFDDEF1-8B31-47DC-BF51-4C716CE4553E}" destId="{F3C33421-A6DA-4B93-B4C4-EA38B2FE279F}" srcOrd="0" destOrd="0" presId="urn:microsoft.com/office/officeart/2005/8/layout/vList4"/>
    <dgm:cxn modelId="{037680A6-0C24-4975-B4F9-FA97AF27BDBF}" srcId="{FCFDDEF1-8B31-47DC-BF51-4C716CE4553E}" destId="{3F04C2ED-27AD-422B-BA5A-037801293E26}" srcOrd="0" destOrd="0" parTransId="{79BBFF21-5BCC-4052-87F4-AD06966270C3}" sibTransId="{F459059C-EF22-4788-8BBF-5A93E7B77A85}"/>
    <dgm:cxn modelId="{B1000EEE-7E89-4364-933D-0FC9ECFBC06B}" type="presOf" srcId="{AF7B0C68-0ECA-423B-87C4-774E26E327AC}" destId="{7598C82E-E272-4A35-AE94-0411BCA0B7CF}" srcOrd="0" destOrd="0" presId="urn:microsoft.com/office/officeart/2005/8/layout/vList4"/>
    <dgm:cxn modelId="{FA86DCE6-5762-45A1-8925-CC18DCD878E2}" srcId="{FCFDDEF1-8B31-47DC-BF51-4C716CE4553E}" destId="{AF84864D-798F-4F7A-8439-7EF8CAA05791}" srcOrd="1" destOrd="0" parTransId="{A46E5421-E474-4517-8E3A-8C60F126A12C}" sibTransId="{0856EFCE-2794-4D2E-961C-0E54A64A4BD4}"/>
    <dgm:cxn modelId="{5646522A-7F7F-4433-ABB5-7875A08BCE34}" type="presOf" srcId="{AF84864D-798F-4F7A-8439-7EF8CAA05791}" destId="{D17F8685-2CB5-4EBA-BD42-6BA131BACC16}" srcOrd="0" destOrd="0" presId="urn:microsoft.com/office/officeart/2005/8/layout/vList4"/>
    <dgm:cxn modelId="{DFFDD043-A3A5-42C7-A198-AC46E0BEAD75}" type="presParOf" srcId="{F3C33421-A6DA-4B93-B4C4-EA38B2FE279F}" destId="{269FE2DD-4ED3-458E-83BB-DE03A13EDB14}" srcOrd="0" destOrd="0" presId="urn:microsoft.com/office/officeart/2005/8/layout/vList4"/>
    <dgm:cxn modelId="{48F1FCD9-A977-4E3B-9BCD-BE097DB28567}" type="presParOf" srcId="{269FE2DD-4ED3-458E-83BB-DE03A13EDB14}" destId="{E8F13C69-B364-44D4-8D9C-4DCA9BFDE34A}" srcOrd="0" destOrd="0" presId="urn:microsoft.com/office/officeart/2005/8/layout/vList4"/>
    <dgm:cxn modelId="{5DFD7AFF-FA12-44AD-9931-35153C35447A}" type="presParOf" srcId="{269FE2DD-4ED3-458E-83BB-DE03A13EDB14}" destId="{F9D480FA-E6DC-4D56-B1AE-194390F9F22E}" srcOrd="1" destOrd="0" presId="urn:microsoft.com/office/officeart/2005/8/layout/vList4"/>
    <dgm:cxn modelId="{9EE9D9E2-294F-4647-BA21-08DAB1CD538A}" type="presParOf" srcId="{269FE2DD-4ED3-458E-83BB-DE03A13EDB14}" destId="{EF406F31-A65D-4777-BD16-2598F644187C}" srcOrd="2" destOrd="0" presId="urn:microsoft.com/office/officeart/2005/8/layout/vList4"/>
    <dgm:cxn modelId="{DC0D99BE-8779-4482-ACE4-B019AB1C6A3A}" type="presParOf" srcId="{F3C33421-A6DA-4B93-B4C4-EA38B2FE279F}" destId="{418167DA-8EEC-4DCF-BD51-1B4652B8ED76}" srcOrd="1" destOrd="0" presId="urn:microsoft.com/office/officeart/2005/8/layout/vList4"/>
    <dgm:cxn modelId="{1E7035CD-68B8-4660-B1F7-C2DA8DF7242D}" type="presParOf" srcId="{F3C33421-A6DA-4B93-B4C4-EA38B2FE279F}" destId="{A1202CE4-4CC5-471F-865F-0175EB6E18F6}" srcOrd="2" destOrd="0" presId="urn:microsoft.com/office/officeart/2005/8/layout/vList4"/>
    <dgm:cxn modelId="{B0E91956-FE76-4E20-9577-BF5CAE215843}" type="presParOf" srcId="{A1202CE4-4CC5-471F-865F-0175EB6E18F6}" destId="{D17F8685-2CB5-4EBA-BD42-6BA131BACC16}" srcOrd="0" destOrd="0" presId="urn:microsoft.com/office/officeart/2005/8/layout/vList4"/>
    <dgm:cxn modelId="{0C6596E1-597F-40A6-B93B-22C5EC5C090C}" type="presParOf" srcId="{A1202CE4-4CC5-471F-865F-0175EB6E18F6}" destId="{035B9A95-8122-4178-B3CF-54368CA802C7}" srcOrd="1" destOrd="0" presId="urn:microsoft.com/office/officeart/2005/8/layout/vList4"/>
    <dgm:cxn modelId="{BF2C6331-E001-45C0-8F4D-9BD7025DD2FB}" type="presParOf" srcId="{A1202CE4-4CC5-471F-865F-0175EB6E18F6}" destId="{448630A9-ADE8-4B4D-8616-096B3D9D1DE2}" srcOrd="2" destOrd="0" presId="urn:microsoft.com/office/officeart/2005/8/layout/vList4"/>
    <dgm:cxn modelId="{0252730E-1BDD-4331-BF4A-AE7C6C8FDC9E}" type="presParOf" srcId="{F3C33421-A6DA-4B93-B4C4-EA38B2FE279F}" destId="{B9347BE0-1471-44FD-B398-F5C26B8165E4}" srcOrd="3" destOrd="0" presId="urn:microsoft.com/office/officeart/2005/8/layout/vList4"/>
    <dgm:cxn modelId="{847FE1BA-9D6E-4A8D-8925-3374FFADE1E1}" type="presParOf" srcId="{F3C33421-A6DA-4B93-B4C4-EA38B2FE279F}" destId="{320F48DC-B2FE-472B-9DD8-6B777903E7A5}" srcOrd="4" destOrd="0" presId="urn:microsoft.com/office/officeart/2005/8/layout/vList4"/>
    <dgm:cxn modelId="{77C9F98C-BD9C-42CE-959E-28CA37C83D03}" type="presParOf" srcId="{320F48DC-B2FE-472B-9DD8-6B777903E7A5}" destId="{7598C82E-E272-4A35-AE94-0411BCA0B7CF}" srcOrd="0" destOrd="0" presId="urn:microsoft.com/office/officeart/2005/8/layout/vList4"/>
    <dgm:cxn modelId="{267F46DF-B71D-4AF0-8EE7-8AAF8BDC9BBF}" type="presParOf" srcId="{320F48DC-B2FE-472B-9DD8-6B777903E7A5}" destId="{3130997B-C466-463D-B3CC-BCA4A76E4A98}" srcOrd="1" destOrd="0" presId="urn:microsoft.com/office/officeart/2005/8/layout/vList4"/>
    <dgm:cxn modelId="{040DF017-787C-4942-B109-FBC4A38B5993}" type="presParOf" srcId="{320F48DC-B2FE-472B-9DD8-6B777903E7A5}" destId="{8741A2DF-07CC-46F1-A0F9-12CEFE3E64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22C7A-B5FA-4E06-A7C1-FFCA8554BC8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E27D95-BFA9-4E32-B285-C88BD6490B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b="1" dirty="0"/>
            <a:t>2019 год</a:t>
          </a:r>
        </a:p>
      </dgm:t>
    </dgm:pt>
    <dgm:pt modelId="{30CC93E1-2A37-4EDE-BBB9-44720C9A9844}" type="parTrans" cxnId="{C7F7C29F-8D02-419B-8A83-6C698715BFEA}">
      <dgm:prSet/>
      <dgm:spPr/>
      <dgm:t>
        <a:bodyPr/>
        <a:lstStyle/>
        <a:p>
          <a:endParaRPr lang="ru-RU"/>
        </a:p>
      </dgm:t>
    </dgm:pt>
    <dgm:pt modelId="{07BF59DB-8844-4811-8DC7-99708C51F79B}" type="sibTrans" cxnId="{C7F7C29F-8D02-419B-8A83-6C698715BFEA}">
      <dgm:prSet/>
      <dgm:spPr/>
      <dgm:t>
        <a:bodyPr/>
        <a:lstStyle/>
        <a:p>
          <a:endParaRPr lang="ru-RU"/>
        </a:p>
      </dgm:t>
    </dgm:pt>
    <dgm:pt modelId="{9A37049E-291F-4AE2-B7FE-72D05E556E3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400" dirty="0"/>
            <a:t>136 партии  4500 голов племенной КРС из стран Евросоюза</a:t>
          </a:r>
        </a:p>
      </dgm:t>
    </dgm:pt>
    <dgm:pt modelId="{71B59B8D-A840-4280-8F03-997CDBA6E015}" type="parTrans" cxnId="{A179E565-6321-427A-AB12-5478C738F64E}">
      <dgm:prSet/>
      <dgm:spPr/>
      <dgm:t>
        <a:bodyPr/>
        <a:lstStyle/>
        <a:p>
          <a:endParaRPr lang="ru-RU"/>
        </a:p>
      </dgm:t>
    </dgm:pt>
    <dgm:pt modelId="{24E096C6-5EEE-45E7-9BC0-6795A78C9BA4}" type="sibTrans" cxnId="{A179E565-6321-427A-AB12-5478C738F64E}">
      <dgm:prSet/>
      <dgm:spPr/>
      <dgm:t>
        <a:bodyPr/>
        <a:lstStyle/>
        <a:p>
          <a:endParaRPr lang="ru-RU"/>
        </a:p>
      </dgm:t>
    </dgm:pt>
    <dgm:pt modelId="{218C2935-7C18-4075-91C9-CE85CF75E78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/>
            <a:t>2020 год</a:t>
          </a:r>
        </a:p>
      </dgm:t>
    </dgm:pt>
    <dgm:pt modelId="{21C807C7-BF4C-4DFB-ABE3-7021BDBCA91F}" type="parTrans" cxnId="{4143EAB9-E1A4-48D0-BDD3-D5419AA612BC}">
      <dgm:prSet/>
      <dgm:spPr/>
      <dgm:t>
        <a:bodyPr/>
        <a:lstStyle/>
        <a:p>
          <a:endParaRPr lang="ru-RU"/>
        </a:p>
      </dgm:t>
    </dgm:pt>
    <dgm:pt modelId="{DF7FD216-A86D-4F31-9839-FA76CD5566A5}" type="sibTrans" cxnId="{4143EAB9-E1A4-48D0-BDD3-D5419AA612BC}">
      <dgm:prSet/>
      <dgm:spPr/>
      <dgm:t>
        <a:bodyPr/>
        <a:lstStyle/>
        <a:p>
          <a:endParaRPr lang="ru-RU"/>
        </a:p>
      </dgm:t>
    </dgm:pt>
    <dgm:pt modelId="{A8079CC9-CAB6-4B94-B38A-74BAD16B600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/>
            <a:t>58 партий 1858 голов племенной КРС из стран ЕС</a:t>
          </a:r>
        </a:p>
      </dgm:t>
    </dgm:pt>
    <dgm:pt modelId="{5685508C-D629-4C37-B4DD-D311730AA618}" type="parTrans" cxnId="{58A842C1-625B-40FC-B5DA-202E4214077B}">
      <dgm:prSet/>
      <dgm:spPr/>
      <dgm:t>
        <a:bodyPr/>
        <a:lstStyle/>
        <a:p>
          <a:endParaRPr lang="ru-RU"/>
        </a:p>
      </dgm:t>
    </dgm:pt>
    <dgm:pt modelId="{4C924CDA-A5D0-4B30-BCDF-E75F5DAE6045}" type="sibTrans" cxnId="{58A842C1-625B-40FC-B5DA-202E4214077B}">
      <dgm:prSet/>
      <dgm:spPr/>
      <dgm:t>
        <a:bodyPr/>
        <a:lstStyle/>
        <a:p>
          <a:endParaRPr lang="ru-RU"/>
        </a:p>
      </dgm:t>
    </dgm:pt>
    <dgm:pt modelId="{B20B61CB-34F1-4DEA-ADED-D6F0374C1DC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400" dirty="0"/>
            <a:t>6 партий 437 голов племенные свиньи</a:t>
          </a:r>
        </a:p>
      </dgm:t>
    </dgm:pt>
    <dgm:pt modelId="{BBD1AAAF-13DE-48AB-9AE5-7E2F9089104E}" type="parTrans" cxnId="{A762A548-DC18-4694-ADE5-239F6C015B53}">
      <dgm:prSet/>
      <dgm:spPr/>
      <dgm:t>
        <a:bodyPr/>
        <a:lstStyle/>
        <a:p>
          <a:endParaRPr lang="ru-RU"/>
        </a:p>
      </dgm:t>
    </dgm:pt>
    <dgm:pt modelId="{0765B0E3-2162-45F1-938E-6E6D5E144837}" type="sibTrans" cxnId="{A762A548-DC18-4694-ADE5-239F6C015B53}">
      <dgm:prSet/>
      <dgm:spPr/>
      <dgm:t>
        <a:bodyPr/>
        <a:lstStyle/>
        <a:p>
          <a:endParaRPr lang="ru-RU"/>
        </a:p>
      </dgm:t>
    </dgm:pt>
    <dgm:pt modelId="{8B17118E-893E-41A0-BE3C-D2752426E1A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200" dirty="0"/>
        </a:p>
      </dgm:t>
    </dgm:pt>
    <dgm:pt modelId="{CDDF8BCB-DE29-46F8-AB47-AE3F7D9BD0D7}" type="parTrans" cxnId="{11E05B52-9ADB-49E6-B1B8-5B2E538877EF}">
      <dgm:prSet/>
      <dgm:spPr/>
      <dgm:t>
        <a:bodyPr/>
        <a:lstStyle/>
        <a:p>
          <a:endParaRPr lang="ru-RU"/>
        </a:p>
      </dgm:t>
    </dgm:pt>
    <dgm:pt modelId="{F4369963-AE35-40E2-9093-B0A106E797E7}" type="sibTrans" cxnId="{11E05B52-9ADB-49E6-B1B8-5B2E538877EF}">
      <dgm:prSet/>
      <dgm:spPr/>
      <dgm:t>
        <a:bodyPr/>
        <a:lstStyle/>
        <a:p>
          <a:endParaRPr lang="ru-RU"/>
        </a:p>
      </dgm:t>
    </dgm:pt>
    <dgm:pt modelId="{B2A53B7A-9888-4CB2-9AC2-F0FB1B9F2BC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400" dirty="0"/>
            <a:t>5 партий 397,8 тыс. шт. инкубационное яйцо</a:t>
          </a:r>
        </a:p>
      </dgm:t>
    </dgm:pt>
    <dgm:pt modelId="{8B4B4C3B-EE85-459B-AE09-816168281A9F}" type="parTrans" cxnId="{35B49495-1CBE-45CE-B2CF-43EBD370D20C}">
      <dgm:prSet/>
      <dgm:spPr/>
      <dgm:t>
        <a:bodyPr/>
        <a:lstStyle/>
        <a:p>
          <a:endParaRPr lang="ru-RU"/>
        </a:p>
      </dgm:t>
    </dgm:pt>
    <dgm:pt modelId="{72572BC4-E688-4D44-B9E0-CD1955097EA5}" type="sibTrans" cxnId="{35B49495-1CBE-45CE-B2CF-43EBD370D20C}">
      <dgm:prSet/>
      <dgm:spPr/>
      <dgm:t>
        <a:bodyPr/>
        <a:lstStyle/>
        <a:p>
          <a:endParaRPr lang="ru-RU"/>
        </a:p>
      </dgm:t>
    </dgm:pt>
    <dgm:pt modelId="{A1B47DBE-B1FA-4DE3-B346-51DB8BF669F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400" dirty="0"/>
            <a:t>1 партия 150 штук аквариумная рыба</a:t>
          </a:r>
        </a:p>
      </dgm:t>
    </dgm:pt>
    <dgm:pt modelId="{39F6E754-BA3D-43D6-8E29-C0BBCDECF478}" type="parTrans" cxnId="{82902264-A591-4D05-B96F-8F43617E70BE}">
      <dgm:prSet/>
      <dgm:spPr/>
      <dgm:t>
        <a:bodyPr/>
        <a:lstStyle/>
        <a:p>
          <a:endParaRPr lang="ru-RU"/>
        </a:p>
      </dgm:t>
    </dgm:pt>
    <dgm:pt modelId="{70F76DF7-1464-410D-933F-3665B8FE52A8}" type="sibTrans" cxnId="{82902264-A591-4D05-B96F-8F43617E70BE}">
      <dgm:prSet/>
      <dgm:spPr/>
      <dgm:t>
        <a:bodyPr/>
        <a:lstStyle/>
        <a:p>
          <a:endParaRPr lang="ru-RU"/>
        </a:p>
      </dgm:t>
    </dgm:pt>
    <dgm:pt modelId="{0644827F-03E2-4F4F-B3F1-97F105385F0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400" dirty="0"/>
            <a:t>34 партии 34 головы домашние животные</a:t>
          </a:r>
        </a:p>
      </dgm:t>
    </dgm:pt>
    <dgm:pt modelId="{0051B866-CA98-40E5-83C7-8B45C3518ADD}" type="parTrans" cxnId="{05D2AE59-CD88-409C-BE7A-96AEF2B237B0}">
      <dgm:prSet/>
      <dgm:spPr/>
      <dgm:t>
        <a:bodyPr/>
        <a:lstStyle/>
        <a:p>
          <a:endParaRPr lang="ru-RU"/>
        </a:p>
      </dgm:t>
    </dgm:pt>
    <dgm:pt modelId="{29317D1E-C5E2-4269-BBB5-9A1628AE11BB}" type="sibTrans" cxnId="{05D2AE59-CD88-409C-BE7A-96AEF2B237B0}">
      <dgm:prSet/>
      <dgm:spPr/>
      <dgm:t>
        <a:bodyPr/>
        <a:lstStyle/>
        <a:p>
          <a:endParaRPr lang="ru-RU"/>
        </a:p>
      </dgm:t>
    </dgm:pt>
    <dgm:pt modelId="{E1C48C55-02E3-47DA-A5EF-0BD05DE8D9A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/>
            <a:t>35 партий 2627,6 тыс. шт. инкубационное яйцо</a:t>
          </a:r>
        </a:p>
      </dgm:t>
    </dgm:pt>
    <dgm:pt modelId="{0109113C-F7D1-4F5A-ABCB-51D73EF80017}" type="parTrans" cxnId="{6F4F2147-C69E-415B-B303-B2F7F0EB1FDF}">
      <dgm:prSet/>
      <dgm:spPr/>
      <dgm:t>
        <a:bodyPr/>
        <a:lstStyle/>
        <a:p>
          <a:endParaRPr lang="ru-RU"/>
        </a:p>
      </dgm:t>
    </dgm:pt>
    <dgm:pt modelId="{519BB947-F66C-47E6-8EC9-E9CEA2D19534}" type="sibTrans" cxnId="{6F4F2147-C69E-415B-B303-B2F7F0EB1FDF}">
      <dgm:prSet/>
      <dgm:spPr/>
      <dgm:t>
        <a:bodyPr/>
        <a:lstStyle/>
        <a:p>
          <a:endParaRPr lang="ru-RU"/>
        </a:p>
      </dgm:t>
    </dgm:pt>
    <dgm:pt modelId="{96D2CE8B-B11D-4866-8B5F-32B6DB579D3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/>
            <a:t>5 партий 31,5 тонна консервы рыбные из Китая</a:t>
          </a:r>
        </a:p>
      </dgm:t>
    </dgm:pt>
    <dgm:pt modelId="{3E02ECEB-AB48-480E-B36D-31895DD1159A}" type="parTrans" cxnId="{41C5A35D-47DD-4AED-8300-3B8811FDA5E6}">
      <dgm:prSet/>
      <dgm:spPr/>
      <dgm:t>
        <a:bodyPr/>
        <a:lstStyle/>
        <a:p>
          <a:endParaRPr lang="ru-RU"/>
        </a:p>
      </dgm:t>
    </dgm:pt>
    <dgm:pt modelId="{A596EB0D-53DA-451E-9F0D-E966E71A12BB}" type="sibTrans" cxnId="{41C5A35D-47DD-4AED-8300-3B8811FDA5E6}">
      <dgm:prSet/>
      <dgm:spPr/>
      <dgm:t>
        <a:bodyPr/>
        <a:lstStyle/>
        <a:p>
          <a:endParaRPr lang="ru-RU"/>
        </a:p>
      </dgm:t>
    </dgm:pt>
    <dgm:pt modelId="{6DF62655-E8DF-44B1-BFA8-94C6E9EB7ED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/>
            <a:t>10 партий 10 голов домашние животные</a:t>
          </a:r>
        </a:p>
      </dgm:t>
    </dgm:pt>
    <dgm:pt modelId="{6141A18D-6D90-4B3F-8512-4703DE2EC841}" type="parTrans" cxnId="{0DED71BE-4044-4AC9-972A-730687EA96D2}">
      <dgm:prSet/>
      <dgm:spPr/>
      <dgm:t>
        <a:bodyPr/>
        <a:lstStyle/>
        <a:p>
          <a:endParaRPr lang="ru-RU"/>
        </a:p>
      </dgm:t>
    </dgm:pt>
    <dgm:pt modelId="{7D8BAF6C-5A67-44F4-92FA-24FC89097C87}" type="sibTrans" cxnId="{0DED71BE-4044-4AC9-972A-730687EA96D2}">
      <dgm:prSet/>
      <dgm:spPr/>
      <dgm:t>
        <a:bodyPr/>
        <a:lstStyle/>
        <a:p>
          <a:endParaRPr lang="ru-RU"/>
        </a:p>
      </dgm:t>
    </dgm:pt>
    <dgm:pt modelId="{927B4586-3A7D-493D-B1A6-5EB4A7117AF2}" type="pres">
      <dgm:prSet presAssocID="{D5222C7A-B5FA-4E06-A7C1-FFCA8554BC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D356E-C7F1-4908-BC98-CABB7D1CA2DD}" type="pres">
      <dgm:prSet presAssocID="{60E27D95-BFA9-4E32-B285-C88BD6490B10}" presName="comp" presStyleCnt="0"/>
      <dgm:spPr/>
    </dgm:pt>
    <dgm:pt modelId="{2D44DA4B-4E2C-4419-BAEC-493D7F3BAD1B}" type="pres">
      <dgm:prSet presAssocID="{60E27D95-BFA9-4E32-B285-C88BD6490B10}" presName="box" presStyleLbl="node1" presStyleIdx="0" presStyleCnt="2" custScaleY="112015" custLinFactNeighborY="594"/>
      <dgm:spPr/>
      <dgm:t>
        <a:bodyPr/>
        <a:lstStyle/>
        <a:p>
          <a:endParaRPr lang="ru-RU"/>
        </a:p>
      </dgm:t>
    </dgm:pt>
    <dgm:pt modelId="{726A8D19-31EE-456C-BCF8-7CB05F14E6E2}" type="pres">
      <dgm:prSet presAssocID="{60E27D95-BFA9-4E32-B285-C88BD6490B10}" presName="img" presStyleLbl="fgImgPlace1" presStyleIdx="0" presStyleCnt="2" custScaleX="103884" custScaleY="86570" custLinFactNeighborX="-937" custLinFactNeighborY="11094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1641AA9E-FFFF-4022-AB86-5F87A607008A}" type="pres">
      <dgm:prSet presAssocID="{60E27D95-BFA9-4E32-B285-C88BD6490B1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7A2B6-5547-455C-92DA-F376A005E610}" type="pres">
      <dgm:prSet presAssocID="{07BF59DB-8844-4811-8DC7-99708C51F79B}" presName="spacer" presStyleCnt="0"/>
      <dgm:spPr/>
    </dgm:pt>
    <dgm:pt modelId="{C732A32E-156A-4FC4-B6D7-A9875813F886}" type="pres">
      <dgm:prSet presAssocID="{218C2935-7C18-4075-91C9-CE85CF75E78D}" presName="comp" presStyleCnt="0"/>
      <dgm:spPr/>
    </dgm:pt>
    <dgm:pt modelId="{8C16435D-5E4B-4F38-83F9-BBCE4DF3BB15}" type="pres">
      <dgm:prSet presAssocID="{218C2935-7C18-4075-91C9-CE85CF75E78D}" presName="box" presStyleLbl="node1" presStyleIdx="1" presStyleCnt="2" custLinFactNeighborX="10375" custLinFactNeighborY="1460"/>
      <dgm:spPr/>
      <dgm:t>
        <a:bodyPr/>
        <a:lstStyle/>
        <a:p>
          <a:endParaRPr lang="ru-RU"/>
        </a:p>
      </dgm:t>
    </dgm:pt>
    <dgm:pt modelId="{A1F2E5EF-E7AD-4AC6-A90B-1559493DD451}" type="pres">
      <dgm:prSet presAssocID="{218C2935-7C18-4075-91C9-CE85CF75E78D}" presName="img" presStyleLbl="fgImgPlace1" presStyleIdx="1" presStyleCnt="2" custScaleX="100356" custLinFactNeighborX="-2701" custLinFactNeighborY="-81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7460E697-D09C-48C4-95AA-E7D3AD4CFA24}" type="pres">
      <dgm:prSet presAssocID="{218C2935-7C18-4075-91C9-CE85CF75E78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0ED4C-5370-4F61-98DC-12E03AA1C828}" type="presOf" srcId="{A1B47DBE-B1FA-4DE3-B346-51DB8BF669F7}" destId="{2D44DA4B-4E2C-4419-BAEC-493D7F3BAD1B}" srcOrd="0" destOrd="4" presId="urn:microsoft.com/office/officeart/2005/8/layout/vList4"/>
    <dgm:cxn modelId="{6F4F2147-C69E-415B-B303-B2F7F0EB1FDF}" srcId="{218C2935-7C18-4075-91C9-CE85CF75E78D}" destId="{E1C48C55-02E3-47DA-A5EF-0BD05DE8D9AA}" srcOrd="1" destOrd="0" parTransId="{0109113C-F7D1-4F5A-ABCB-51D73EF80017}" sibTransId="{519BB947-F66C-47E6-8EC9-E9CEA2D19534}"/>
    <dgm:cxn modelId="{70F5D364-D37A-4BC0-805F-352136F39FE2}" type="presOf" srcId="{9A37049E-291F-4AE2-B7FE-72D05E556E39}" destId="{1641AA9E-FFFF-4022-AB86-5F87A607008A}" srcOrd="1" destOrd="1" presId="urn:microsoft.com/office/officeart/2005/8/layout/vList4"/>
    <dgm:cxn modelId="{23B18E8E-966A-4FC6-9344-CED561B94734}" type="presOf" srcId="{A8079CC9-CAB6-4B94-B38A-74BAD16B6009}" destId="{7460E697-D09C-48C4-95AA-E7D3AD4CFA24}" srcOrd="1" destOrd="1" presId="urn:microsoft.com/office/officeart/2005/8/layout/vList4"/>
    <dgm:cxn modelId="{1FAD7418-DF13-4EDA-B656-D4E870DCA4E9}" type="presOf" srcId="{B2A53B7A-9888-4CB2-9AC2-F0FB1B9F2BC0}" destId="{1641AA9E-FFFF-4022-AB86-5F87A607008A}" srcOrd="1" destOrd="3" presId="urn:microsoft.com/office/officeart/2005/8/layout/vList4"/>
    <dgm:cxn modelId="{4143EAB9-E1A4-48D0-BDD3-D5419AA612BC}" srcId="{D5222C7A-B5FA-4E06-A7C1-FFCA8554BC8A}" destId="{218C2935-7C18-4075-91C9-CE85CF75E78D}" srcOrd="1" destOrd="0" parTransId="{21C807C7-BF4C-4DFB-ABE3-7021BDBCA91F}" sibTransId="{DF7FD216-A86D-4F31-9839-FA76CD5566A5}"/>
    <dgm:cxn modelId="{BC8DB9BE-FDFA-4929-A282-99510ECF5EAA}" type="presOf" srcId="{6DF62655-E8DF-44B1-BFA8-94C6E9EB7EDC}" destId="{8C16435D-5E4B-4F38-83F9-BBCE4DF3BB15}" srcOrd="0" destOrd="4" presId="urn:microsoft.com/office/officeart/2005/8/layout/vList4"/>
    <dgm:cxn modelId="{5C4E59CF-1998-4760-B37C-45E07F04FB68}" type="presOf" srcId="{8B17118E-893E-41A0-BE3C-D2752426E1A1}" destId="{1641AA9E-FFFF-4022-AB86-5F87A607008A}" srcOrd="1" destOrd="6" presId="urn:microsoft.com/office/officeart/2005/8/layout/vList4"/>
    <dgm:cxn modelId="{5C2D260F-EE56-4542-81F9-EAE9E212085A}" type="presOf" srcId="{0644827F-03E2-4F4F-B3F1-97F105385F0E}" destId="{1641AA9E-FFFF-4022-AB86-5F87A607008A}" srcOrd="1" destOrd="5" presId="urn:microsoft.com/office/officeart/2005/8/layout/vList4"/>
    <dgm:cxn modelId="{82902264-A591-4D05-B96F-8F43617E70BE}" srcId="{60E27D95-BFA9-4E32-B285-C88BD6490B10}" destId="{A1B47DBE-B1FA-4DE3-B346-51DB8BF669F7}" srcOrd="3" destOrd="0" parTransId="{39F6E754-BA3D-43D6-8E29-C0BBCDECF478}" sibTransId="{70F76DF7-1464-410D-933F-3665B8FE52A8}"/>
    <dgm:cxn modelId="{873B8AD1-0EEB-4CFC-991D-0D55492FE863}" type="presOf" srcId="{9A37049E-291F-4AE2-B7FE-72D05E556E39}" destId="{2D44DA4B-4E2C-4419-BAEC-493D7F3BAD1B}" srcOrd="0" destOrd="1" presId="urn:microsoft.com/office/officeart/2005/8/layout/vList4"/>
    <dgm:cxn modelId="{D0C0FA3D-9909-4D06-9F0D-2DFBD089B50C}" type="presOf" srcId="{E1C48C55-02E3-47DA-A5EF-0BD05DE8D9AA}" destId="{8C16435D-5E4B-4F38-83F9-BBCE4DF3BB15}" srcOrd="0" destOrd="2" presId="urn:microsoft.com/office/officeart/2005/8/layout/vList4"/>
    <dgm:cxn modelId="{BAAE3045-9094-44D3-927B-B843CD7572B0}" type="presOf" srcId="{60E27D95-BFA9-4E32-B285-C88BD6490B10}" destId="{2D44DA4B-4E2C-4419-BAEC-493D7F3BAD1B}" srcOrd="0" destOrd="0" presId="urn:microsoft.com/office/officeart/2005/8/layout/vList4"/>
    <dgm:cxn modelId="{B9007F1B-2FC0-4904-BB93-6F2FE6244BE0}" type="presOf" srcId="{8B17118E-893E-41A0-BE3C-D2752426E1A1}" destId="{2D44DA4B-4E2C-4419-BAEC-493D7F3BAD1B}" srcOrd="0" destOrd="6" presId="urn:microsoft.com/office/officeart/2005/8/layout/vList4"/>
    <dgm:cxn modelId="{991D980B-EB1C-4703-B6EC-407675746960}" type="presOf" srcId="{A1B47DBE-B1FA-4DE3-B346-51DB8BF669F7}" destId="{1641AA9E-FFFF-4022-AB86-5F87A607008A}" srcOrd="1" destOrd="4" presId="urn:microsoft.com/office/officeart/2005/8/layout/vList4"/>
    <dgm:cxn modelId="{8F561295-28DD-422A-93C3-E9FA8B63CC28}" type="presOf" srcId="{D5222C7A-B5FA-4E06-A7C1-FFCA8554BC8A}" destId="{927B4586-3A7D-493D-B1A6-5EB4A7117AF2}" srcOrd="0" destOrd="0" presId="urn:microsoft.com/office/officeart/2005/8/layout/vList4"/>
    <dgm:cxn modelId="{41C5A35D-47DD-4AED-8300-3B8811FDA5E6}" srcId="{218C2935-7C18-4075-91C9-CE85CF75E78D}" destId="{96D2CE8B-B11D-4866-8B5F-32B6DB579D39}" srcOrd="2" destOrd="0" parTransId="{3E02ECEB-AB48-480E-B36D-31895DD1159A}" sibTransId="{A596EB0D-53DA-451E-9F0D-E966E71A12BB}"/>
    <dgm:cxn modelId="{A0CEBDFF-A873-48E4-9388-7FA1A0C3C361}" type="presOf" srcId="{218C2935-7C18-4075-91C9-CE85CF75E78D}" destId="{7460E697-D09C-48C4-95AA-E7D3AD4CFA24}" srcOrd="1" destOrd="0" presId="urn:microsoft.com/office/officeart/2005/8/layout/vList4"/>
    <dgm:cxn modelId="{1D52D209-BB28-4307-8E61-E685FACB33DC}" type="presOf" srcId="{96D2CE8B-B11D-4866-8B5F-32B6DB579D39}" destId="{8C16435D-5E4B-4F38-83F9-BBCE4DF3BB15}" srcOrd="0" destOrd="3" presId="urn:microsoft.com/office/officeart/2005/8/layout/vList4"/>
    <dgm:cxn modelId="{42DFCBE4-680F-440F-BC22-21094627F2E0}" type="presOf" srcId="{60E27D95-BFA9-4E32-B285-C88BD6490B10}" destId="{1641AA9E-FFFF-4022-AB86-5F87A607008A}" srcOrd="1" destOrd="0" presId="urn:microsoft.com/office/officeart/2005/8/layout/vList4"/>
    <dgm:cxn modelId="{A762A548-DC18-4694-ADE5-239F6C015B53}" srcId="{60E27D95-BFA9-4E32-B285-C88BD6490B10}" destId="{B20B61CB-34F1-4DEA-ADED-D6F0374C1DC6}" srcOrd="1" destOrd="0" parTransId="{BBD1AAAF-13DE-48AB-9AE5-7E2F9089104E}" sibTransId="{0765B0E3-2162-45F1-938E-6E6D5E144837}"/>
    <dgm:cxn modelId="{9DA29F97-142A-4AC8-8E1E-59A66047AFCB}" type="presOf" srcId="{E1C48C55-02E3-47DA-A5EF-0BD05DE8D9AA}" destId="{7460E697-D09C-48C4-95AA-E7D3AD4CFA24}" srcOrd="1" destOrd="2" presId="urn:microsoft.com/office/officeart/2005/8/layout/vList4"/>
    <dgm:cxn modelId="{587CDD6F-CF63-4D09-863B-51C82965FA64}" type="presOf" srcId="{96D2CE8B-B11D-4866-8B5F-32B6DB579D39}" destId="{7460E697-D09C-48C4-95AA-E7D3AD4CFA24}" srcOrd="1" destOrd="3" presId="urn:microsoft.com/office/officeart/2005/8/layout/vList4"/>
    <dgm:cxn modelId="{5B39A394-FC59-45D0-8B0F-11F9BE033CC0}" type="presOf" srcId="{B2A53B7A-9888-4CB2-9AC2-F0FB1B9F2BC0}" destId="{2D44DA4B-4E2C-4419-BAEC-493D7F3BAD1B}" srcOrd="0" destOrd="3" presId="urn:microsoft.com/office/officeart/2005/8/layout/vList4"/>
    <dgm:cxn modelId="{943F9E16-82C7-4BAA-85B3-3D93720755FA}" type="presOf" srcId="{218C2935-7C18-4075-91C9-CE85CF75E78D}" destId="{8C16435D-5E4B-4F38-83F9-BBCE4DF3BB15}" srcOrd="0" destOrd="0" presId="urn:microsoft.com/office/officeart/2005/8/layout/vList4"/>
    <dgm:cxn modelId="{05D2AE59-CD88-409C-BE7A-96AEF2B237B0}" srcId="{60E27D95-BFA9-4E32-B285-C88BD6490B10}" destId="{0644827F-03E2-4F4F-B3F1-97F105385F0E}" srcOrd="4" destOrd="0" parTransId="{0051B866-CA98-40E5-83C7-8B45C3518ADD}" sibTransId="{29317D1E-C5E2-4269-BBB5-9A1628AE11BB}"/>
    <dgm:cxn modelId="{11E05B52-9ADB-49E6-B1B8-5B2E538877EF}" srcId="{60E27D95-BFA9-4E32-B285-C88BD6490B10}" destId="{8B17118E-893E-41A0-BE3C-D2752426E1A1}" srcOrd="5" destOrd="0" parTransId="{CDDF8BCB-DE29-46F8-AB47-AE3F7D9BD0D7}" sibTransId="{F4369963-AE35-40E2-9093-B0A106E797E7}"/>
    <dgm:cxn modelId="{35B49495-1CBE-45CE-B2CF-43EBD370D20C}" srcId="{60E27D95-BFA9-4E32-B285-C88BD6490B10}" destId="{B2A53B7A-9888-4CB2-9AC2-F0FB1B9F2BC0}" srcOrd="2" destOrd="0" parTransId="{8B4B4C3B-EE85-459B-AE09-816168281A9F}" sibTransId="{72572BC4-E688-4D44-B9E0-CD1955097EA5}"/>
    <dgm:cxn modelId="{28F3675E-EFAE-4390-B243-F942D3278EAC}" type="presOf" srcId="{6DF62655-E8DF-44B1-BFA8-94C6E9EB7EDC}" destId="{7460E697-D09C-48C4-95AA-E7D3AD4CFA24}" srcOrd="1" destOrd="4" presId="urn:microsoft.com/office/officeart/2005/8/layout/vList4"/>
    <dgm:cxn modelId="{58A842C1-625B-40FC-B5DA-202E4214077B}" srcId="{218C2935-7C18-4075-91C9-CE85CF75E78D}" destId="{A8079CC9-CAB6-4B94-B38A-74BAD16B6009}" srcOrd="0" destOrd="0" parTransId="{5685508C-D629-4C37-B4DD-D311730AA618}" sibTransId="{4C924CDA-A5D0-4B30-BCDF-E75F5DAE6045}"/>
    <dgm:cxn modelId="{C7F7C29F-8D02-419B-8A83-6C698715BFEA}" srcId="{D5222C7A-B5FA-4E06-A7C1-FFCA8554BC8A}" destId="{60E27D95-BFA9-4E32-B285-C88BD6490B10}" srcOrd="0" destOrd="0" parTransId="{30CC93E1-2A37-4EDE-BBB9-44720C9A9844}" sibTransId="{07BF59DB-8844-4811-8DC7-99708C51F79B}"/>
    <dgm:cxn modelId="{A179E565-6321-427A-AB12-5478C738F64E}" srcId="{60E27D95-BFA9-4E32-B285-C88BD6490B10}" destId="{9A37049E-291F-4AE2-B7FE-72D05E556E39}" srcOrd="0" destOrd="0" parTransId="{71B59B8D-A840-4280-8F03-997CDBA6E015}" sibTransId="{24E096C6-5EEE-45E7-9BC0-6795A78C9BA4}"/>
    <dgm:cxn modelId="{0DED71BE-4044-4AC9-972A-730687EA96D2}" srcId="{218C2935-7C18-4075-91C9-CE85CF75E78D}" destId="{6DF62655-E8DF-44B1-BFA8-94C6E9EB7EDC}" srcOrd="3" destOrd="0" parTransId="{6141A18D-6D90-4B3F-8512-4703DE2EC841}" sibTransId="{7D8BAF6C-5A67-44F4-92FA-24FC89097C87}"/>
    <dgm:cxn modelId="{061EED4A-65FC-4175-8185-5E6A0BD8BE26}" type="presOf" srcId="{0644827F-03E2-4F4F-B3F1-97F105385F0E}" destId="{2D44DA4B-4E2C-4419-BAEC-493D7F3BAD1B}" srcOrd="0" destOrd="5" presId="urn:microsoft.com/office/officeart/2005/8/layout/vList4"/>
    <dgm:cxn modelId="{9764782B-88CB-4301-BB1E-C5330C765E52}" type="presOf" srcId="{A8079CC9-CAB6-4B94-B38A-74BAD16B6009}" destId="{8C16435D-5E4B-4F38-83F9-BBCE4DF3BB15}" srcOrd="0" destOrd="1" presId="urn:microsoft.com/office/officeart/2005/8/layout/vList4"/>
    <dgm:cxn modelId="{CEA01C87-8014-4EA7-BD10-D1B5D8A8883B}" type="presOf" srcId="{B20B61CB-34F1-4DEA-ADED-D6F0374C1DC6}" destId="{1641AA9E-FFFF-4022-AB86-5F87A607008A}" srcOrd="1" destOrd="2" presId="urn:microsoft.com/office/officeart/2005/8/layout/vList4"/>
    <dgm:cxn modelId="{84A3E4E0-0C4C-4B0C-8441-DA2F0045DE51}" type="presOf" srcId="{B20B61CB-34F1-4DEA-ADED-D6F0374C1DC6}" destId="{2D44DA4B-4E2C-4419-BAEC-493D7F3BAD1B}" srcOrd="0" destOrd="2" presId="urn:microsoft.com/office/officeart/2005/8/layout/vList4"/>
    <dgm:cxn modelId="{2A16AFEE-A634-422A-9171-76C0AA1DCFC8}" type="presParOf" srcId="{927B4586-3A7D-493D-B1A6-5EB4A7117AF2}" destId="{6ECD356E-C7F1-4908-BC98-CABB7D1CA2DD}" srcOrd="0" destOrd="0" presId="urn:microsoft.com/office/officeart/2005/8/layout/vList4"/>
    <dgm:cxn modelId="{8C89D0C3-149D-46FB-93EF-A05407D7EFD2}" type="presParOf" srcId="{6ECD356E-C7F1-4908-BC98-CABB7D1CA2DD}" destId="{2D44DA4B-4E2C-4419-BAEC-493D7F3BAD1B}" srcOrd="0" destOrd="0" presId="urn:microsoft.com/office/officeart/2005/8/layout/vList4"/>
    <dgm:cxn modelId="{AF71595D-7E27-4734-B3A6-F033AB770530}" type="presParOf" srcId="{6ECD356E-C7F1-4908-BC98-CABB7D1CA2DD}" destId="{726A8D19-31EE-456C-BCF8-7CB05F14E6E2}" srcOrd="1" destOrd="0" presId="urn:microsoft.com/office/officeart/2005/8/layout/vList4"/>
    <dgm:cxn modelId="{FA764822-AB51-4694-9F6D-7544898CECCD}" type="presParOf" srcId="{6ECD356E-C7F1-4908-BC98-CABB7D1CA2DD}" destId="{1641AA9E-FFFF-4022-AB86-5F87A607008A}" srcOrd="2" destOrd="0" presId="urn:microsoft.com/office/officeart/2005/8/layout/vList4"/>
    <dgm:cxn modelId="{4C8FB4AF-23F9-4417-B2E7-C84AFCEF9033}" type="presParOf" srcId="{927B4586-3A7D-493D-B1A6-5EB4A7117AF2}" destId="{D897A2B6-5547-455C-92DA-F376A005E610}" srcOrd="1" destOrd="0" presId="urn:microsoft.com/office/officeart/2005/8/layout/vList4"/>
    <dgm:cxn modelId="{A142F135-183A-4BEF-871C-A7E722FF2CC6}" type="presParOf" srcId="{927B4586-3A7D-493D-B1A6-5EB4A7117AF2}" destId="{C732A32E-156A-4FC4-B6D7-A9875813F886}" srcOrd="2" destOrd="0" presId="urn:microsoft.com/office/officeart/2005/8/layout/vList4"/>
    <dgm:cxn modelId="{B1D4DD75-5BB4-4304-AD1D-ED14C98C5D50}" type="presParOf" srcId="{C732A32E-156A-4FC4-B6D7-A9875813F886}" destId="{8C16435D-5E4B-4F38-83F9-BBCE4DF3BB15}" srcOrd="0" destOrd="0" presId="urn:microsoft.com/office/officeart/2005/8/layout/vList4"/>
    <dgm:cxn modelId="{1109ED6B-5A2A-485E-8314-2AA99AFED666}" type="presParOf" srcId="{C732A32E-156A-4FC4-B6D7-A9875813F886}" destId="{A1F2E5EF-E7AD-4AC6-A90B-1559493DD451}" srcOrd="1" destOrd="0" presId="urn:microsoft.com/office/officeart/2005/8/layout/vList4"/>
    <dgm:cxn modelId="{C991C46C-B12A-49DC-A944-4F546813BA5D}" type="presParOf" srcId="{C732A32E-156A-4FC4-B6D7-A9875813F886}" destId="{7460E697-D09C-48C4-95AA-E7D3AD4CFA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309A8-190B-4DE8-B7F8-47A9C07F470D}">
      <dsp:nvSpPr>
        <dsp:cNvPr id="0" name=""/>
        <dsp:cNvSpPr/>
      </dsp:nvSpPr>
      <dsp:spPr>
        <a:xfrm>
          <a:off x="0" y="0"/>
          <a:ext cx="4733528" cy="6694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юридических лиц и индивидуальных предпринимателей;</a:t>
          </a:r>
          <a:endParaRPr lang="ru-RU" sz="1300" kern="1200" dirty="0"/>
        </a:p>
      </dsp:txBody>
      <dsp:txXfrm>
        <a:off x="1013650" y="0"/>
        <a:ext cx="3719877" cy="669449"/>
      </dsp:txXfrm>
    </dsp:sp>
    <dsp:sp modelId="{CF4B7AD3-0EEC-4A32-9A1B-25749CEFCC94}">
      <dsp:nvSpPr>
        <dsp:cNvPr id="0" name=""/>
        <dsp:cNvSpPr/>
      </dsp:nvSpPr>
      <dsp:spPr>
        <a:xfrm>
          <a:off x="66944" y="66944"/>
          <a:ext cx="946705" cy="535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B1D06-FFAE-4EE1-A02F-0AC222362B96}">
      <dsp:nvSpPr>
        <dsp:cNvPr id="0" name=""/>
        <dsp:cNvSpPr/>
      </dsp:nvSpPr>
      <dsp:spPr>
        <a:xfrm>
          <a:off x="0" y="736394"/>
          <a:ext cx="4733528" cy="6694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граждан</a:t>
          </a:r>
          <a:endParaRPr lang="ru-RU" sz="1300" kern="1200" dirty="0"/>
        </a:p>
      </dsp:txBody>
      <dsp:txXfrm>
        <a:off x="1013650" y="736394"/>
        <a:ext cx="3719877" cy="669449"/>
      </dsp:txXfrm>
    </dsp:sp>
    <dsp:sp modelId="{E1522254-511A-43FE-BA57-85A332ACC628}">
      <dsp:nvSpPr>
        <dsp:cNvPr id="0" name=""/>
        <dsp:cNvSpPr/>
      </dsp:nvSpPr>
      <dsp:spPr>
        <a:xfrm>
          <a:off x="66944" y="803339"/>
          <a:ext cx="946705" cy="535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14CE8-69FA-4E19-902E-4ECBE353AF91}">
      <dsp:nvSpPr>
        <dsp:cNvPr id="0" name=""/>
        <dsp:cNvSpPr/>
      </dsp:nvSpPr>
      <dsp:spPr>
        <a:xfrm>
          <a:off x="0" y="1472788"/>
          <a:ext cx="4733528" cy="6694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органов государственной власти (по сферам, не связанным с осуществлением ими властных полномочий);</a:t>
          </a:r>
          <a:endParaRPr lang="ru-RU" sz="1300" kern="1200" dirty="0"/>
        </a:p>
      </dsp:txBody>
      <dsp:txXfrm>
        <a:off x="1013650" y="1472788"/>
        <a:ext cx="3719877" cy="669449"/>
      </dsp:txXfrm>
    </dsp:sp>
    <dsp:sp modelId="{2BF932C1-60B0-443A-AED3-2BA21C24B23B}">
      <dsp:nvSpPr>
        <dsp:cNvPr id="0" name=""/>
        <dsp:cNvSpPr/>
      </dsp:nvSpPr>
      <dsp:spPr>
        <a:xfrm>
          <a:off x="66944" y="1539733"/>
          <a:ext cx="946705" cy="535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FF896-1EAF-41C2-91C7-E32EFC2ADE49}">
      <dsp:nvSpPr>
        <dsp:cNvPr id="0" name=""/>
        <dsp:cNvSpPr/>
      </dsp:nvSpPr>
      <dsp:spPr>
        <a:xfrm>
          <a:off x="0" y="2209182"/>
          <a:ext cx="4733528" cy="6694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органов местного самоуправления (по сферам, не связанным с решением вопросов местного значения).</a:t>
          </a:r>
          <a:endParaRPr lang="ru-RU" sz="1300" kern="1200" dirty="0"/>
        </a:p>
      </dsp:txBody>
      <dsp:txXfrm>
        <a:off x="1013650" y="2209182"/>
        <a:ext cx="3719877" cy="669449"/>
      </dsp:txXfrm>
    </dsp:sp>
    <dsp:sp modelId="{A9110F42-4881-4076-8505-56C66B76F2BB}">
      <dsp:nvSpPr>
        <dsp:cNvPr id="0" name=""/>
        <dsp:cNvSpPr/>
      </dsp:nvSpPr>
      <dsp:spPr>
        <a:xfrm>
          <a:off x="66944" y="2276127"/>
          <a:ext cx="946705" cy="535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AFB58-DBAF-4568-8C70-025852687C26}">
      <dsp:nvSpPr>
        <dsp:cNvPr id="0" name=""/>
        <dsp:cNvSpPr/>
      </dsp:nvSpPr>
      <dsp:spPr>
        <a:xfrm>
          <a:off x="-4977224" y="-762885"/>
          <a:ext cx="5929754" cy="592975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9EAA5CB7-13BF-401B-BB6F-35EEF35735F2}">
      <dsp:nvSpPr>
        <dsp:cNvPr id="0" name=""/>
        <dsp:cNvSpPr/>
      </dsp:nvSpPr>
      <dsp:spPr>
        <a:xfrm>
          <a:off x="308939" y="200205"/>
          <a:ext cx="6473027" cy="400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68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 от 14 апреля 2020 года № 196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</a:r>
          <a:r>
            <a:rPr lang="ru-RU" sz="800" kern="1200" dirty="0" err="1" smtClean="0"/>
            <a:t>аэромонозов</a:t>
          </a:r>
          <a:r>
            <a:rPr lang="ru-RU" sz="800" kern="1200" dirty="0" smtClean="0"/>
            <a:t> лососевых и карповых рыб»;</a:t>
          </a:r>
          <a:endParaRPr lang="ru-RU" sz="800" kern="1200" dirty="0"/>
        </a:p>
      </dsp:txBody>
      <dsp:txXfrm>
        <a:off x="308939" y="200205"/>
        <a:ext cx="6473027" cy="400234"/>
      </dsp:txXfrm>
    </dsp:sp>
    <dsp:sp modelId="{CB35A0DF-B36B-4635-9A53-E85B24C51049}">
      <dsp:nvSpPr>
        <dsp:cNvPr id="0" name=""/>
        <dsp:cNvSpPr/>
      </dsp:nvSpPr>
      <dsp:spPr>
        <a:xfrm>
          <a:off x="58793" y="150175"/>
          <a:ext cx="500292" cy="500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0F64-2D5B-4B7A-9546-21CBF6D500C1}">
      <dsp:nvSpPr>
        <dsp:cNvPr id="0" name=""/>
        <dsp:cNvSpPr/>
      </dsp:nvSpPr>
      <dsp:spPr>
        <a:xfrm>
          <a:off x="671387" y="800908"/>
          <a:ext cx="6110579" cy="400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68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 от 15 апреля 2020 года № 197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инфекционного некроза поджелудочной железы лососевых рыб»;</a:t>
          </a:r>
          <a:endParaRPr lang="ru-RU" sz="800" kern="1200" dirty="0"/>
        </a:p>
      </dsp:txBody>
      <dsp:txXfrm>
        <a:off x="671387" y="800908"/>
        <a:ext cx="6110579" cy="400234"/>
      </dsp:txXfrm>
    </dsp:sp>
    <dsp:sp modelId="{6C88C435-B755-4A6F-B1F6-D565CE74F4B8}">
      <dsp:nvSpPr>
        <dsp:cNvPr id="0" name=""/>
        <dsp:cNvSpPr/>
      </dsp:nvSpPr>
      <dsp:spPr>
        <a:xfrm>
          <a:off x="421241" y="750879"/>
          <a:ext cx="500292" cy="500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972A8-B488-4E86-9B5A-4DF1D7667092}">
      <dsp:nvSpPr>
        <dsp:cNvPr id="0" name=""/>
        <dsp:cNvSpPr/>
      </dsp:nvSpPr>
      <dsp:spPr>
        <a:xfrm>
          <a:off x="870007" y="1401171"/>
          <a:ext cx="5911959" cy="400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68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 от 14 мая 2020 года № 258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эмфизематозного карбункула (</a:t>
          </a:r>
          <a:r>
            <a:rPr lang="ru-RU" sz="800" kern="1200" dirty="0" err="1" smtClean="0"/>
            <a:t>эмкара</a:t>
          </a:r>
          <a:r>
            <a:rPr lang="ru-RU" sz="800" kern="1200" dirty="0" smtClean="0"/>
            <a:t>)»;</a:t>
          </a:r>
        </a:p>
      </dsp:txBody>
      <dsp:txXfrm>
        <a:off x="870007" y="1401171"/>
        <a:ext cx="5911959" cy="400234"/>
      </dsp:txXfrm>
    </dsp:sp>
    <dsp:sp modelId="{2337EAF1-E4C3-4268-AF49-9A1B03A238A1}">
      <dsp:nvSpPr>
        <dsp:cNvPr id="0" name=""/>
        <dsp:cNvSpPr/>
      </dsp:nvSpPr>
      <dsp:spPr>
        <a:xfrm>
          <a:off x="619860" y="1351142"/>
          <a:ext cx="500292" cy="5002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BB2AA-6F13-4F29-BF78-1E8ADA5B8E7C}">
      <dsp:nvSpPr>
        <dsp:cNvPr id="0" name=""/>
        <dsp:cNvSpPr/>
      </dsp:nvSpPr>
      <dsp:spPr>
        <a:xfrm>
          <a:off x="933424" y="2001874"/>
          <a:ext cx="5848542" cy="400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68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 от 6 августа 2020 года № 457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инфекционной анемии лососевых рыб»;</a:t>
          </a:r>
          <a:endParaRPr lang="ru-RU" sz="800" kern="1200" dirty="0"/>
        </a:p>
      </dsp:txBody>
      <dsp:txXfrm>
        <a:off x="933424" y="2001874"/>
        <a:ext cx="5848542" cy="400234"/>
      </dsp:txXfrm>
    </dsp:sp>
    <dsp:sp modelId="{E27D81FC-BB63-4BC0-9280-7FBCDF24E98C}">
      <dsp:nvSpPr>
        <dsp:cNvPr id="0" name=""/>
        <dsp:cNvSpPr/>
      </dsp:nvSpPr>
      <dsp:spPr>
        <a:xfrm>
          <a:off x="683278" y="1951845"/>
          <a:ext cx="500292" cy="500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A4708-32E7-438F-86D0-D06F416CB9DA}">
      <dsp:nvSpPr>
        <dsp:cNvPr id="0" name=""/>
        <dsp:cNvSpPr/>
      </dsp:nvSpPr>
      <dsp:spPr>
        <a:xfrm>
          <a:off x="870007" y="2602578"/>
          <a:ext cx="5911959" cy="400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68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от 14 сентября 2020 года № 540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болезни Ауески»;</a:t>
          </a:r>
          <a:endParaRPr lang="ru-RU" sz="800" kern="1200" dirty="0"/>
        </a:p>
      </dsp:txBody>
      <dsp:txXfrm>
        <a:off x="870007" y="2602578"/>
        <a:ext cx="5911959" cy="400234"/>
      </dsp:txXfrm>
    </dsp:sp>
    <dsp:sp modelId="{47FC1E45-992D-4205-A0F3-F70D8549171D}">
      <dsp:nvSpPr>
        <dsp:cNvPr id="0" name=""/>
        <dsp:cNvSpPr/>
      </dsp:nvSpPr>
      <dsp:spPr>
        <a:xfrm>
          <a:off x="619860" y="2552549"/>
          <a:ext cx="500292" cy="5002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1D450-4480-42A3-A25F-99FCDDEB7D29}">
      <dsp:nvSpPr>
        <dsp:cNvPr id="0" name=""/>
        <dsp:cNvSpPr/>
      </dsp:nvSpPr>
      <dsp:spPr>
        <a:xfrm>
          <a:off x="671387" y="3202841"/>
          <a:ext cx="6110579" cy="400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68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- от 8 сентября 2020 года № 534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туберкулеза»;</a:t>
          </a:r>
          <a:endParaRPr lang="ru-RU" sz="800" kern="1200" dirty="0"/>
        </a:p>
      </dsp:txBody>
      <dsp:txXfrm>
        <a:off x="671387" y="3202841"/>
        <a:ext cx="6110579" cy="400234"/>
      </dsp:txXfrm>
    </dsp:sp>
    <dsp:sp modelId="{FF01BB0F-6F5C-440D-98CE-3E08B75368C4}">
      <dsp:nvSpPr>
        <dsp:cNvPr id="0" name=""/>
        <dsp:cNvSpPr/>
      </dsp:nvSpPr>
      <dsp:spPr>
        <a:xfrm>
          <a:off x="421241" y="3152812"/>
          <a:ext cx="500292" cy="50029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882A2-CD84-4077-A302-C9F8C300A907}">
      <dsp:nvSpPr>
        <dsp:cNvPr id="0" name=""/>
        <dsp:cNvSpPr/>
      </dsp:nvSpPr>
      <dsp:spPr>
        <a:xfrm>
          <a:off x="308939" y="3803544"/>
          <a:ext cx="6473027" cy="400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68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- от 6 августа 2020 года № 457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инфекционной анемии лососевых рыб»;</a:t>
          </a:r>
          <a:endParaRPr lang="ru-RU" sz="800" kern="1200" dirty="0"/>
        </a:p>
      </dsp:txBody>
      <dsp:txXfrm>
        <a:off x="308939" y="3803544"/>
        <a:ext cx="6473027" cy="400234"/>
      </dsp:txXfrm>
    </dsp:sp>
    <dsp:sp modelId="{10298397-7916-4056-BEE7-278E62AAFCAA}">
      <dsp:nvSpPr>
        <dsp:cNvPr id="0" name=""/>
        <dsp:cNvSpPr/>
      </dsp:nvSpPr>
      <dsp:spPr>
        <a:xfrm>
          <a:off x="58793" y="3753515"/>
          <a:ext cx="500292" cy="500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AFB58-DBAF-4568-8C70-025852687C26}">
      <dsp:nvSpPr>
        <dsp:cNvPr id="0" name=""/>
        <dsp:cNvSpPr/>
      </dsp:nvSpPr>
      <dsp:spPr>
        <a:xfrm>
          <a:off x="-4978987" y="-762885"/>
          <a:ext cx="5929754" cy="592975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9EAA5CB7-13BF-401B-BB6F-35EEF35735F2}">
      <dsp:nvSpPr>
        <dsp:cNvPr id="0" name=""/>
        <dsp:cNvSpPr/>
      </dsp:nvSpPr>
      <dsp:spPr>
        <a:xfrm>
          <a:off x="354739" y="231913"/>
          <a:ext cx="6425464" cy="46365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023" tIns="17780" rIns="17780" bIns="1778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- от 8 сентября 2020 года № 533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бруцеллеза (включая инфекционный эпидидимит баранов)»;</a:t>
          </a:r>
          <a:endParaRPr lang="ru-RU" sz="700" kern="1200" dirty="0"/>
        </a:p>
      </dsp:txBody>
      <dsp:txXfrm>
        <a:off x="354739" y="231913"/>
        <a:ext cx="6425464" cy="463651"/>
      </dsp:txXfrm>
    </dsp:sp>
    <dsp:sp modelId="{CB35A0DF-B36B-4635-9A53-E85B24C51049}">
      <dsp:nvSpPr>
        <dsp:cNvPr id="0" name=""/>
        <dsp:cNvSpPr/>
      </dsp:nvSpPr>
      <dsp:spPr>
        <a:xfrm>
          <a:off x="64957" y="173957"/>
          <a:ext cx="579564" cy="5795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0F64-2D5B-4B7A-9546-21CBF6D500C1}">
      <dsp:nvSpPr>
        <dsp:cNvPr id="0" name=""/>
        <dsp:cNvSpPr/>
      </dsp:nvSpPr>
      <dsp:spPr>
        <a:xfrm>
          <a:off x="736124" y="927302"/>
          <a:ext cx="6044079" cy="46365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023" tIns="17780" rIns="17780" bIns="1778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- от 21 октября 2020 года № 621 «Об утверждении Ветеринарных правил содержания свиней в целях их воспроизводства, выращивания и реализации» (вместо приказа от 29 марта 2016 года № 114, утвердившего аналогичные правила);</a:t>
          </a:r>
          <a:endParaRPr lang="ru-RU" sz="700" kern="1200" dirty="0"/>
        </a:p>
      </dsp:txBody>
      <dsp:txXfrm>
        <a:off x="736124" y="927302"/>
        <a:ext cx="6044079" cy="463651"/>
      </dsp:txXfrm>
    </dsp:sp>
    <dsp:sp modelId="{6C88C435-B755-4A6F-B1F6-D565CE74F4B8}">
      <dsp:nvSpPr>
        <dsp:cNvPr id="0" name=""/>
        <dsp:cNvSpPr/>
      </dsp:nvSpPr>
      <dsp:spPr>
        <a:xfrm>
          <a:off x="446342" y="869346"/>
          <a:ext cx="579564" cy="5795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972A8-B488-4E86-9B5A-4DF1D7667092}">
      <dsp:nvSpPr>
        <dsp:cNvPr id="0" name=""/>
        <dsp:cNvSpPr/>
      </dsp:nvSpPr>
      <dsp:spPr>
        <a:xfrm>
          <a:off x="910522" y="1622691"/>
          <a:ext cx="5869681" cy="46365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023" tIns="17780" rIns="17780" bIns="1778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- от 21 октября 2020 года № 622 «Об утверждении Ветеринарных правил содержания крупного рогатого скота в целях его воспроизводства, выращивания и реализации» (вместо приказа от 13 декабря 2016 года № 551, утвердившего аналогичные и ранее действующие правила);</a:t>
          </a:r>
        </a:p>
      </dsp:txBody>
      <dsp:txXfrm>
        <a:off x="910522" y="1622691"/>
        <a:ext cx="5869681" cy="463651"/>
      </dsp:txXfrm>
    </dsp:sp>
    <dsp:sp modelId="{2337EAF1-E4C3-4268-AF49-9A1B03A238A1}">
      <dsp:nvSpPr>
        <dsp:cNvPr id="0" name=""/>
        <dsp:cNvSpPr/>
      </dsp:nvSpPr>
      <dsp:spPr>
        <a:xfrm>
          <a:off x="620740" y="1564735"/>
          <a:ext cx="579564" cy="5795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BB2AA-6F13-4F29-BF78-1E8ADA5B8E7C}">
      <dsp:nvSpPr>
        <dsp:cNvPr id="0" name=""/>
        <dsp:cNvSpPr/>
      </dsp:nvSpPr>
      <dsp:spPr>
        <a:xfrm>
          <a:off x="910522" y="2317640"/>
          <a:ext cx="5869681" cy="46365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023" tIns="17780" rIns="17780" bIns="1778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- - от 26 октября 2020 года № 625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репродуктивно-респираторного синдрома свиней (РРСС)» (вместо приказа от 24 января 2018 года № 25, утвердившего аналогичные и ранее действующие правила);</a:t>
          </a:r>
          <a:endParaRPr lang="ru-RU" sz="700" kern="1200" dirty="0"/>
        </a:p>
      </dsp:txBody>
      <dsp:txXfrm>
        <a:off x="910522" y="2317640"/>
        <a:ext cx="5869681" cy="463651"/>
      </dsp:txXfrm>
    </dsp:sp>
    <dsp:sp modelId="{E27D81FC-BB63-4BC0-9280-7FBCDF24E98C}">
      <dsp:nvSpPr>
        <dsp:cNvPr id="0" name=""/>
        <dsp:cNvSpPr/>
      </dsp:nvSpPr>
      <dsp:spPr>
        <a:xfrm>
          <a:off x="620740" y="2259684"/>
          <a:ext cx="579564" cy="5795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A4708-32E7-438F-86D0-D06F416CB9DA}">
      <dsp:nvSpPr>
        <dsp:cNvPr id="0" name=""/>
        <dsp:cNvSpPr/>
      </dsp:nvSpPr>
      <dsp:spPr>
        <a:xfrm>
          <a:off x="736124" y="3013029"/>
          <a:ext cx="6044079" cy="46365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023" tIns="17780" rIns="17780" bIns="1778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- от 26 октября 2020 года № 626 «Об утверждении Ветеринарных правил перемещения, хранения, переработки и утилизации биологических отходов» (вместо Ветеринарно-санитарных правила сбора, утилизации и уничтожения биологических отходов, утвержденных Минсельхозпродом РФ 4 декабря1995 года № 13-7-2/469);</a:t>
          </a:r>
          <a:endParaRPr lang="ru-RU" sz="700" kern="1200" dirty="0"/>
        </a:p>
      </dsp:txBody>
      <dsp:txXfrm>
        <a:off x="736124" y="3013029"/>
        <a:ext cx="6044079" cy="463651"/>
      </dsp:txXfrm>
    </dsp:sp>
    <dsp:sp modelId="{47FC1E45-992D-4205-A0F3-F70D8549171D}">
      <dsp:nvSpPr>
        <dsp:cNvPr id="0" name=""/>
        <dsp:cNvSpPr/>
      </dsp:nvSpPr>
      <dsp:spPr>
        <a:xfrm>
          <a:off x="446342" y="2955073"/>
          <a:ext cx="579564" cy="57956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1D450-4480-42A3-A25F-99FCDDEB7D29}">
      <dsp:nvSpPr>
        <dsp:cNvPr id="0" name=""/>
        <dsp:cNvSpPr/>
      </dsp:nvSpPr>
      <dsp:spPr>
        <a:xfrm>
          <a:off x="354739" y="3708418"/>
          <a:ext cx="6425464" cy="46365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023" tIns="17780" rIns="17780" bIns="1778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- - от 13 ноября 2020 года № 680 «Об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</a:r>
          <a:r>
            <a:rPr lang="ru-RU" sz="700" kern="1200" dirty="0" err="1" smtClean="0"/>
            <a:t>бранхиомикоза</a:t>
          </a:r>
          <a:r>
            <a:rPr lang="ru-RU" sz="700" kern="1200" dirty="0" smtClean="0"/>
            <a:t> карповых, лососевых, сиговых рыб».</a:t>
          </a:r>
          <a:endParaRPr lang="ru-RU" sz="700" kern="1200" dirty="0"/>
        </a:p>
      </dsp:txBody>
      <dsp:txXfrm>
        <a:off x="354739" y="3708418"/>
        <a:ext cx="6425464" cy="463651"/>
      </dsp:txXfrm>
    </dsp:sp>
    <dsp:sp modelId="{FF01BB0F-6F5C-440D-98CE-3E08B75368C4}">
      <dsp:nvSpPr>
        <dsp:cNvPr id="0" name=""/>
        <dsp:cNvSpPr/>
      </dsp:nvSpPr>
      <dsp:spPr>
        <a:xfrm>
          <a:off x="64957" y="3650462"/>
          <a:ext cx="579564" cy="57956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3C69-B364-44D4-8D9C-4DCA9BFDE34A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вместо постановления Правительства РФ от 29 сентября 1997 года № 1263 будет действовать постановление от 7 октября 2020 года № 1612 «Об утверждении Положения о порядке изъятия из обращения, проведения экспертизы, временного хранения, утилизации или уничтожения некачественных и (или) опасных пищевых продуктов, материалов и изделий, контактирующих с пищевыми продуктами»;</a:t>
          </a:r>
          <a:endParaRPr lang="ru-RU" sz="1200" kern="1200" dirty="0"/>
        </a:p>
      </dsp:txBody>
      <dsp:txXfrm>
        <a:off x="1346200" y="0"/>
        <a:ext cx="4749800" cy="1269999"/>
      </dsp:txXfrm>
    </dsp:sp>
    <dsp:sp modelId="{F9D480FA-E6DC-4D56-B1AE-194390F9F22E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F8685-2CB5-4EBA-BD42-6BA131BACC16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перестает применяться Инструкция по проведению государственного контроля и надзора в области ветеринарно-санитарной экспертизы некачественной и опасной продукции животного происхождения, ее использования или уничтожения, утвержденная приказом Минсельхоза России от 6 мая 2008 года № 238;</a:t>
          </a:r>
          <a:endParaRPr lang="ru-RU" sz="1200" kern="1200" dirty="0"/>
        </a:p>
      </dsp:txBody>
      <dsp:txXfrm>
        <a:off x="1346200" y="1396999"/>
        <a:ext cx="4749800" cy="1269999"/>
      </dsp:txXfrm>
    </dsp:sp>
    <dsp:sp modelId="{035B9A95-8122-4178-B3CF-54368CA802C7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8C82E-E272-4A35-AE94-0411BCA0B7CF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приказ Минэкономразвития России от 21 февраля 2012 года № 76 будет заменен приказом Минэкономразвития России от 31 июля 2020 года № 478 «Об утверждении Порядка регистрации деклараций о соответствии и Порядка формирования и ведения единого реестра зарегистрированных деклараций о соответствии, предоставления содержащихся в указанном реестре сведений».</a:t>
          </a:r>
          <a:endParaRPr lang="ru-RU" sz="1200" kern="1200" dirty="0"/>
        </a:p>
      </dsp:txBody>
      <dsp:txXfrm>
        <a:off x="1346200" y="2793999"/>
        <a:ext cx="4749800" cy="1269999"/>
      </dsp:txXfrm>
    </dsp:sp>
    <dsp:sp modelId="{3130997B-C466-463D-B3CC-BCA4A76E4A98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4DA4B-4E2C-4419-BAEC-493D7F3BAD1B}">
      <dsp:nvSpPr>
        <dsp:cNvPr id="0" name=""/>
        <dsp:cNvSpPr/>
      </dsp:nvSpPr>
      <dsp:spPr>
        <a:xfrm>
          <a:off x="0" y="10193"/>
          <a:ext cx="4717727" cy="19222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2019 год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136 партии  4500 голов племенной КРС из стран Евросоюза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6 партий 437 голов племенные свиньи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5 партий 397,8 тыс. шт. инкубационное яйцо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1 партия 150 штук аквариумная рыба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34 партии 34 головы домашние животные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115149" y="10193"/>
        <a:ext cx="3602577" cy="1922227"/>
      </dsp:txXfrm>
    </dsp:sp>
    <dsp:sp modelId="{726A8D19-31EE-456C-BCF8-7CB05F14E6E2}">
      <dsp:nvSpPr>
        <dsp:cNvPr id="0" name=""/>
        <dsp:cNvSpPr/>
      </dsp:nvSpPr>
      <dsp:spPr>
        <a:xfrm>
          <a:off x="144439" y="519184"/>
          <a:ext cx="980192" cy="11884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6435D-5E4B-4F38-83F9-BBCE4DF3BB15}">
      <dsp:nvSpPr>
        <dsp:cNvPr id="0" name=""/>
        <dsp:cNvSpPr/>
      </dsp:nvSpPr>
      <dsp:spPr>
        <a:xfrm>
          <a:off x="0" y="2095733"/>
          <a:ext cx="4717727" cy="17160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2020 год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58 партий 1858 голов племенной КРС из стран ЕС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35 партий 2627,6 тыс. шт. инкубационное яйцо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5 партий 31,5 тонна консервы рыбные из Китая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10 партий 10 голов домашние животные</a:t>
          </a:r>
        </a:p>
      </dsp:txBody>
      <dsp:txXfrm>
        <a:off x="1115149" y="2095733"/>
        <a:ext cx="3602577" cy="1716044"/>
      </dsp:txXfrm>
    </dsp:sp>
    <dsp:sp modelId="{A1F2E5EF-E7AD-4AC6-A90B-1559493DD451}">
      <dsp:nvSpPr>
        <dsp:cNvPr id="0" name=""/>
        <dsp:cNvSpPr/>
      </dsp:nvSpPr>
      <dsp:spPr>
        <a:xfrm>
          <a:off x="144439" y="2264324"/>
          <a:ext cx="946904" cy="13728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5892-C3D9-4352-B3AE-D878047F619A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2128D-DD73-465B-B30F-DB6F14257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61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5134D-E085-47C9-BE9D-74C6F714D50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4A93-B7BB-4B10-8AFC-2C56BE7D9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3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7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4A93-B7BB-4B10-8AFC-2C56BE7D957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BBDD-8FAE-4081-B79E-A6415F4AF09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73AF-7624-46E8-B046-7CCD83D7BF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1122-5010-4FFB-9958-1587A9BF0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1075-0D74-4D82-9B98-4E81B410A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5AE9-EB85-493B-9465-1A4566F2F4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CA4C-FD91-42DF-98DC-0BD6787345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A1A-03BB-4044-AE47-9C2B603AD9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3D5-38F0-498B-9F35-8BA1396F97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26A9-C5E6-4AF3-942A-C0426C13CD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5227-CA2F-4508-B4B2-9B7821268B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C7D4-7AEE-474C-A861-248185704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8CFB-5E84-492D-BA9B-9A53DB2DDD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CA9D-E094-4FD2-80BF-755E5ABAB1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AF09-E37E-4D04-B26E-F515A1AEE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5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6FDCA7FCC43323E13BF91BC5124B024EAF83454B6E4FEA36A83300B3AFF0B61E4478A9C4A8FB05A7EA2BE5252l6bE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B8673BEE46EFC052D9B5761FA7F52C96BA5ADB38D16964C5F3756525F161FD80D3151EFA55751D3EE34FFC5A2KB06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hyperlink" Target="consultantplus://offline/ref=B5626AA1D2BFAD03C497CB0C605232CFCFF1D2E458E468C16AB8E34F96A78D6BD7D6A427021C9EAD740072A27CBBn8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0799F3C5DBB99CC4F9D2356FB7AC5A2F6D8F4247E92BDF41CD8A2B63B0402C27C8CDD7EA3E1B42560E0D92345T237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chart" Target="../charts/chart1.xml"/><Relationship Id="rId4" Type="http://schemas.openxmlformats.org/officeDocument/2006/relationships/image" Target="../media/image31.jpe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48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main?base=LAW;n=358670;dst=100037" TargetMode="External"/><Relationship Id="rId3" Type="http://schemas.openxmlformats.org/officeDocument/2006/relationships/image" Target="../media/image1.jpeg"/><Relationship Id="rId7" Type="http://schemas.openxmlformats.org/officeDocument/2006/relationships/hyperlink" Target="consultantplus://offline/ref=main?base=LAW;n=358670;dst=10011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7895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260" y="4876006"/>
            <a:ext cx="321454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16" y="120175"/>
            <a:ext cx="780661" cy="43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5864"/>
            <a:ext cx="1152128" cy="10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1131590"/>
            <a:ext cx="817585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ПУБЛИЧНЫЕ ОБСУЖДЕНИЯ РЕЗУЛЬТАТОВ ПРАВОПРИМЕНИТЕЛЬНОЙ ПРАКТИКИ УПРАВЛЕНИЯ РОССЕЛЬХОЗНАДЗОРА ПО РЕСПУБЛИКЕ БАШКОРТОСТАН И РУКОВОДСТВ ПО СОБЛЮДЕНИЮ ОБЯЗАТЕЛЬНЫХ ТРЕБОВАНИЙ ЗА </a:t>
            </a:r>
            <a:r>
              <a:rPr lang="ru-RU" sz="3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 </a:t>
            </a:r>
            <a:r>
              <a:rPr lang="ru-RU" sz="3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4530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93256246"/>
              </p:ext>
            </p:extLst>
          </p:nvPr>
        </p:nvGraphicFramePr>
        <p:xfrm>
          <a:off x="2275776" y="744090"/>
          <a:ext cx="6840760" cy="440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1472" y="27895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Реформа контрольно-надзорной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915566"/>
            <a:ext cx="2111048" cy="2736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1 января 2021 года в сфере государственного ветеринарного надзора начнут применяться приказы Минсельхоза России:</a:t>
            </a:r>
          </a:p>
        </p:txBody>
      </p:sp>
      <p:pic>
        <p:nvPicPr>
          <p:cNvPr id="3074" name="Picture 2" descr="C:\Users\vv10\Pictures\d-ю-и-че-овек-персона-и-красный-воск-ицате-ьный-знак-599199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8" y="3723877"/>
            <a:ext cx="1680780" cy="1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1472" y="27895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Реформа контрольно-надзорной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915566"/>
            <a:ext cx="2232248" cy="2736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</a:t>
            </a:r>
            <a:r>
              <a:rPr lang="ru-RU" sz="1600" dirty="0"/>
              <a:t>сфере государственного надзора в области обеспечения качества и безопасности пищевых продуктов, материалов и изделий с 1 января 2021 года</a:t>
            </a:r>
          </a:p>
        </p:txBody>
      </p:sp>
      <p:pic>
        <p:nvPicPr>
          <p:cNvPr id="3074" name="Picture 2" descr="C:\Users\vv10\Pictures\d-ю-и-че-овек-персона-и-красный-воск-ицате-ьный-знак-599199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8" y="3723877"/>
            <a:ext cx="1680780" cy="1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1243912"/>
              </p:ext>
            </p:extLst>
          </p:nvPr>
        </p:nvGraphicFramePr>
        <p:xfrm>
          <a:off x="2915816" y="7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8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аркировка молочной продукции. Методичка. Терминоло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" y="771394"/>
            <a:ext cx="9144000" cy="43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1472" y="27895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Маркировка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отдельных видов молочной продукции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328" y="915566"/>
            <a:ext cx="2713488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Постановление </a:t>
            </a:r>
            <a:r>
              <a:rPr lang="ru-RU" sz="1400" dirty="0"/>
              <a:t>Правительства РФ (от 15 декабря 2020 года № 2099) определяет обязанности участников оборота молочной продукции по ее маркировке в следующем году.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915566"/>
            <a:ext cx="5367540" cy="2304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Даты начала обязательной маркировки зависят от вида продукции и срока ее хранения, например:</a:t>
            </a:r>
          </a:p>
          <a:p>
            <a:pPr algn="ctr"/>
            <a:r>
              <a:rPr lang="ru-RU" dirty="0"/>
              <a:t>- сыры и мороженое нужно маркировать средствами идентификации с 1 июня 2021 года;</a:t>
            </a:r>
          </a:p>
          <a:p>
            <a:pPr algn="ctr"/>
            <a:r>
              <a:rPr lang="ru-RU" dirty="0"/>
              <a:t>- молоко, сливочное масло, творог, кефир и некоторую другую продукцию со сроком хранения более 40 суток – с 1 сентября, а до 40 суток включительно – с 1 декабря 2021 года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435846"/>
            <a:ext cx="824786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Исключение</a:t>
            </a:r>
            <a:r>
              <a:rPr lang="ru-RU" dirty="0"/>
              <a:t> – крестьянские (фермерские) хозяйства, которые продают свою «молочку» в розницу. Они вправе не маркировать любую такую продукцию до </a:t>
            </a:r>
            <a:r>
              <a:rPr lang="ru-RU" dirty="0">
                <a:solidFill>
                  <a:srgbClr val="FF0000"/>
                </a:solidFill>
              </a:rPr>
              <a:t>1 декабря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22447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83"/>
            <a:ext cx="9144000" cy="4393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Рисунок 5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94009"/>
            <a:ext cx="395536" cy="249492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7546" y="14022"/>
            <a:ext cx="8155303" cy="590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Лицензирование в сфере обращения лекарственных средств для ветеринарного применения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768386"/>
            <a:ext cx="8856985" cy="8672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Предстоят в следующем году значительные изменения и в сфере лицензирования фармацевтической деятельности, осуществляемой в сфере обращения лекарственных средств для ветеринарного применения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" y="59687"/>
            <a:ext cx="569603" cy="5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71" y="189790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79662"/>
            <a:ext cx="8856984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рамках Федерального закона от 27 декабря 2019 года № 487-ФЗ с 1 января 2021 года будет введена так называемая реестровая модель в сфере лицензирования. Это означает, что разрешение государства заниматься определенной деятельностью будет подтверждаться не документом (лицензией), а записью в реестре лицензий. Оформлять лицензии на бланках строгой отчетности и выдавать их дубликаты и копии перестанут.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3147814"/>
            <a:ext cx="885698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С1 </a:t>
            </a:r>
            <a:r>
              <a:rPr lang="ru-RU" sz="1600" dirty="0"/>
              <a:t>января 2021 года вступят в силу утвержденные постановлением Правительства РФ от 2 декабря 2020 года № 1986 изменения в Положение о лицензировании производства лекарственных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8177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83"/>
            <a:ext cx="9144000" cy="4393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Рисунок 5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94009"/>
            <a:ext cx="395536" cy="249492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7546" y="14022"/>
            <a:ext cx="8155303" cy="590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Лицензирование в сфере обращения лекарственных средств для ветеринарного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применения с 2021 начнут действовать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768386"/>
            <a:ext cx="8856985" cy="4098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- постановление Правительства РФ от 15 сентября 2020 года № 1447 «Об утверждении Правил уничтожения изъятых фальсифицированных лекарственных средств, недоброкачественных лекарственных средств и контрафактных лекарственных средств» (вместо аналогичного постановления Правительства РФ от 3 сентября 2010 года № 674);</a:t>
            </a:r>
          </a:p>
          <a:p>
            <a:pPr algn="just"/>
            <a:r>
              <a:rPr lang="ru-RU" dirty="0"/>
              <a:t>- приказ Минсельхоза России от 21 сентября 2020 года № 555 «Об утверждении Правил надлежащей аптечной практики лекарственных препаратов для ветеринарного применения»;</a:t>
            </a:r>
          </a:p>
          <a:p>
            <a:pPr algn="just"/>
            <a:r>
              <a:rPr lang="ru-RU" dirty="0"/>
              <a:t>- приказ Минсельхоза России от 29 июля 2020 года № 426 «Об утверждении Правил хранения лекарственных средств для ветеринарного применения» (вместо аналогичного приказа № 145).</a:t>
            </a:r>
          </a:p>
          <a:p>
            <a:pPr algn="just"/>
            <a:r>
              <a:rPr lang="ru-RU" dirty="0"/>
              <a:t>Помимо перечисленного с 9 февраля 2021 года начнет действовать Фармакопея Евразийского экономического союза, утвержденная Решением Коллегии Евразийской экономической комиссии от 11 августа 2020 года № 100.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" y="59687"/>
            <a:ext cx="569603" cy="5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71" y="189790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3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94009"/>
            <a:ext cx="395536" cy="249492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7546" y="14022"/>
            <a:ext cx="8155303" cy="590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сфере карантина растений, контроля за качеством зерна и семенного контроля с 1 января 2021 года: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097" y="768386"/>
            <a:ext cx="8856985" cy="425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вместо постановления Правительства РФ от 3 февраля 2017 года № 133 начнет действовать </a:t>
            </a:r>
            <a:r>
              <a:rPr lang="ru-RU" sz="1600" dirty="0">
                <a:hlinkClick r:id="rId3"/>
              </a:rPr>
              <a:t>постановление</a:t>
            </a:r>
            <a:r>
              <a:rPr lang="ru-RU" sz="1600" dirty="0"/>
              <a:t> от 10.08.2020 года № 1201 «Об утверждении Положения о лицензировании деятельности юридических лиц, индивидуальных предпринимателей на право выполнения работ по карантинному фитосанитарному обеззараживанию»;</a:t>
            </a:r>
          </a:p>
          <a:p>
            <a:r>
              <a:rPr lang="ru-RU" sz="1600" dirty="0"/>
              <a:t>- приказ Минсельхоза России от 9 января 2017 года № 1 будет заменен приказом от 28 июля 2020 года № 424 «Об утверждении порядка немедленного извещения, в том числе в электронной форме, Федеральной службы по ветеринарному и фитосанитарному надзору об обнаружении признаков заражения и (или) засорения </a:t>
            </a:r>
            <a:r>
              <a:rPr lang="ru-RU" sz="1600" dirty="0" err="1"/>
              <a:t>подкарантинной</a:t>
            </a:r>
            <a:r>
              <a:rPr lang="ru-RU" sz="1600" dirty="0"/>
              <a:t> продукции, </a:t>
            </a:r>
            <a:r>
              <a:rPr lang="ru-RU" sz="1600" dirty="0" err="1"/>
              <a:t>подкарантинных</a:t>
            </a:r>
            <a:r>
              <a:rPr lang="ru-RU" sz="1600" dirty="0"/>
              <a:t> объектов карантинными объектами»;</a:t>
            </a:r>
          </a:p>
          <a:p>
            <a:r>
              <a:rPr lang="ru-RU" sz="1600" dirty="0"/>
              <a:t>- вместо приказа Минсельхоза России от 15 марта 2017 года № 123 будет действовать приказ от 31 июля 2020 года № 440 «Об утверждении Порядка маркировки </a:t>
            </a:r>
            <a:r>
              <a:rPr lang="ru-RU" sz="1600" dirty="0" err="1"/>
              <a:t>подкарантинной</a:t>
            </a:r>
            <a:r>
              <a:rPr lang="ru-RU" sz="1600" dirty="0"/>
              <a:t> продукции, перевозимой в виде древесных упаковочных или крепежных материалов, при условии использования ее при вывозе из Российской Федерации в качестве упаковки или крепления иного вывозимого из Российской Федерации товара, требований к форме специального знака международного образца, обозначающего соответствие такой </a:t>
            </a:r>
            <a:r>
              <a:rPr lang="ru-RU" sz="1600" dirty="0" err="1"/>
              <a:t>подкарантинной</a:t>
            </a:r>
            <a:r>
              <a:rPr lang="ru-RU" sz="1600" dirty="0"/>
              <a:t> продукции карантинным фитосанитарным требованиям страны-импортера, способам его нанесения</a:t>
            </a:r>
            <a:r>
              <a:rPr lang="ru-RU" sz="1600" dirty="0" smtClean="0"/>
              <a:t>»;</a:t>
            </a:r>
            <a:endParaRPr lang="ru-RU" sz="1600" dirty="0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" y="59687"/>
            <a:ext cx="569603" cy="5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71" y="189790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94009"/>
            <a:ext cx="395536" cy="249492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7546" y="14022"/>
            <a:ext cx="8155303" cy="590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сфере карантина растений, контроля за качеством зерна и семенного контроля с 1 января 2021 года: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097" y="768386"/>
            <a:ext cx="8856985" cy="425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- приказ Минсельхоза России от 3 мая 2018 года № 188 будет заменен приказом от 30 июля 2020 года № 432 «Об утверждении перечня </a:t>
            </a:r>
            <a:r>
              <a:rPr lang="ru-RU" sz="1600" dirty="0" err="1"/>
              <a:t>подкарантинной</a:t>
            </a:r>
            <a:r>
              <a:rPr lang="ru-RU" sz="1600" dirty="0"/>
              <a:t> продукции, на которую выдается карантинный сертификат»;</a:t>
            </a:r>
          </a:p>
          <a:p>
            <a:r>
              <a:rPr lang="ru-RU" sz="1600" dirty="0"/>
              <a:t>- вместо приказа Минсельхоза России от 10 августа 2017 года № 390 начнет действовать приказ от 28 июля 2020 года № 425 «Об утверждении порядка немедленного извещения Федеральной службы по ветеринарному и фитосанитарному надзору о доставке </a:t>
            </a:r>
            <a:r>
              <a:rPr lang="ru-RU" sz="1600" dirty="0" err="1"/>
              <a:t>подкарантинной</a:t>
            </a:r>
            <a:r>
              <a:rPr lang="ru-RU" sz="1600" dirty="0"/>
              <a:t> продукции, </a:t>
            </a:r>
            <a:r>
              <a:rPr lang="ru-RU" sz="1600" dirty="0" err="1"/>
              <a:t>подкарантинных</a:t>
            </a:r>
            <a:r>
              <a:rPr lang="ru-RU" sz="1600" dirty="0"/>
              <a:t> объектов, в том числе в электронной форме»;</a:t>
            </a:r>
          </a:p>
          <a:p>
            <a:r>
              <a:rPr lang="ru-RU" sz="1600" dirty="0"/>
              <a:t>- приказ Минсельхоза России от 24 мая 2017 года № 252 будет заменен приказом от 31 июля 2020 года № 439 «Об утверждении Порядка ведения реестра </a:t>
            </a:r>
            <a:r>
              <a:rPr lang="ru-RU" sz="1600" dirty="0" err="1"/>
              <a:t>подкарантинных</a:t>
            </a:r>
            <a:r>
              <a:rPr lang="ru-RU" sz="1600" dirty="0"/>
              <a:t> объектов, на которых используются технологии, обеспечивающие лишение карантинных объектов жизнеспособности»;</a:t>
            </a:r>
          </a:p>
          <a:p>
            <a:r>
              <a:rPr lang="ru-RU" sz="1600" dirty="0"/>
              <a:t>- вместо приказа Минсельхоза России от 12 декабря 2017 года № 622 будет действовать </a:t>
            </a:r>
            <a:r>
              <a:rPr lang="ru-RU" sz="1600" dirty="0">
                <a:hlinkClick r:id="rId3"/>
              </a:rPr>
              <a:t>приказ</a:t>
            </a:r>
            <a:r>
              <a:rPr lang="ru-RU" sz="1600" dirty="0"/>
              <a:t> от 31 июля 2020 года № 443 «Об утверждении Порядка реализации и транспортировки партий семян сельскохозяйственных растений»;</a:t>
            </a:r>
          </a:p>
          <a:p>
            <a:r>
              <a:rPr lang="ru-RU" sz="1600" dirty="0"/>
              <a:t>- начнет применяться </a:t>
            </a:r>
            <a:r>
              <a:rPr lang="ru-RU" sz="1600" dirty="0">
                <a:hlinkClick r:id="rId4"/>
              </a:rPr>
              <a:t>Решение</a:t>
            </a:r>
            <a:r>
              <a:rPr lang="ru-RU" sz="1600" dirty="0"/>
              <a:t> Совета Евразийской экономической комиссии от 30января 2020 года № 10 «О единых методах определения сортовых качеств семян сельскохозяйственных растений в рамках Евразийского экономического союза».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" y="59687"/>
            <a:ext cx="569603" cy="5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71" y="189790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5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94009"/>
            <a:ext cx="395536" cy="249492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7546" y="14022"/>
            <a:ext cx="8155303" cy="590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сфере государственного земельного надзора с 1 января 2021 года: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597" y="915566"/>
            <a:ext cx="8856985" cy="17313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вместо Правил эксплуатации мелиоративных систем и отдельно расположенных гидротехнических сооружений, утвержденных Минсельхозпродом РФ 26 мая 1998 года, начнет действовать </a:t>
            </a:r>
            <a:r>
              <a:rPr lang="ru-RU" sz="1600" dirty="0">
                <a:hlinkClick r:id="rId3"/>
              </a:rPr>
              <a:t>приказ</a:t>
            </a:r>
            <a:r>
              <a:rPr lang="ru-RU" sz="1600" dirty="0"/>
              <a:t> Минсельхоза России от 31 июля 2020 года № 438, утвердивший новые аналогичные Правила;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" y="59687"/>
            <a:ext cx="569603" cy="5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71" y="189790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5773" y="2787774"/>
            <a:ext cx="8856985" cy="17313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вместо Правил эксплуатации мелиоративных систем и отдельно расположенных гидротехнических сооружений, утвержденных Минсельхозпродом РФ 26 мая 1998 года, начнет действовать </a:t>
            </a:r>
            <a:r>
              <a:rPr lang="ru-RU" sz="1600" dirty="0">
                <a:hlinkClick r:id="rId3"/>
              </a:rPr>
              <a:t>приказ</a:t>
            </a:r>
            <a:r>
              <a:rPr lang="ru-RU" sz="1600" dirty="0"/>
              <a:t> Минсельхоза России от 31 июля 2020 года № 438, утвердивший новые аналогичные Правила;</a:t>
            </a:r>
          </a:p>
        </p:txBody>
      </p:sp>
    </p:spTree>
    <p:extLst>
      <p:ext uri="{BB962C8B-B14F-4D97-AF65-F5344CB8AC3E}">
        <p14:creationId xmlns:p14="http://schemas.microsoft.com/office/powerpoint/2010/main" val="4697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7" y="107139"/>
            <a:ext cx="642909" cy="4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8747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Контроль поднадзорной продукции 2020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80407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</a:t>
            </a:r>
            <a:r>
              <a:rPr lang="ru-RU" dirty="0"/>
              <a:t>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ACA13F14-AFD0-477D-BB6C-C97FC86C5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747870"/>
              </p:ext>
            </p:extLst>
          </p:nvPr>
        </p:nvGraphicFramePr>
        <p:xfrm>
          <a:off x="4211960" y="1136237"/>
          <a:ext cx="4717727" cy="381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F817F04A-D562-4ECC-89AA-B3F320D71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091584"/>
              </p:ext>
            </p:extLst>
          </p:nvPr>
        </p:nvGraphicFramePr>
        <p:xfrm>
          <a:off x="251520" y="870624"/>
          <a:ext cx="3960440" cy="369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068619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7" y="107139"/>
            <a:ext cx="642909" cy="4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0228" y="87474"/>
            <a:ext cx="814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Контроль на Государственной границе в Международном аэропорту «Уфа»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831267"/>
            <a:ext cx="5941861" cy="21725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b="1" dirty="0"/>
              <a:t>В воздушном пункте пропуска через Государственную границу Российской Федерации в Международном аэропорту «Уфа» специалистами отдела в ходе досмотра ручной клади и багажа пассажиров, следующих из стран СНГ (Азербайджана, Таджикистана, Узбекистана) выявлено 74 нарушения ветеринарно-санитарных правил перевозок животноводческих грузов  (отсутствие ветеринарных сопроводительных документов) изъято и утилизировано 180,95 кг продукции животного происхождения.</a:t>
            </a:r>
          </a:p>
          <a:p>
            <a:pPr algn="ctr"/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B3FEBF-FD91-4F90-A2FD-30CEF75EC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8" y="848519"/>
            <a:ext cx="2409732" cy="21725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AA06B04-6BE5-4B05-B1CA-F41512F27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119489"/>
            <a:ext cx="2346751" cy="19119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15FCEB-C71E-4954-AF8F-AD465E1005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14" y="3131597"/>
            <a:ext cx="2409732" cy="19119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2B9A022-32BA-43AA-B7B8-4D3D608FF6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81" y="3119490"/>
            <a:ext cx="2505118" cy="19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29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7895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260" y="4876006"/>
            <a:ext cx="321454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26"/>
            <a:ext cx="642977" cy="5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498" y="1203598"/>
            <a:ext cx="8175852" cy="35086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Заместитель руководителя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Управления Федеральной службы по ветеринарному и фитосанитарному надзору по Республике Башкортостан</a:t>
            </a:r>
          </a:p>
          <a:p>
            <a:pPr algn="ctr"/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КУТЛИМАТОВ  РИШАТ  ФАРИТОВИЧ</a:t>
            </a:r>
          </a:p>
          <a:p>
            <a:pPr algn="ctr"/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3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7" y="107139"/>
            <a:ext cx="642909" cy="4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8747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Работа в режиме санкций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7945" y="1851670"/>
            <a:ext cx="4861741" cy="31683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just"/>
            <a:r>
              <a:rPr lang="ru-RU" sz="1400" b="1" dirty="0"/>
              <a:t>В целях предотвращения нелегальных поставок на территорию Российской Федерации продукции из стран, указанных в постановлениях Правительства Российской Федерации от 07.08.2014 г. № 778 «О мерах по реализации указов президента Российской Федерации от 06.08.2014 г. № 560», от 24.06.2015 г. № 320 и от 29.06.2016 г. № 305 «О продлении действий отдельных специальных экономических мер в целях обеспечения безопасности Российской Федерации» за 2020 год совместно с Башкортостанской таможней, Прокуратурой и Роспотребнадзором проведено 4 комиссионных контрольных мероприятий оптовых баз по хранению и реализации продукции животного происхождения. Санкционной продукции не выявлено.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5" name="Рисунок 14" descr="C:\Users\vp05\AppData\Local\Microsoft\Windows\Temporary Internet Files\Content.Word\IMG_20190125_115536.jpg">
            <a:extLst>
              <a:ext uri="{FF2B5EF4-FFF2-40B4-BE49-F238E27FC236}">
                <a16:creationId xmlns="" xmlns:a16="http://schemas.microsoft.com/office/drawing/2014/main" id="{5DCF9FF9-AE22-4D8F-8926-86D2A64FE33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97856"/>
            <a:ext cx="3059832" cy="199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85501A5-6D29-4160-8BF0-94DCD901A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3136977"/>
            <a:ext cx="3059832" cy="18021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506F1B-894F-4B12-9806-3CDD2D306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70625"/>
            <a:ext cx="3240360" cy="8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9902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1560" y="87475"/>
            <a:ext cx="7767244" cy="486053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оформления эВСД за 2020 г.</a:t>
            </a:r>
          </a:p>
        </p:txBody>
      </p:sp>
      <p:pic>
        <p:nvPicPr>
          <p:cNvPr id="5" name="Рисунок 4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87" y="578515"/>
            <a:ext cx="9144000" cy="107156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378805" y="107139"/>
            <a:ext cx="6429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13810" y="4873470"/>
            <a:ext cx="321454" cy="270030"/>
          </a:xfrm>
        </p:spPr>
        <p:txBody>
          <a:bodyPr/>
          <a:lstStyle/>
          <a:p>
            <a:fld id="{A120AF09-E37E-4D04-B26E-F515A1AEEAE5}" type="slidenum">
              <a:rPr lang="ru-RU" smtClean="0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="" xmlns:a16="http://schemas.microsoft.com/office/drawing/2014/main" id="{957E14AA-3908-4FBB-86EC-8E1DAE0AF933}"/>
              </a:ext>
            </a:extLst>
          </p:cNvPr>
          <p:cNvSpPr/>
          <p:nvPr/>
        </p:nvSpPr>
        <p:spPr>
          <a:xfrm>
            <a:off x="1907702" y="690658"/>
            <a:ext cx="5328596" cy="691201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Население Республики Башкортостан 4 млн. 066 тыс. 972 чел.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Количество </a:t>
            </a:r>
            <a:r>
              <a:rPr lang="ru-RU" sz="1400" b="1" dirty="0" err="1"/>
              <a:t>эВСД</a:t>
            </a:r>
            <a:r>
              <a:rPr lang="ru-RU" sz="1400" b="1" dirty="0"/>
              <a:t> на душу населения составляет 1,81 шт.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BA72ED7C-D175-448A-B3C2-A9A1E2082116}"/>
              </a:ext>
            </a:extLst>
          </p:cNvPr>
          <p:cNvGraphicFramePr>
            <a:graphicFrameLocks/>
          </p:cNvGraphicFramePr>
          <p:nvPr/>
        </p:nvGraphicFramePr>
        <p:xfrm>
          <a:off x="251520" y="1439704"/>
          <a:ext cx="8562290" cy="359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909F7B98-3235-438E-B692-E86C79889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665810"/>
              </p:ext>
            </p:extLst>
          </p:nvPr>
        </p:nvGraphicFramePr>
        <p:xfrm>
          <a:off x="251520" y="1447131"/>
          <a:ext cx="8640960" cy="35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4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4731993"/>
            <a:ext cx="2133600" cy="273844"/>
          </a:xfrm>
        </p:spPr>
        <p:txBody>
          <a:bodyPr/>
          <a:lstStyle/>
          <a:p>
            <a:fld id="{A120AF09-E37E-4D04-B26E-F515A1AEEAE5}" type="slidenum">
              <a:rPr lang="ru-RU" smtClean="0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67545" y="24136"/>
            <a:ext cx="7738889" cy="4086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Эпизоотическая ситуация в Республике Башкортостан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году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915816" y="926602"/>
            <a:ext cx="115212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17749" y="1871452"/>
            <a:ext cx="115212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7943" y="769487"/>
            <a:ext cx="4310862" cy="8228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58019" y="1676090"/>
            <a:ext cx="4310863" cy="8228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09673" y="1778736"/>
            <a:ext cx="214198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очагов среди домашних животных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91412" y="872133"/>
            <a:ext cx="2069976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очагов </a:t>
            </a:r>
          </a:p>
          <a:p>
            <a:pPr>
              <a:lnSpc>
                <a:spcPts val="1900"/>
              </a:lnSpc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среди диких плотоядных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68187" y="3867894"/>
            <a:ext cx="4320787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другим особо опасным и острым инфекционным заболеваниям общим для человека и животных республика остается благополучной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22345" y="2787774"/>
            <a:ext cx="421247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altLang="ru-RU" sz="1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КАРАНТИН ПО БЕШЕНСТВУ В </a:t>
            </a:r>
            <a:r>
              <a:rPr lang="ru-RU" altLang="ru-RU" sz="16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2020 </a:t>
            </a:r>
            <a:r>
              <a:rPr lang="ru-RU" altLang="ru-RU" sz="1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872135"/>
            <a:ext cx="2808313" cy="1518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 бешенством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" y="54771"/>
            <a:ext cx="642977" cy="5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vv10\Pictures\Бешенство 2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9" y="2446173"/>
            <a:ext cx="2000261" cy="25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лк, волки люди, выставка, концентрация волков, угроза уничтожения,  защита, фермеры, крупный рогатый скот, международный центр волка, волчья  стая, фото, реферат дикие животные хищни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88" y="769487"/>
            <a:ext cx="1419614" cy="8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Еще одна бешеная собака погибла в Самарской области | CityTraff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88" y="1676090"/>
            <a:ext cx="1419614" cy="8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артинки по запросу &quot;мясо свинины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49804"/>
            <a:ext cx="3365996" cy="1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1" y="580081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11901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АЧС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335103"/>
            <a:ext cx="2232248" cy="98603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>
              <a:latin typeface="Arial" pitchFamily="34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0851" y="742070"/>
            <a:ext cx="3888432" cy="4055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Отобрано проб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329613"/>
            <a:ext cx="4283968" cy="1736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«ВГНКИ», ФГБУ «ВНИИЗЖ», ФГБУ «Челябинская МВЛ», ФГБУ «Башкирский референтный центр Россельхознадзора» и ГБУ Башкирская НПВЛ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158258" y="1923679"/>
            <a:ext cx="557758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20272" y="4876011"/>
            <a:ext cx="2133600" cy="273844"/>
          </a:xfrm>
        </p:spPr>
        <p:txBody>
          <a:bodyPr/>
          <a:lstStyle/>
          <a:p>
            <a:fld id="{A120AF09-E37E-4D04-B26E-F515A1AEEAE5}" type="slidenum">
              <a:rPr lang="ru-RU" smtClean="0">
                <a:solidFill>
                  <a:schemeClr val="tx1"/>
                </a:solidFill>
              </a:rPr>
              <a:pPr/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4" name="Picture 4" descr="Картинки по запросу &quot;селезенка свина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9793"/>
            <a:ext cx="2692354" cy="20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&quot;пробирка с кровью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01" y="3020458"/>
            <a:ext cx="2446279" cy="18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5" y="1321132"/>
            <a:ext cx="4032448" cy="1736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исследование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АЧС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4904 пробы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биоматериала и пищевой продукции, в том числе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611 проб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диких кабанов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отрицательный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1" y="56290"/>
            <a:ext cx="642977" cy="5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0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4948014"/>
            <a:ext cx="368878" cy="195486"/>
          </a:xfrm>
        </p:spPr>
        <p:txBody>
          <a:bodyPr/>
          <a:lstStyle/>
          <a:p>
            <a:fld id="{A120AF09-E37E-4D04-B26E-F515A1AEEAE5}" type="slidenum">
              <a:rPr lang="ru-RU" smtClean="0">
                <a:solidFill>
                  <a:schemeClr val="tx1"/>
                </a:solidFill>
              </a:rPr>
              <a:pPr/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3028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Выполнение приказов мониторинга Россельхознадзора</a:t>
            </a:r>
          </a:p>
        </p:txBody>
      </p:sp>
      <p:pic>
        <p:nvPicPr>
          <p:cNvPr id="15" name="Рисунок 14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746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51520" y="789552"/>
            <a:ext cx="417646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u="sng" dirty="0"/>
              <a:t>Приказ Россельхознадзора от 28.12.2018 № 1519</a:t>
            </a:r>
            <a:r>
              <a:rPr lang="ru-RU" dirty="0"/>
              <a:t> (План государственного эпизоотологического мониторинга)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941680"/>
            <a:ext cx="4176464" cy="2142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85725" indent="-85725">
              <a:buFont typeface="Wingdings" pitchFamily="2" charset="2"/>
              <a:buChar char="§"/>
            </a:pP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13958 отобрано проб всего, в том числе: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1565 проб сыворотки крови на контагиозную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плевропневмнонию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КРС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 проб сыворотки крови на чуму мелких жвачных животных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300 проб на болезнь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Шмалленберга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1245 проб биоматериала на губкообразную энцефалопатию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1262 пробы сыворотки крови и 12 проб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патматериала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исследование Ящура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Заболевания не обнаружены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789552"/>
            <a:ext cx="4320478" cy="11528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u="sng" dirty="0"/>
              <a:t>Приказ Россельхознадзора от 28.12.2018 № 1520</a:t>
            </a:r>
            <a:r>
              <a:rPr lang="ru-RU" b="1" dirty="0"/>
              <a:t> </a:t>
            </a:r>
            <a:r>
              <a:rPr lang="ru-RU" dirty="0"/>
              <a:t>(государственный мониторинг и государственное задание по качеству и безопасности пищевой продукции)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1938257"/>
            <a:ext cx="4320480" cy="21456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1114 проб пищевой	продукции отобрано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в 58 образцах продукции получен положительный результат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1 предприятие находится на УЛК на сегодняшний день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0782" y="4200024"/>
            <a:ext cx="831842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30 апреля 2019 года по предложениям </a:t>
            </a:r>
            <a:r>
              <a:rPr lang="ru-RU" sz="1600" b="1" dirty="0" err="1"/>
              <a:t>госветслужбы</a:t>
            </a:r>
            <a:r>
              <a:rPr lang="ru-RU" sz="1600" b="1" dirty="0"/>
              <a:t> Республики Башкортостан, которая представила необходимую доказательную базу, изменен статус Регионализации по ящуру Республики Башкортостан на «Благополучный без вакцинации»</a:t>
            </a:r>
            <a:endParaRPr lang="ru-RU" sz="1600" dirty="0">
              <a:effectLst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1" y="56290"/>
            <a:ext cx="642977" cy="5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4948014"/>
            <a:ext cx="368878" cy="195486"/>
          </a:xfrm>
        </p:spPr>
        <p:txBody>
          <a:bodyPr/>
          <a:lstStyle/>
          <a:p>
            <a:fld id="{A120AF09-E37E-4D04-B26E-F515A1AEEAE5}" type="slidenum">
              <a:rPr lang="ru-RU" smtClean="0">
                <a:solidFill>
                  <a:schemeClr val="tx1"/>
                </a:solidFill>
              </a:rPr>
              <a:pPr/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9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Профилактические рейды с целью пресечения фактов не санкционированной торговли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335093"/>
            <a:ext cx="2232248" cy="98603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>
              <a:latin typeface="Arial" pitchFamily="34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rosselkhoznadzo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7" y="107139"/>
            <a:ext cx="642909" cy="4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897564"/>
            <a:ext cx="4968552" cy="3564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03697"/>
            <a:ext cx="4392487" cy="320466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364088" y="828112"/>
            <a:ext cx="3672408" cy="19596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Проведено </a:t>
            </a:r>
            <a:r>
              <a:rPr lang="ru-RU" dirty="0"/>
              <a:t>9 рейдовых мероприятий. Выявлено 20 фактов незаконной реализации рыбы общим весом 634,339 кг. Данная продукция была изъята и утилизирована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56076" y="2895786"/>
            <a:ext cx="3708411" cy="1980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отношении лиц, осуществлявших сбыт (реализацию) рыбы составлено 16 материалов по признакам правонарушения, предусмотренного ч. 1 ст. 10.8 КоАП РФ.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148064" y="1383618"/>
            <a:ext cx="216024" cy="24302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z02\Desktop\nalog-banners_gla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39"/>
            <a:ext cx="695200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0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94009"/>
            <a:ext cx="395536" cy="249492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26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7546" y="14022"/>
            <a:ext cx="8155303" cy="590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Лицензирование в сфере обращения лекарственных средств для ветеринарного применения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444" y="915566"/>
            <a:ext cx="3552453" cy="3888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В соответствии с поданными заявлениями и по результатам проведенных внеплановых проверок выдана </a:t>
            </a:r>
            <a:r>
              <a:rPr lang="ru-RU" b="1" dirty="0"/>
              <a:t>21</a:t>
            </a:r>
            <a:r>
              <a:rPr lang="ru-RU" dirty="0"/>
              <a:t> лицензия (10 – переоформление, 11 – предоставление лицензии) юридическим лицам и индивидуальным предпринимателям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76055729"/>
              </p:ext>
            </p:extLst>
          </p:nvPr>
        </p:nvGraphicFramePr>
        <p:xfrm>
          <a:off x="3563888" y="915567"/>
          <a:ext cx="5580112" cy="387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3" y="750098"/>
            <a:ext cx="9144000" cy="4393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860683" y="1540806"/>
            <a:ext cx="1997974" cy="10194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проверок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0683" y="2817858"/>
            <a:ext cx="199797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лицензий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6386" y="4140921"/>
            <a:ext cx="194421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87953" y="4148188"/>
            <a:ext cx="2007853" cy="8495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Переоформление 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082470" y="371259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1693890" y="2590034"/>
            <a:ext cx="331559" cy="1923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52728" y="900729"/>
            <a:ext cx="1152128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059832" y="1906539"/>
            <a:ext cx="144016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91880" y="1540806"/>
            <a:ext cx="2321836" cy="11200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распоряжению Центрального Аппарата Россельхознадзора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68439" y="3723963"/>
            <a:ext cx="1754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369785" y="1618507"/>
            <a:ext cx="225988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лекарственных средств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2240" y="48665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12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" y="59687"/>
            <a:ext cx="569603" cy="5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71" y="189790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97246" y="2357600"/>
            <a:ext cx="4366406" cy="9645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испытаний,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аттестованные и не утвержденные в соответствии с законодательством РФ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4731993"/>
            <a:ext cx="2133600" cy="273844"/>
          </a:xfrm>
        </p:spPr>
        <p:txBody>
          <a:bodyPr/>
          <a:lstStyle/>
          <a:p>
            <a:fld id="{A120AF09-E37E-4D04-B26E-F515A1AEEAE5}" type="slidenum">
              <a:rPr lang="ru-RU" smtClean="0">
                <a:solidFill>
                  <a:schemeClr val="tx1"/>
                </a:solidFill>
              </a:rPr>
              <a:pPr/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67545" y="24136"/>
            <a:ext cx="7738889" cy="6480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Причины прекращения действия деклараций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зерно в 2020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году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924388" y="1159969"/>
            <a:ext cx="115212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13803" y="1764810"/>
            <a:ext cx="115212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86144" y="1009826"/>
            <a:ext cx="4402413" cy="5667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 полный комплекс исследований зерна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5931" y="1665389"/>
            <a:ext cx="4397721" cy="630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47912" y="1679581"/>
            <a:ext cx="431707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декларации недостоверно указан объем партии и место хранения</a:t>
            </a:r>
            <a:endParaRPr lang="ru-RU" alt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872134"/>
            <a:ext cx="2808313" cy="4075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Прекращено действие 18 деклараций о соответствии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тысяч тонн зерна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случая   серийного выпуска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" y="54771"/>
            <a:ext cx="642977" cy="5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105372" y="4083918"/>
            <a:ext cx="4381462" cy="8431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осуществлялся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зерна, выпускаемого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серийно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912567" y="2526983"/>
            <a:ext cx="1187929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915817" y="3494058"/>
            <a:ext cx="1181430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97246" y="3401223"/>
            <a:ext cx="4389588" cy="6039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осуществлена идентификация зерна, не указано назначение зерна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918145" y="4200813"/>
            <a:ext cx="1179101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50081"/>
            <a:ext cx="7358114" cy="58936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Franklin Gothic Medium Cond" pitchFamily="34" charset="0"/>
              </a:rPr>
              <a:t>Земельный фонд Республики Башкортостан </a:t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Franklin Gothic Medium Cond" pitchFamily="34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Franklin Gothic Medium Cond" pitchFamily="34" charset="0"/>
              </a:rPr>
              <a:t>(по данным государственного (национального) доклада Управления </a:t>
            </a:r>
            <a:r>
              <a:rPr lang="ru-RU" sz="1600" dirty="0" err="1" smtClean="0">
                <a:solidFill>
                  <a:schemeClr val="bg1">
                    <a:lumMod val="10000"/>
                  </a:schemeClr>
                </a:solidFill>
                <a:latin typeface="Franklin Gothic Medium Cond" pitchFamily="34" charset="0"/>
              </a:rPr>
              <a:t>Росреестра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Franklin Gothic Medium Cond" pitchFamily="34" charset="0"/>
              </a:rPr>
              <a:t> по РБ за 2019 год</a:t>
            </a:r>
            <a:r>
              <a:rPr lang="ru-RU" sz="1600" i="1" dirty="0" smtClean="0">
                <a:solidFill>
                  <a:schemeClr val="bg1">
                    <a:lumMod val="10000"/>
                  </a:schemeClr>
                </a:solidFill>
                <a:latin typeface="Franklin Gothic Medium Cond" pitchFamily="34" charset="0"/>
              </a:rPr>
              <a:t>)</a:t>
            </a:r>
            <a:endParaRPr lang="ru-RU" sz="1600" i="1" dirty="0">
              <a:solidFill>
                <a:schemeClr val="bg1">
                  <a:lumMod val="1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71552"/>
            <a:ext cx="4643438" cy="4071948"/>
          </a:xfrm>
        </p:spPr>
        <p:txBody>
          <a:bodyPr>
            <a:normAutofit fontScale="92500" lnSpcReduction="20000"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фонд	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14 294,7 тыс. га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1. Площадь земель сельхозназначения по Республике Башкортостан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7 269,2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тыс.  га, 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из них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сельскохозяйственные угодья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6 616,6 тыс. га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 том числе пашня                  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3 446,9 тыс. га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 лесами, водой, дорогами,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постройками и др.                      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652,6 тыс. га.</a:t>
            </a:r>
          </a:p>
          <a:p>
            <a:pPr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Количество поднадзорных объектов, всего: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377 770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ед.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том числе :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юридические лица                           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2882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ед.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органы местного самоуправления   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872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ед.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6769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ед.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органы государственной власти           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ед.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граждане (пайщики)                   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368 142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ед.</a:t>
            </a:r>
          </a:p>
        </p:txBody>
      </p:sp>
      <p:pic>
        <p:nvPicPr>
          <p:cNvPr id="7" name="Picture 2" descr="C:\Documents and Settings\z02.RSN-RB.001\Рабочий стол\Документы Альфия\ЗЕМЕЛЬНЫЙ контроль\Карты районов РБ\карта _РБ_админис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393023"/>
            <a:ext cx="4286248" cy="3589760"/>
          </a:xfrm>
          <a:prstGeom prst="rect">
            <a:avLst/>
          </a:prstGeom>
          <a:noFill/>
        </p:spPr>
      </p:pic>
      <p:pic>
        <p:nvPicPr>
          <p:cNvPr id="8" name="Picture 4" descr="rosselkhoznadzo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6" y="107139"/>
            <a:ext cx="714348" cy="53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1882" y="-19003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9" name="Picture 2" descr="C:\Users\z02\Desktop\nalog-banners_gla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0718"/>
            <a:ext cx="695200" cy="428628"/>
          </a:xfrm>
          <a:prstGeom prst="rect">
            <a:avLst/>
          </a:prstGeom>
          <a:noFill/>
        </p:spPr>
      </p:pic>
      <p:pic>
        <p:nvPicPr>
          <p:cNvPr id="10" name="Рисунок 9" descr="RF2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57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7" y="107139"/>
            <a:ext cx="642909" cy="4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z02\Desktop\nalog-banners_gla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39"/>
            <a:ext cx="695200" cy="42862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07846683"/>
              </p:ext>
            </p:extLst>
          </p:nvPr>
        </p:nvGraphicFramePr>
        <p:xfrm>
          <a:off x="323528" y="750080"/>
          <a:ext cx="8352928" cy="409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61882" y="-19003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82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7895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Реформа контрольно-надзорной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4" y="3683476"/>
            <a:ext cx="4016184" cy="8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2328" y="987574"/>
            <a:ext cx="4084916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Федеральный закон от 31 июля 2020 года № 248-ФЗ «О государственном контроле (надзоре) и муниципальном контроле в Российской Федерации», который начнет действовать с 01 июля 2021 года.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843558"/>
            <a:ext cx="4477393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Он будет применяться к организации и осуществлению контроля за деятельностью: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46377337"/>
              </p:ext>
            </p:extLst>
          </p:nvPr>
        </p:nvGraphicFramePr>
        <p:xfrm>
          <a:off x="4374604" y="1681956"/>
          <a:ext cx="47335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3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rosselkhoznadzo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7" y="107139"/>
            <a:ext cx="642909" cy="4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z02\Desktop\nalog-banners_gla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39"/>
            <a:ext cx="695200" cy="4286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167594"/>
            <a:ext cx="882221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Профилактика  административных правонарушений и меры по их устранению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indent="45720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Управлением Россельхознадзора подготовлены и направлены в адрес ответчиков 3 претензии и 4 иска по возмещению вреда, причиненного почве. Выдано 45 предостережений о недопустимости нарушений обязательных требований. По выданным предостережениям поступило 4 уведомления об их исполнении.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882" y="-19003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677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v10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4179105"/>
            <a:ext cx="8501122" cy="750099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Юридическое лицо или индивидуальный предприниматель вправе подать в орган государственного контроля (надзора) заявление об изменении присвоенных земельным участкам категорий риска.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Орган государственного контроля (надзора) по итогам рассмотрения заявления принимает решение об удовлетворении заявления и изменении категории риска, либо об отказе в удовлетворении заявления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161113"/>
            <a:ext cx="8501122" cy="589364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отсутствии указанных выше постановлений, а так же при отсутствии при проведении последней плановой проверки нарушений обязательных требований категория риска будет понижена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 ниже умеренного)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1660916"/>
            <a:ext cx="2500330" cy="535785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 умеренного риска, плановые проверки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раз в 5 лет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660916"/>
            <a:ext cx="2428892" cy="535785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 среднего риска, плановые проверки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раз в 3 года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26" y="1660916"/>
            <a:ext cx="2428892" cy="535785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 низкого риска, плановые проверки не проводятся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rosselkhoznadzor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9CBCC"/>
              </a:clrFrom>
              <a:clrTo>
                <a:srgbClr val="99CBC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286777" y="107139"/>
            <a:ext cx="642909" cy="4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8747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9" name="Picture 2" descr="C:\Users\z02\Desktop\nalog-banners_gla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07139"/>
            <a:ext cx="695200" cy="42862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910816"/>
            <a:ext cx="8501122" cy="482207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 из земель сельскохозяйственного назначения отнесены к категориям риска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64103">
            <a:off x="1519449" y="1372116"/>
            <a:ext cx="412829" cy="335865"/>
          </a:xfrm>
          <a:prstGeom prst="downArrow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4" name="Стрелка вниз 13"/>
          <p:cNvSpPr/>
          <p:nvPr/>
        </p:nvSpPr>
        <p:spPr>
          <a:xfrm rot="19365739">
            <a:off x="7276164" y="1375741"/>
            <a:ext cx="394641" cy="302454"/>
          </a:xfrm>
          <a:prstGeom prst="downArrow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1393023"/>
            <a:ext cx="484632" cy="267893"/>
          </a:xfrm>
          <a:prstGeom prst="downArrow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2250279"/>
            <a:ext cx="8501122" cy="482207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наличии вступившего в силу постановления о назначении административного наказания за совершение нарушений, предусмотренных ст. 8.6, частями 25 и 26 ст. 19.5, ст. 19.6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 категория риска будет повышена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руговая стрелка 17"/>
          <p:cNvSpPr/>
          <p:nvPr/>
        </p:nvSpPr>
        <p:spPr>
          <a:xfrm rot="10800000">
            <a:off x="2357422" y="2250278"/>
            <a:ext cx="1785950" cy="969543"/>
          </a:xfrm>
          <a:prstGeom prst="circularArrow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7" name="Круговая стрелка 16"/>
          <p:cNvSpPr/>
          <p:nvPr/>
        </p:nvSpPr>
        <p:spPr>
          <a:xfrm rot="10800000">
            <a:off x="5429256" y="2250277"/>
            <a:ext cx="1785950" cy="969543"/>
          </a:xfrm>
          <a:prstGeom prst="circularArrow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23" name="Круговая стрелка 22"/>
          <p:cNvSpPr/>
          <p:nvPr/>
        </p:nvSpPr>
        <p:spPr>
          <a:xfrm rot="10800000">
            <a:off x="2428860" y="3111810"/>
            <a:ext cx="1785950" cy="11341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911000"/>
              <a:gd name="adj5" fmla="val 12500"/>
            </a:avLst>
          </a:prstGeom>
          <a:solidFill>
            <a:schemeClr val="bg1">
              <a:alpha val="7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846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F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25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44169"/>
            <a:ext cx="724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Управление Федеральной службы по ветеринарному и фитосанитарному надзору по Республике 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3704" y="1916999"/>
            <a:ext cx="7456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Благодарим за внимание!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0" y="140292"/>
            <a:ext cx="505252" cy="46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6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4731990"/>
            <a:ext cx="2133600" cy="27384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32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40615" y="27895"/>
            <a:ext cx="731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Федеральный закон от 31 июля 2020 года № 248-ФЗ «О государственном контроле (надзоре) и муниципальном контроле в Российской Федерации»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7504" y="779536"/>
            <a:ext cx="8928992" cy="8561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законодательстве будет предусмотрена независимая оценка соблюдения обязательных требований, которую будут проводить не контрольно-надзорные органы, а независимые аккредитованные организации. Если такая организация выдаст </a:t>
            </a:r>
            <a:r>
              <a:rPr lang="ru-RU" sz="1400" dirty="0" err="1"/>
              <a:t>юрлицу</a:t>
            </a:r>
            <a:r>
              <a:rPr lang="ru-RU" sz="1400" dirty="0"/>
              <a:t> или ИП соответствующее заключение, то на период его действия плановые контрольно-надзорные мероприятия проводить не будут.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5372"/>
            <a:ext cx="2848402" cy="3168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Снижение количества проверок будет достигнуто не только за счет приоритета профилактики нарушений, но и благодаря введению более мягких (по сравнению с проверками) контрольно-надзорных мероприятий. Среди прочих закон предусматривает следующие мероприятия: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21987" y="1705372"/>
            <a:ext cx="5014509" cy="717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- мониторинговая закупка. В отличие от уже существующей контрольной закупки, она будет проводиться с целью последующего направления товаров, результатов работ и услуг, например, на экспертизу.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21575" y="2497460"/>
            <a:ext cx="5014509" cy="717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- выборочный контроль. Это отбор проб образцов продукции для того, чтобы подтвердить их соответствие обязательным требованиям по безопасности, качеству;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21987" y="3338339"/>
            <a:ext cx="5014509" cy="717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- инспекционный визит. Компании и ИП должны будут обеспечить беспрепятственный доступ инспектора в здания, сооружения, помещения. Предварительного уведомления о таком визите не будет;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26531" y="4155926"/>
            <a:ext cx="5014509" cy="717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- выездное обследование. В рамках этого мероприятия инспекторы не будут взаимодействовать с компанией или ИП. Проведут лишь визуальную оценку соблюдения обязательных требований, например, организовав осмотр общедоступных производственных объектов.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171930" y="1848247"/>
            <a:ext cx="854601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171930" y="2640335"/>
            <a:ext cx="854601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171930" y="3481214"/>
            <a:ext cx="854601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171930" y="4298801"/>
            <a:ext cx="854601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40615" y="27895"/>
            <a:ext cx="731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Федеральный закон от 31 июля 2020 года № 248-ФЗ «О государственном контроле (надзоре) и муниципальном контроле в Российской Федерации»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Вебинар и видеоконференция: в чём различие? | Medias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915566"/>
            <a:ext cx="2992417" cy="174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915566"/>
            <a:ext cx="5328592" cy="1747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Отметим новеллу, которая основана на опыте проведения проверок в период пандемии </a:t>
            </a:r>
            <a:r>
              <a:rPr lang="ru-RU" dirty="0" err="1"/>
              <a:t>коронавируса</a:t>
            </a:r>
            <a:r>
              <a:rPr lang="ru-RU" dirty="0"/>
              <a:t>. Речь идет о возможности проводить инспекционный визит и выездную проверку дистанционно, в том числе посредством аудио- или видеосвязи.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2924" y="2787774"/>
            <a:ext cx="7217548" cy="1315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Согласно информации Генпрокуратуры России в следующем году продолжится работа по повышению прозрачности контрольно-надзорной деятельности. Так, с июля 2021 года будет введен запрет на проведение любого контрольного (надзорного) мероприятия, а не только проверки, без предварительного включения сведений о нем в Единый реестр контрольных (надзорных) мероприятий. В связи с этим будет технически исключена возможность внесения сведений «задним числом».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2328" y="4227934"/>
            <a:ext cx="861814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Кроме того, до середины 2021 года будет проводиться эксперимент по досудебному обжалованию решений контрольного (надзорного) органа, действий (бездействия) его должностных лиц. </a:t>
            </a:r>
            <a:r>
              <a:rPr lang="ru-RU" sz="1200" dirty="0" smtClean="0"/>
              <a:t>Постановлением </a:t>
            </a:r>
            <a:r>
              <a:rPr lang="ru-RU" sz="1200" dirty="0"/>
              <a:t>Правительства РФ от 05 декабря 2020 года № 2029 в число государственных органов - участников эксперимента включен </a:t>
            </a:r>
            <a:r>
              <a:rPr lang="ru-RU" sz="1400" dirty="0" err="1" smtClean="0">
                <a:solidFill>
                  <a:srgbClr val="FF0000"/>
                </a:solidFill>
              </a:rPr>
              <a:t>Россельхознадзор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052" name="Picture 4" descr="Что такое Единый реестр проверок? Зачем он нужен? | Информационный портал  для субъектов 115-Ф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7775"/>
            <a:ext cx="1400596" cy="13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7895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Реформа контрольно-надзорной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4130228"/>
            <a:ext cx="4016184" cy="8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2328" y="987574"/>
            <a:ext cx="40849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Федеральный закон от 31 июля 2020 года № 247-ФЗ «Об обязательных требованиях в Российской Федерации», который уже начал действовать с 01 ноября 2020 года</a:t>
            </a:r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3" y="987574"/>
            <a:ext cx="4477393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hlinkClick r:id="rId7"/>
              </a:rPr>
              <a:t>С 1 февраля 2021 года</a:t>
            </a:r>
            <a:r>
              <a:rPr lang="ru-RU" sz="1600" dirty="0"/>
              <a:t> начнет действовать правило, что менять нормативные правовые акты, содержащие обязательные требования, можно будет не чаще 1 раза в полгода. Кроме того, большинство нормативных правовых актов с обязательными требованиями будут действовать </a:t>
            </a:r>
            <a:r>
              <a:rPr lang="ru-RU" sz="1600" dirty="0">
                <a:hlinkClick r:id="rId8"/>
              </a:rPr>
              <a:t>максимум 6 лет</a:t>
            </a:r>
            <a:r>
              <a:rPr lang="ru-RU" sz="1600" dirty="0"/>
              <a:t> со дня вступления в силу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219822"/>
            <a:ext cx="8581849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Закон также предусматривает обязанность Правительства РФ обеспечить отмену до 1 января 2021 года множества актов: самого правительства, федеральных органов исполнительной власти и органов </a:t>
            </a:r>
            <a:r>
              <a:rPr lang="ru-RU" dirty="0" err="1"/>
              <a:t>госвласти</a:t>
            </a:r>
            <a:r>
              <a:rPr lang="ru-RU" dirty="0"/>
              <a:t> РСФСР и СССР.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329" y="987574"/>
            <a:ext cx="4084916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Федеральный закон от 31 июля 2020 года № 247-ФЗ «Об обязательных требованиях в Российской Федерации», который уже начал действовать с 01 ноября 2020 года</a:t>
            </a:r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4" y="987574"/>
            <a:ext cx="4477393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hlinkClick r:id="rId7"/>
              </a:rPr>
              <a:t>С 1 февраля 2021 года</a:t>
            </a:r>
            <a:r>
              <a:rPr lang="ru-RU" sz="1600" dirty="0"/>
              <a:t> начнет действовать правило, что менять нормативные правовые акты, содержащие обязательные требования, можно будет не чаще 1 раза в полгода. Кроме того, большинство нормативных правовых актов с обязательными требованиями будут действовать </a:t>
            </a:r>
            <a:r>
              <a:rPr lang="ru-RU" sz="1600" dirty="0">
                <a:hlinkClick r:id="rId8"/>
              </a:rPr>
              <a:t>максимум 6 лет</a:t>
            </a:r>
            <a:r>
              <a:rPr lang="ru-RU" sz="1600" dirty="0"/>
              <a:t> со дня вступления в силу</a:t>
            </a:r>
            <a:r>
              <a:rPr lang="ru-RU" sz="1600" dirty="0" smtClean="0"/>
              <a:t>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6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843558"/>
            <a:ext cx="8581849" cy="4032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Ветеринарно-санитарные правила для рыбоводных хозяйств, утвержденные начальником Главного управления ветеринарии Министерства сельского хозяйства СССР 18 мая 1967 года;</a:t>
            </a:r>
          </a:p>
          <a:p>
            <a:r>
              <a:rPr lang="ru-RU" sz="1600" dirty="0"/>
              <a:t>- Инструкция по борьбе с анаплазмозом крупного и мелкого рогатого скота, утвержденная Главным управлением ветеринарии Министерства сельского хозяйства СССР 31 июля 1970 года;</a:t>
            </a:r>
          </a:p>
          <a:p>
            <a:r>
              <a:rPr lang="ru-RU" sz="1600" dirty="0"/>
              <a:t>- Инструкция по борьбе с заболеванием овец и коз чесоткой, утвержденная Главным управлением ветеринарии Министерства сельского хозяйства СССР 14 июля 1971 года;</a:t>
            </a:r>
          </a:p>
          <a:p>
            <a:r>
              <a:rPr lang="ru-RU" sz="1600" dirty="0"/>
              <a:t>- Инструкция об обязательных ветеринарно-санитарных мероприятиях при обнаружении заразных болезней животных при перевозках железнодорожным и водным транспортом, утвержденная Главным управлением ветеринарии Министерства сельского хозяйства СССР 30 июля 1971 года;</a:t>
            </a:r>
          </a:p>
          <a:p>
            <a:r>
              <a:rPr lang="ru-RU" sz="1600" dirty="0"/>
              <a:t>- Временная инструкция по борьбе с токсоплазмозом сельскохозяйственных животных, утвержденная начальником Главного управления ветеринарии Министерства сельского хозяйства СССР 13 августа 1971 года;</a:t>
            </a:r>
          </a:p>
          <a:p>
            <a:r>
              <a:rPr lang="ru-RU" sz="1600" dirty="0"/>
              <a:t>- Инструкция по борьбе с инфекционной </a:t>
            </a:r>
            <a:r>
              <a:rPr lang="ru-RU" sz="1600" dirty="0" err="1"/>
              <a:t>энтеротоксемией</a:t>
            </a:r>
            <a:r>
              <a:rPr lang="ru-RU" sz="1600" dirty="0"/>
              <a:t> и брадзотом овец и коз, утвержденная начальником Главного управления ветеринарии Министерства сельского хозяйства СССР 1 ноября 1971 года;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0615" y="27895"/>
            <a:ext cx="7313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Согласно постановлению Правительства РФ от 16 ноября 2020 года № 1850 в разные сроки утратят силу свыше 300 актов, изданных центральными органами государственного управления РСФСР и СССР, в том числе</a:t>
            </a:r>
          </a:p>
        </p:txBody>
      </p:sp>
    </p:spTree>
    <p:extLst>
      <p:ext uri="{BB962C8B-B14F-4D97-AF65-F5344CB8AC3E}">
        <p14:creationId xmlns:p14="http://schemas.microsoft.com/office/powerpoint/2010/main" val="35179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40615" y="27895"/>
            <a:ext cx="7313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Согласно постановлению Правительства РФ от 16 ноября 2020 года № 1850 в разные сроки утратят силу свыше 300 актов, изданных центральными органами государственного управления РСФСР и СССР, в том числе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843558"/>
            <a:ext cx="8581849" cy="4032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- приказ Министерства торговли СССР от 24 декабря 1979 года № 297 «Об утверждении Санитарных правил для колхозных рынков»;</a:t>
            </a:r>
          </a:p>
          <a:p>
            <a:r>
              <a:rPr lang="ru-RU" sz="1500" dirty="0"/>
              <a:t>- Санитарные правила для предприятий мясной промышленности, утвержденные заместителем Главного государственного санитарного врача СССР 27 марта 1985 года;</a:t>
            </a:r>
          </a:p>
          <a:p>
            <a:r>
              <a:rPr lang="ru-RU" sz="1500" dirty="0"/>
              <a:t>- Санитарные и ветеринарные правила для молочных ферм колхозов, совхозов и подсобных хозяйств, утвержденные Государственным агропромышленным комитетом СССР 29 сентября 1986 года;</a:t>
            </a:r>
          </a:p>
          <a:p>
            <a:r>
              <a:rPr lang="ru-RU" sz="1500" dirty="0"/>
              <a:t>- Санитарные правила для холодильников, утвержденные Главным государственным санитарным врачом СССР 29 сентября 1988 года;</a:t>
            </a:r>
          </a:p>
          <a:p>
            <a:r>
              <a:rPr lang="ru-RU" sz="1500" dirty="0"/>
              <a:t>- Правила ветеринарно-санитарной экспертизы молока и молочных продуктов на рынках, утвержденные начальником Главного управления ветеринарии Министерства сельского хозяйства СССР 1 июля 1976 года;</a:t>
            </a:r>
          </a:p>
          <a:p>
            <a:r>
              <a:rPr lang="ru-RU" sz="1500" dirty="0"/>
              <a:t>- Правила ветеринарно-санитарной экспертизы яиц домашней птицы, утвержденные начальником Главного управления ветеринарии Министерства сельского хозяйства СССР 1 июня 1981 года;</a:t>
            </a:r>
          </a:p>
          <a:p>
            <a:r>
              <a:rPr lang="ru-RU" sz="1500" dirty="0"/>
              <a:t>- Правила ветеринарно-санитарной экспертизы пресноводной рыбы и раков, утвержденные заместителем начальника Главного управления ветеринарии Государственного агропромышленного комитета СССР 16 июня 1988 года.</a:t>
            </a:r>
          </a:p>
        </p:txBody>
      </p:sp>
    </p:spTree>
    <p:extLst>
      <p:ext uri="{BB962C8B-B14F-4D97-AF65-F5344CB8AC3E}">
        <p14:creationId xmlns:p14="http://schemas.microsoft.com/office/powerpoint/2010/main" val="24031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" y="636934"/>
            <a:ext cx="9144000" cy="107156"/>
          </a:xfrm>
          <a:prstGeom prst="rect">
            <a:avLst/>
          </a:prstGeom>
          <a:ln>
            <a:noFill/>
          </a:ln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801" y="4879761"/>
            <a:ext cx="419152" cy="267494"/>
          </a:xfrm>
        </p:spPr>
        <p:txBody>
          <a:bodyPr/>
          <a:lstStyle/>
          <a:p>
            <a:fld id="{A120AF09-E37E-4D04-B26E-F515A1AEEAE5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39" y="120175"/>
            <a:ext cx="651538" cy="3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27895"/>
            <a:ext cx="738287" cy="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41420274"/>
              </p:ext>
            </p:extLst>
          </p:nvPr>
        </p:nvGraphicFramePr>
        <p:xfrm>
          <a:off x="2275776" y="744090"/>
          <a:ext cx="6840760" cy="440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1472" y="27895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Реформа контрольно-надзорной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915566"/>
            <a:ext cx="2111048" cy="2736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1 января 2021 года в сфере государственного ветеринарного надзора начнут применяться приказы Минсельхоза России:</a:t>
            </a:r>
          </a:p>
        </p:txBody>
      </p:sp>
      <p:pic>
        <p:nvPicPr>
          <p:cNvPr id="3074" name="Picture 2" descr="C:\Users\vv10\Pictures\d-ю-и-че-овек-персона-и-красный-воск-ицате-ьный-знак-599199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8" y="3723877"/>
            <a:ext cx="1680780" cy="1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9129</TotalTime>
  <Words>3796</Words>
  <Application>Microsoft Office PowerPoint</Application>
  <PresentationFormat>Экран (16:9)</PresentationFormat>
  <Paragraphs>274</Paragraphs>
  <Slides>32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оформления эВСД за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Земельный фонд Республики Башкортостан  (по данным государственного (национального) доклада Управления Росреестра по РБ за 2019 год)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управления Федеральной службы по ветеринарному и фитосанитарному надзору за 9 месяцев 2017 года.</dc:title>
  <dc:creator>Ишбаев Эмиль</dc:creator>
  <cp:lastModifiedBy>ВВК</cp:lastModifiedBy>
  <cp:revision>688</cp:revision>
  <cp:lastPrinted>2020-01-20T08:49:17Z</cp:lastPrinted>
  <dcterms:created xsi:type="dcterms:W3CDTF">2017-09-23T05:07:09Z</dcterms:created>
  <dcterms:modified xsi:type="dcterms:W3CDTF">2020-12-24T11:47:30Z</dcterms:modified>
</cp:coreProperties>
</file>