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22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drawings/drawing2.xml" ContentType="application/vnd.openxmlformats-officedocument.drawingml.chartshapes+xml"/>
  <Override PartName="/ppt/charts/chart14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theme/themeOverride1.xml" ContentType="application/vnd.openxmlformats-officedocument.themeOverrid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theme/themeOverride2.xml" ContentType="application/vnd.openxmlformats-officedocument.themeOverride+xml"/>
  <Override PartName="/ppt/drawings/drawing3.xml" ContentType="application/vnd.openxmlformats-officedocument.drawingml.chartshapes+xml"/>
  <Override PartName="/ppt/charts/chart19.xml" ContentType="application/vnd.openxmlformats-officedocument.drawingml.chart+xml"/>
  <Override PartName="/ppt/theme/themeOverride3.xml" ContentType="application/vnd.openxmlformats-officedocument.themeOverride+xml"/>
  <Override PartName="/ppt/notesSlides/notesSlide2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</p:sldMasterIdLst>
  <p:notesMasterIdLst>
    <p:notesMasterId r:id="rId59"/>
  </p:notesMasterIdLst>
  <p:handoutMasterIdLst>
    <p:handoutMasterId r:id="rId60"/>
  </p:handoutMasterIdLst>
  <p:sldIdLst>
    <p:sldId id="320" r:id="rId2"/>
    <p:sldId id="414" r:id="rId3"/>
    <p:sldId id="413" r:id="rId4"/>
    <p:sldId id="349" r:id="rId5"/>
    <p:sldId id="321" r:id="rId6"/>
    <p:sldId id="419" r:id="rId7"/>
    <p:sldId id="322" r:id="rId8"/>
    <p:sldId id="420" r:id="rId9"/>
    <p:sldId id="421" r:id="rId10"/>
    <p:sldId id="422" r:id="rId11"/>
    <p:sldId id="423" r:id="rId12"/>
    <p:sldId id="424" r:id="rId13"/>
    <p:sldId id="425" r:id="rId14"/>
    <p:sldId id="426" r:id="rId15"/>
    <p:sldId id="427" r:id="rId16"/>
    <p:sldId id="428" r:id="rId17"/>
    <p:sldId id="429" r:id="rId18"/>
    <p:sldId id="430" r:id="rId19"/>
    <p:sldId id="355" r:id="rId20"/>
    <p:sldId id="356" r:id="rId21"/>
    <p:sldId id="431" r:id="rId22"/>
    <p:sldId id="432" r:id="rId23"/>
    <p:sldId id="433" r:id="rId24"/>
    <p:sldId id="434" r:id="rId25"/>
    <p:sldId id="436" r:id="rId26"/>
    <p:sldId id="435" r:id="rId27"/>
    <p:sldId id="437" r:id="rId28"/>
    <p:sldId id="438" r:id="rId29"/>
    <p:sldId id="439" r:id="rId30"/>
    <p:sldId id="375" r:id="rId31"/>
    <p:sldId id="371" r:id="rId32"/>
    <p:sldId id="440" r:id="rId33"/>
    <p:sldId id="441" r:id="rId34"/>
    <p:sldId id="452" r:id="rId35"/>
    <p:sldId id="442" r:id="rId36"/>
    <p:sldId id="443" r:id="rId37"/>
    <p:sldId id="444" r:id="rId38"/>
    <p:sldId id="445" r:id="rId39"/>
    <p:sldId id="446" r:id="rId40"/>
    <p:sldId id="447" r:id="rId41"/>
    <p:sldId id="448" r:id="rId42"/>
    <p:sldId id="449" r:id="rId43"/>
    <p:sldId id="450" r:id="rId44"/>
    <p:sldId id="451" r:id="rId45"/>
    <p:sldId id="453" r:id="rId46"/>
    <p:sldId id="454" r:id="rId47"/>
    <p:sldId id="455" r:id="rId48"/>
    <p:sldId id="456" r:id="rId49"/>
    <p:sldId id="457" r:id="rId50"/>
    <p:sldId id="458" r:id="rId51"/>
    <p:sldId id="463" r:id="rId52"/>
    <p:sldId id="464" r:id="rId53"/>
    <p:sldId id="465" r:id="rId54"/>
    <p:sldId id="459" r:id="rId55"/>
    <p:sldId id="460" r:id="rId56"/>
    <p:sldId id="461" r:id="rId57"/>
    <p:sldId id="462" r:id="rId58"/>
  </p:sldIdLst>
  <p:sldSz cx="9144000" cy="5143500" type="screen16x9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279" autoAdjust="0"/>
  </p:normalViewPr>
  <p:slideViewPr>
    <p:cSldViewPr>
      <p:cViewPr>
        <p:scale>
          <a:sx n="125" d="100"/>
          <a:sy n="125" d="100"/>
        </p:scale>
        <p:origin x="-1140" y="-36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srshn\ROSSELHOZ\&#1043;&#1085;&#1077;&#1079;&#1076;&#1080;&#1085;%20&#1040;&#1083;&#1077;&#1082;&#1089;&#1077;&#1081;\&#1082;&#1072;&#1088;&#1072;&#1085;&#1090;&#1080;&#1085;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rshn\ROSSELHOZ\&#1043;&#1085;&#1077;&#1079;&#1076;&#1080;&#1085;%20&#1040;&#1083;&#1077;&#1082;&#1089;&#1077;&#1081;\&#1082;&#1072;&#1088;&#1072;&#1085;&#1090;&#1080;&#1085;%20&#1079;&#1072;%202019%20&#1075;&#1086;&#1076;%20&#1085;&#1072;%20&#1076;&#1086;&#1082;&#1083;&#1072;&#1076;%20&#1088;&#1091;&#1082;&#1086;&#1074;&#1086;&#1076;&#1080;&#1090;&#1077;&#1083;&#1103;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rshn\ROSSELHOZ\&#1043;&#1085;&#1077;&#1079;&#1076;&#1080;&#1085;%20&#1040;&#1083;&#1077;&#1082;&#1089;&#1077;&#1081;\&#1082;&#1072;&#1088;&#1072;&#1085;&#1090;&#1080;&#1085;.xlsx" TargetMode="Externa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srshn\ROSSELHOZ\&#1043;&#1085;&#1077;&#1079;&#1076;&#1080;&#1085;%20&#1040;&#1083;&#1077;&#1082;&#1089;&#1077;&#1081;\&#1082;&#1072;&#1088;&#1072;&#1085;&#1090;&#1080;&#1085;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2.xlsx"/><Relationship Id="rId1" Type="http://schemas.openxmlformats.org/officeDocument/2006/relationships/themeOverride" Target="../theme/themeOverride1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_____Microsoft_Excel14.xlsx"/><Relationship Id="rId1" Type="http://schemas.openxmlformats.org/officeDocument/2006/relationships/themeOverride" Target="../theme/themeOverride2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5.xlsx"/><Relationship Id="rId1" Type="http://schemas.openxmlformats.org/officeDocument/2006/relationships/themeOverride" Target="../theme/themeOverride3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3305150554234552E-2"/>
          <c:y val="7.6292756199472803E-2"/>
          <c:w val="0.9336589998016952"/>
          <c:h val="0.549827173273995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2.877506843374305E-3"/>
                  <c:y val="-4.3784387356366151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2952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AC2-47C8-9A8E-B6029493154F}"/>
                </c:ext>
              </c:extLst>
            </c:dLbl>
            <c:dLbl>
              <c:idx val="1"/>
              <c:layout>
                <c:manualLayout>
                  <c:x val="0"/>
                  <c:y val="-1.7322514383749912E-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150</a:t>
                    </a:r>
                    <a:r>
                      <a:rPr lang="ru-RU" dirty="0" smtClean="0"/>
                      <a:t>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AC2-47C8-9A8E-B6029493154F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108</a:t>
                    </a:r>
                    <a:r>
                      <a:rPr lang="ru-RU" dirty="0" smtClean="0"/>
                      <a:t>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AC2-47C8-9A8E-B6029493154F}"/>
                </c:ext>
              </c:extLst>
            </c:dLbl>
            <c:dLbl>
              <c:idx val="3"/>
              <c:layout>
                <c:manualLayout>
                  <c:x val="2.0935536062775639E-3"/>
                  <c:y val="2.1999593267362271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9800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AC2-47C8-9A8E-B6029493154F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/>
                      <a:t>153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AC2-47C8-9A8E-B602949315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Контрольно - надзорные мероприятия</c:v>
                </c:pt>
                <c:pt idx="1">
                  <c:v>Выявлено нарушений</c:v>
                </c:pt>
                <c:pt idx="2">
                  <c:v>Составлено протоколов</c:v>
                </c:pt>
                <c:pt idx="3">
                  <c:v>Наложено штрафов</c:v>
                </c:pt>
                <c:pt idx="4">
                  <c:v>Выдано предостережений</c:v>
                </c:pt>
                <c:pt idx="5">
                  <c:v>вынесено предупреждений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2952</c:v>
                </c:pt>
                <c:pt idx="1">
                  <c:v>1507</c:v>
                </c:pt>
                <c:pt idx="2">
                  <c:v>1089</c:v>
                </c:pt>
                <c:pt idx="3">
                  <c:v>9800</c:v>
                </c:pt>
                <c:pt idx="4">
                  <c:v>153</c:v>
                </c:pt>
                <c:pt idx="5">
                  <c:v>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276-4127-893C-285AAD730F5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4.3272064206326177E-2"/>
                  <c:y val="-4.613332808481839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2635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AC2-47C8-9A8E-B6029493154F}"/>
                </c:ext>
              </c:extLst>
            </c:dLbl>
            <c:dLbl>
              <c:idx val="1"/>
              <c:layout>
                <c:manualLayout>
                  <c:x val="3.7488092436055949E-2"/>
                  <c:y val="-1.421684030752122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FF0000"/>
                        </a:solidFill>
                      </a:rPr>
                      <a:t>1776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AC2-47C8-9A8E-B6029493154F}"/>
                </c:ext>
              </c:extLst>
            </c:dLbl>
            <c:dLbl>
              <c:idx val="2"/>
              <c:layout>
                <c:manualLayout>
                  <c:x val="4.081062710699021E-2"/>
                  <c:y val="-3.8623776756802466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FF0000"/>
                        </a:solidFill>
                      </a:rPr>
                      <a:t>1226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AC2-47C8-9A8E-B6029493154F}"/>
                </c:ext>
              </c:extLst>
            </c:dLbl>
            <c:dLbl>
              <c:idx val="3"/>
              <c:layout>
                <c:manualLayout>
                  <c:x val="3.182613265590346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AC2-47C8-9A8E-B6029493154F}"/>
                </c:ext>
              </c:extLst>
            </c:dLbl>
            <c:dLbl>
              <c:idx val="4"/>
              <c:layout>
                <c:manualLayout>
                  <c:x val="2.3537130286356085E-2"/>
                  <c:y val="5.6809210070170556E-3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FF0000"/>
                        </a:solidFill>
                      </a:rPr>
                      <a:t>132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AC2-47C8-9A8E-B6029493154F}"/>
                </c:ext>
              </c:extLst>
            </c:dLbl>
            <c:dLbl>
              <c:idx val="5"/>
              <c:layout>
                <c:manualLayout>
                  <c:x val="1.9067989285892203E-2"/>
                  <c:y val="1.0563371143555649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AC2-47C8-9A8E-B602949315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Контрольно - надзорные мероприятия</c:v>
                </c:pt>
                <c:pt idx="1">
                  <c:v>Выявлено нарушений</c:v>
                </c:pt>
                <c:pt idx="2">
                  <c:v>Составлено протоколов</c:v>
                </c:pt>
                <c:pt idx="3">
                  <c:v>Наложено штрафов</c:v>
                </c:pt>
                <c:pt idx="4">
                  <c:v>Выдано предостережений</c:v>
                </c:pt>
                <c:pt idx="5">
                  <c:v>вынесено предупреждений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2635</c:v>
                </c:pt>
                <c:pt idx="1">
                  <c:v>1776</c:v>
                </c:pt>
                <c:pt idx="2">
                  <c:v>1226</c:v>
                </c:pt>
                <c:pt idx="3">
                  <c:v>5920</c:v>
                </c:pt>
                <c:pt idx="4">
                  <c:v>132</c:v>
                </c:pt>
                <c:pt idx="5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9276-4127-893C-285AAD730F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624704"/>
        <c:axId val="85626240"/>
      </c:barChart>
      <c:catAx>
        <c:axId val="856247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kern="1000" baseline="0">
                <a:latin typeface="Arial Narrow" pitchFamily="34" charset="0"/>
              </a:defRPr>
            </a:pPr>
            <a:endParaRPr lang="ru-RU"/>
          </a:p>
        </c:txPr>
        <c:crossAx val="85626240"/>
        <c:crosses val="autoZero"/>
        <c:auto val="1"/>
        <c:lblAlgn val="ctr"/>
        <c:lblOffset val="100"/>
        <c:noMultiLvlLbl val="0"/>
      </c:catAx>
      <c:valAx>
        <c:axId val="856262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856247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582730696309922"/>
          <c:y val="0.74226869146023378"/>
          <c:w val="0.16712926239822973"/>
          <c:h val="0.12283001118738854"/>
        </c:manualLayout>
      </c:layout>
      <c:overlay val="0"/>
      <c:txPr>
        <a:bodyPr/>
        <a:lstStyle/>
        <a:p>
          <a:pPr rtl="0">
            <a:defRPr sz="2000" b="1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проверки!$A$3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4522236183460306E-3"/>
                  <c:y val="-2.61287840445711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4840745394486684E-2"/>
                  <c:y val="-2.9394882050142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9872596315589353E-2"/>
                  <c:y val="-3.91931760668568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проверки!$B$2:$D$2</c:f>
              <c:strCache>
                <c:ptCount val="3"/>
                <c:pt idx="0">
                  <c:v>проверки</c:v>
                </c:pt>
                <c:pt idx="1">
                  <c:v>нарушения</c:v>
                </c:pt>
                <c:pt idx="2">
                  <c:v>протоколы</c:v>
                </c:pt>
              </c:strCache>
            </c:strRef>
          </c:cat>
          <c:val>
            <c:numRef>
              <c:f>проверки!$B$3:$D$3</c:f>
              <c:numCache>
                <c:formatCode>General</c:formatCode>
                <c:ptCount val="3"/>
                <c:pt idx="0">
                  <c:v>1279</c:v>
                </c:pt>
                <c:pt idx="1">
                  <c:v>1022</c:v>
                </c:pt>
                <c:pt idx="2">
                  <c:v>597</c:v>
                </c:pt>
              </c:numCache>
            </c:numRef>
          </c:val>
        </c:ser>
        <c:ser>
          <c:idx val="1"/>
          <c:order val="1"/>
          <c:tx>
            <c:strRef>
              <c:f>проверки!$A$4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324819933935353E-2"/>
                  <c:y val="-2.93948820501425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7324819933935353E-2"/>
                  <c:y val="-4.5725372077999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7261118091730036E-2"/>
                  <c:y val="-3.2660980055713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проверки!$B$2:$D$2</c:f>
              <c:strCache>
                <c:ptCount val="3"/>
                <c:pt idx="0">
                  <c:v>проверки</c:v>
                </c:pt>
                <c:pt idx="1">
                  <c:v>нарушения</c:v>
                </c:pt>
                <c:pt idx="2">
                  <c:v>протоколы</c:v>
                </c:pt>
              </c:strCache>
            </c:strRef>
          </c:cat>
          <c:val>
            <c:numRef>
              <c:f>проверки!$B$4:$D$4</c:f>
              <c:numCache>
                <c:formatCode>General</c:formatCode>
                <c:ptCount val="3"/>
                <c:pt idx="0">
                  <c:v>1092</c:v>
                </c:pt>
                <c:pt idx="1">
                  <c:v>693</c:v>
                </c:pt>
                <c:pt idx="2">
                  <c:v>465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124966016"/>
        <c:axId val="124967552"/>
        <c:axId val="0"/>
      </c:bar3DChart>
      <c:catAx>
        <c:axId val="12496601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24967552"/>
        <c:crosses val="autoZero"/>
        <c:auto val="1"/>
        <c:lblAlgn val="ctr"/>
        <c:lblOffset val="100"/>
        <c:noMultiLvlLbl val="0"/>
      </c:catAx>
      <c:valAx>
        <c:axId val="1249675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2496601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9362729658792652"/>
          <c:y val="5.0925925925925923E-2"/>
          <c:w val="0.65865048118985126"/>
          <c:h val="0.72159922717993585"/>
        </c:manualLayout>
      </c:layout>
      <c:bar3DChart>
        <c:barDir val="bar"/>
        <c:grouping val="percentStacked"/>
        <c:varyColors val="0"/>
        <c:ser>
          <c:idx val="0"/>
          <c:order val="0"/>
          <c:tx>
            <c:strRef>
              <c:f>'[карантин за 2019 год на доклад руководителя.xlsx]проверки'!$A$11</c:f>
              <c:strCache>
                <c:ptCount val="1"/>
                <c:pt idx="0">
                  <c:v>2018 г.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12195086732284631"/>
                  <c:y val="-0.139056989310555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1857872174914083"/>
                  <c:y val="-0.156460012068375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'[карантин за 2019 год на доклад руководителя.xlsx]проверки'!$B$10:$C$10</c:f>
              <c:strCache>
                <c:ptCount val="2"/>
                <c:pt idx="0">
                  <c:v>наложено, тыс. руб.</c:v>
                </c:pt>
                <c:pt idx="1">
                  <c:v>взыскано, тыс. руб.</c:v>
                </c:pt>
              </c:strCache>
            </c:strRef>
          </c:cat>
          <c:val>
            <c:numRef>
              <c:f>'[карантин за 2019 год на доклад руководителя.xlsx]проверки'!$B$11:$C$11</c:f>
              <c:numCache>
                <c:formatCode>General</c:formatCode>
                <c:ptCount val="2"/>
                <c:pt idx="0">
                  <c:v>502.95</c:v>
                </c:pt>
                <c:pt idx="1">
                  <c:v>491.75</c:v>
                </c:pt>
              </c:numCache>
            </c:numRef>
          </c:val>
        </c:ser>
        <c:ser>
          <c:idx val="1"/>
          <c:order val="1"/>
          <c:tx>
            <c:strRef>
              <c:f>'[карантин за 2019 год на доклад руководителя.xlsx]проверки'!$A$12</c:f>
              <c:strCache>
                <c:ptCount val="1"/>
                <c:pt idx="0">
                  <c:v>2019 г.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11698973332829478"/>
                  <c:y val="-0.157407346896096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0284245204385632"/>
                  <c:y val="-0.173807485442793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'[карантин за 2019 год на доклад руководителя.xlsx]проверки'!$B$10:$C$10</c:f>
              <c:strCache>
                <c:ptCount val="2"/>
                <c:pt idx="0">
                  <c:v>наложено, тыс. руб.</c:v>
                </c:pt>
                <c:pt idx="1">
                  <c:v>взыскано, тыс. руб.</c:v>
                </c:pt>
              </c:strCache>
            </c:strRef>
          </c:cat>
          <c:val>
            <c:numRef>
              <c:f>'[карантин за 2019 год на доклад руководителя.xlsx]проверки'!$B$12:$C$12</c:f>
              <c:numCache>
                <c:formatCode>General</c:formatCode>
                <c:ptCount val="2"/>
                <c:pt idx="0">
                  <c:v>1128.58</c:v>
                </c:pt>
                <c:pt idx="1">
                  <c:v>1030.52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125018496"/>
        <c:axId val="125020032"/>
        <c:axId val="0"/>
      </c:bar3DChart>
      <c:catAx>
        <c:axId val="125018496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25020032"/>
        <c:crosses val="autoZero"/>
        <c:auto val="1"/>
        <c:lblAlgn val="ctr"/>
        <c:lblOffset val="100"/>
        <c:noMultiLvlLbl val="0"/>
      </c:catAx>
      <c:valAx>
        <c:axId val="125020032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crossAx val="125018496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нарушения!$O$2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0"/>
                  <c:y val="-3.5001190591679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6.6138473131722685E-3"/>
                  <c:y val="-4.2001428710015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нарушения!$N$3:$N$8</c:f>
              <c:strCache>
                <c:ptCount val="6"/>
                <c:pt idx="0">
                  <c:v>ст. 10.1 </c:v>
                </c:pt>
                <c:pt idx="1">
                  <c:v>ст. 10.2 </c:v>
                </c:pt>
                <c:pt idx="2">
                  <c:v>ст. 10.3 </c:v>
                </c:pt>
                <c:pt idx="3">
                  <c:v>ст. 10.12</c:v>
                </c:pt>
                <c:pt idx="4">
                  <c:v>ст. 10.13</c:v>
                </c:pt>
                <c:pt idx="5">
                  <c:v>ст. 10.14</c:v>
                </c:pt>
              </c:strCache>
            </c:strRef>
          </c:cat>
          <c:val>
            <c:numRef>
              <c:f>нарушения!$O$3:$O$8</c:f>
              <c:numCache>
                <c:formatCode>General</c:formatCode>
                <c:ptCount val="6"/>
                <c:pt idx="0">
                  <c:v>129</c:v>
                </c:pt>
                <c:pt idx="1">
                  <c:v>36</c:v>
                </c:pt>
                <c:pt idx="2">
                  <c:v>197</c:v>
                </c:pt>
                <c:pt idx="3">
                  <c:v>193</c:v>
                </c:pt>
                <c:pt idx="4">
                  <c:v>6</c:v>
                </c:pt>
                <c:pt idx="5">
                  <c:v>4</c:v>
                </c:pt>
              </c:numCache>
            </c:numRef>
          </c:val>
        </c:ser>
        <c:ser>
          <c:idx val="1"/>
          <c:order val="1"/>
          <c:tx>
            <c:strRef>
              <c:f>нарушения!$P$2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2046157710574232E-2"/>
                  <c:y val="-3.50011905916799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984154193951680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4250773481631648E-2"/>
                  <c:y val="-4.9001666828351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нарушения!$N$3:$N$8</c:f>
              <c:strCache>
                <c:ptCount val="6"/>
                <c:pt idx="0">
                  <c:v>ст. 10.1 </c:v>
                </c:pt>
                <c:pt idx="1">
                  <c:v>ст. 10.2 </c:v>
                </c:pt>
                <c:pt idx="2">
                  <c:v>ст. 10.3 </c:v>
                </c:pt>
                <c:pt idx="3">
                  <c:v>ст. 10.12</c:v>
                </c:pt>
                <c:pt idx="4">
                  <c:v>ст. 10.13</c:v>
                </c:pt>
                <c:pt idx="5">
                  <c:v>ст. 10.14</c:v>
                </c:pt>
              </c:strCache>
            </c:strRef>
          </c:cat>
          <c:val>
            <c:numRef>
              <c:f>нарушения!$P$3:$P$8</c:f>
              <c:numCache>
                <c:formatCode>General</c:formatCode>
                <c:ptCount val="6"/>
                <c:pt idx="0">
                  <c:v>171</c:v>
                </c:pt>
                <c:pt idx="1">
                  <c:v>30</c:v>
                </c:pt>
                <c:pt idx="2">
                  <c:v>173</c:v>
                </c:pt>
                <c:pt idx="3">
                  <c:v>246</c:v>
                </c:pt>
                <c:pt idx="4">
                  <c:v>0</c:v>
                </c:pt>
                <c:pt idx="5">
                  <c:v>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126034688"/>
        <c:axId val="126036224"/>
        <c:axId val="0"/>
      </c:bar3DChart>
      <c:catAx>
        <c:axId val="12603468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26036224"/>
        <c:crosses val="autoZero"/>
        <c:auto val="1"/>
        <c:lblAlgn val="ctr"/>
        <c:lblOffset val="100"/>
        <c:noMultiLvlLbl val="0"/>
      </c:catAx>
      <c:valAx>
        <c:axId val="1260362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2603468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overlay val="0"/>
    </c:title>
    <c:autoTitleDeleted val="0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4123077751055985E-3"/>
          <c:y val="5.972416463530196E-2"/>
          <c:w val="0.64329725356195"/>
          <c:h val="0.94027583536469805"/>
        </c:manualLayout>
      </c:layout>
      <c:pie3DChart>
        <c:varyColors val="1"/>
        <c:ser>
          <c:idx val="0"/>
          <c:order val="0"/>
          <c:tx>
            <c:strRef>
              <c:f>нарушения!$B$2</c:f>
              <c:strCache>
                <c:ptCount val="1"/>
                <c:pt idx="0">
                  <c:v>2019 год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3.3488692666267708E-2"/>
                  <c:y val="8.158376806878253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2.0363170902907984E-2"/>
                  <c:y val="-2.140325911500029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4.503000845135046E-2"/>
                  <c:y val="-3.631132488547024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1.218317012395448E-2"/>
                  <c:y val="-4.155454154486881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нарушения!$A$3:$A$8</c:f>
              <c:strCache>
                <c:ptCount val="6"/>
                <c:pt idx="0">
                  <c:v>ст. 10.1 КоАП РФ- нарушение правил борьбы с карантинными сорняками</c:v>
                </c:pt>
                <c:pt idx="1">
                  <c:v>ст. 10.2 КоАП РФ - нарушение порядка ввоза и вывоза подкарантинной продукции</c:v>
                </c:pt>
                <c:pt idx="2">
                  <c:v>ст. 10.3 КоАП РФ - нарушение порядка производства, хранения, использования и реализации   подкарантинной продукции</c:v>
                </c:pt>
                <c:pt idx="3">
                  <c:v>ст. 10.12 КоАП РФ - нарушение правил производства, хранения, реализации и использования с/х растений</c:v>
                </c:pt>
                <c:pt idx="4">
                  <c:v>ст. 10.13 КоАП РФ - нарушение правил ведения документации на семена</c:v>
                </c:pt>
                <c:pt idx="5">
                  <c:v>ст. 10.14 КоАП РФ - нарушение порядка ввоза на территорию РФ семян с/х растений</c:v>
                </c:pt>
              </c:strCache>
            </c:strRef>
          </c:cat>
          <c:val>
            <c:numRef>
              <c:f>нарушения!$B$3:$B$8</c:f>
              <c:numCache>
                <c:formatCode>General</c:formatCode>
                <c:ptCount val="6"/>
                <c:pt idx="0">
                  <c:v>171</c:v>
                </c:pt>
                <c:pt idx="1">
                  <c:v>30</c:v>
                </c:pt>
                <c:pt idx="2">
                  <c:v>173</c:v>
                </c:pt>
                <c:pt idx="3">
                  <c:v>246</c:v>
                </c:pt>
                <c:pt idx="4">
                  <c:v>0</c:v>
                </c:pt>
                <c:pt idx="5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886052263052497"/>
          <c:y val="0"/>
          <c:w val="0.33058139691163674"/>
          <c:h val="1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1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7.6720245326509826E-2"/>
          <c:y val="2.5851810388614206E-2"/>
          <c:w val="0.92327982076065618"/>
          <c:h val="0.73420644685039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Лист1!$B$2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0070C0"/>
            </a:solidFill>
            <a:ln w="19301">
              <a:noFill/>
            </a:ln>
          </c:spPr>
          <c:invertIfNegative val="0"/>
          <c:dLbls>
            <c:dLbl>
              <c:idx val="1"/>
              <c:layout>
                <c:manualLayout>
                  <c:x val="3.2361338036854216E-3"/>
                  <c:y val="-1.282685762188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AAB-43CA-AE14-F426CB5320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Лист1!$A$3:$A$6</c:f>
              <c:strCache>
                <c:ptCount val="4"/>
                <c:pt idx="0">
                  <c:v>Количество проверок</c:v>
                </c:pt>
                <c:pt idx="1">
                  <c:v>Выявлено нарушений</c:v>
                </c:pt>
                <c:pt idx="2">
                  <c:v>Составлено протоколов</c:v>
                </c:pt>
                <c:pt idx="3">
                  <c:v>Наложено штрафов</c:v>
                </c:pt>
              </c:strCache>
            </c:strRef>
          </c:cat>
          <c:val>
            <c:numRef>
              <c:f>Лист1!$B$3:$B$6</c:f>
              <c:numCache>
                <c:formatCode>General</c:formatCode>
                <c:ptCount val="4"/>
                <c:pt idx="0">
                  <c:v>114</c:v>
                </c:pt>
                <c:pt idx="1">
                  <c:v>38</c:v>
                </c:pt>
                <c:pt idx="2">
                  <c:v>31</c:v>
                </c:pt>
                <c:pt idx="3">
                  <c:v>132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AAB-43CA-AE14-F426CB532006}"/>
            </c:ext>
          </c:extLst>
        </c:ser>
        <c:ser>
          <c:idx val="1"/>
          <c:order val="1"/>
          <c:tx>
            <c:strRef>
              <c:f>Лист1!$C$2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F0000"/>
            </a:solidFill>
            <a:ln w="19301">
              <a:noFill/>
            </a:ln>
          </c:spPr>
          <c:invertIfNegative val="0"/>
          <c:dLbls>
            <c:dLbl>
              <c:idx val="0"/>
              <c:layout>
                <c:manualLayout>
                  <c:x val="1.2345679012345656E-2"/>
                  <c:y val="-1.24378109452736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AAB-43CA-AE14-F426CB532006}"/>
                </c:ext>
              </c:extLst>
            </c:dLbl>
            <c:dLbl>
              <c:idx val="1"/>
              <c:layout>
                <c:manualLayout>
                  <c:x val="4.9073437540622629E-3"/>
                  <c:y val="-1.63020493205211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AAB-43CA-AE14-F426CB532006}"/>
                </c:ext>
              </c:extLst>
            </c:dLbl>
            <c:dLbl>
              <c:idx val="2"/>
              <c:layout>
                <c:manualLayout>
                  <c:x val="9.2592592592592657E-3"/>
                  <c:y val="-1.99004975124378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AAB-43CA-AE14-F426CB532006}"/>
                </c:ext>
              </c:extLst>
            </c:dLbl>
            <c:dLbl>
              <c:idx val="3"/>
              <c:layout>
                <c:manualLayout>
                  <c:x val="3.0864197530863081E-3"/>
                  <c:y val="-9.95024875621900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AAB-43CA-AE14-F426CB532006}"/>
                </c:ext>
              </c:extLst>
            </c:dLbl>
            <c:dLbl>
              <c:idx val="4"/>
              <c:layout>
                <c:manualLayout>
                  <c:x val="-6.172839506172851E-2"/>
                  <c:y val="3.48258706467661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AAB-43CA-AE14-F426CB532006}"/>
                </c:ext>
              </c:extLst>
            </c:dLbl>
            <c:spPr>
              <a:noFill/>
              <a:ln w="19301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Лист1!$A$3:$A$6</c:f>
              <c:strCache>
                <c:ptCount val="4"/>
                <c:pt idx="0">
                  <c:v>Количество проверок</c:v>
                </c:pt>
                <c:pt idx="1">
                  <c:v>Выявлено нарушений</c:v>
                </c:pt>
                <c:pt idx="2">
                  <c:v>Составлено протоколов</c:v>
                </c:pt>
                <c:pt idx="3">
                  <c:v>Наложено штрафов</c:v>
                </c:pt>
              </c:strCache>
            </c:strRef>
          </c:cat>
          <c:val>
            <c:numRef>
              <c:f>Лист1!$C$3:$C$6</c:f>
              <c:numCache>
                <c:formatCode>General</c:formatCode>
                <c:ptCount val="4"/>
                <c:pt idx="0">
                  <c:v>132</c:v>
                </c:pt>
                <c:pt idx="1">
                  <c:v>64</c:v>
                </c:pt>
                <c:pt idx="2">
                  <c:v>64</c:v>
                </c:pt>
                <c:pt idx="3">
                  <c:v>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FAAB-43CA-AE14-F426CB5320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6218624"/>
        <c:axId val="126220160"/>
        <c:axId val="0"/>
      </c:bar3DChart>
      <c:catAx>
        <c:axId val="1262186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48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ru-RU"/>
          </a:p>
        </c:txPr>
        <c:crossAx val="126220160"/>
        <c:crosses val="autoZero"/>
        <c:auto val="1"/>
        <c:lblAlgn val="ctr"/>
        <c:lblOffset val="100"/>
        <c:noMultiLvlLbl val="0"/>
      </c:catAx>
      <c:valAx>
        <c:axId val="126220160"/>
        <c:scaling>
          <c:orientation val="minMax"/>
        </c:scaling>
        <c:delete val="1"/>
        <c:axPos val="l"/>
        <c:majorGridlines>
          <c:spPr>
            <a:ln w="2413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one"/>
        <c:crossAx val="126218624"/>
        <c:crosses val="autoZero"/>
        <c:crossBetween val="between"/>
      </c:valAx>
      <c:spPr>
        <a:noFill/>
        <a:ln w="19301">
          <a:noFill/>
        </a:ln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700" b="1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700" b="1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20879663062128906"/>
          <c:y val="0.89379387138802768"/>
          <c:w val="0.60801164735449842"/>
          <c:h val="9.3939562270858812E-2"/>
        </c:manualLayout>
      </c:layout>
      <c:overlay val="0"/>
      <c:spPr>
        <a:noFill/>
        <a:ln w="19301">
          <a:noFill/>
        </a:ln>
      </c:spPr>
      <c:txPr>
        <a:bodyPr rot="0" spcFirstLastPara="1" vertOverflow="ellipsis" vert="horz" wrap="square" anchor="ctr" anchorCtr="1"/>
        <a:lstStyle/>
        <a:p>
          <a:pPr>
            <a:defRPr sz="1700" b="1" i="0" u="none" strike="noStrike" kern="1200" baseline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3"/>
              <c:layout>
                <c:manualLayout>
                  <c:x val="-2.400365914047999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E2A-446C-BF6A-88B123719D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Контрольно- надзорные мероприятия</c:v>
                </c:pt>
                <c:pt idx="1">
                  <c:v>Нарушения</c:v>
                </c:pt>
                <c:pt idx="2">
                  <c:v>Протоколы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639</c:v>
                </c:pt>
                <c:pt idx="1">
                  <c:v>332</c:v>
                </c:pt>
                <c:pt idx="2">
                  <c:v>332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E2A-446C-BF6A-88B123719DF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ru-RU" sz="1600" b="1" smtClean="0"/>
                      <a:t>307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Контрольно- надзорные мероприятия</c:v>
                </c:pt>
                <c:pt idx="1">
                  <c:v>Нарушения</c:v>
                </c:pt>
                <c:pt idx="2">
                  <c:v>Протоколы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665</c:v>
                </c:pt>
                <c:pt idx="1">
                  <c:v>307</c:v>
                </c:pt>
                <c:pt idx="2">
                  <c:v>307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E2A-446C-BF6A-88B123719DF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33896064"/>
        <c:axId val="133897600"/>
      </c:barChart>
      <c:catAx>
        <c:axId val="1338960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 anchor="t" anchorCtr="0"/>
          <a:lstStyle/>
          <a:p>
            <a:pPr>
              <a:defRPr sz="1100" b="1" baseline="0"/>
            </a:pPr>
            <a:endParaRPr lang="ru-RU"/>
          </a:p>
        </c:txPr>
        <c:crossAx val="133897600"/>
        <c:crosses val="autoZero"/>
        <c:auto val="1"/>
        <c:lblAlgn val="ctr"/>
        <c:lblOffset val="100"/>
        <c:noMultiLvlLbl val="0"/>
      </c:catAx>
      <c:valAx>
        <c:axId val="1338976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338960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400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8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6163522685397094E-3"/>
          <c:y val="3.1359684314911512E-3"/>
          <c:w val="0.54289169911180268"/>
          <c:h val="0.8648476855019622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нарушений</c:v>
                </c:pt>
              </c:strCache>
            </c:strRef>
          </c:tx>
          <c:explosion val="25"/>
          <c:dPt>
            <c:idx val="0"/>
            <c:bubble3D val="0"/>
            <c:explosion val="6"/>
            <c:extLst xmlns:c16r2="http://schemas.microsoft.com/office/drawing/2015/06/chart">
              <c:ext xmlns:c16="http://schemas.microsoft.com/office/drawing/2014/chart" uri="{C3380CC4-5D6E-409C-BE32-E72D297353CC}">
                <c16:uniqueId val="{00000000-1894-4317-90A7-2F0D9E80E029}"/>
              </c:ext>
            </c:extLst>
          </c:dPt>
          <c:dPt>
            <c:idx val="1"/>
            <c:bubble3D val="0"/>
            <c:explosion val="7"/>
            <c:extLst xmlns:c16r2="http://schemas.microsoft.com/office/drawing/2015/06/chart">
              <c:ext xmlns:c16="http://schemas.microsoft.com/office/drawing/2014/chart" uri="{C3380CC4-5D6E-409C-BE32-E72D297353CC}">
                <c16:uniqueId val="{00000001-1894-4317-90A7-2F0D9E80E029}"/>
              </c:ext>
            </c:extLst>
          </c:dPt>
          <c:dPt>
            <c:idx val="2"/>
            <c:bubble3D val="0"/>
            <c:explosion val="21"/>
            <c:extLst xmlns:c16r2="http://schemas.microsoft.com/office/drawing/2015/06/chart">
              <c:ext xmlns:c16="http://schemas.microsoft.com/office/drawing/2014/chart" uri="{C3380CC4-5D6E-409C-BE32-E72D297353CC}">
                <c16:uniqueId val="{00000002-1894-4317-90A7-2F0D9E80E029}"/>
              </c:ext>
            </c:extLst>
          </c:dPt>
          <c:dPt>
            <c:idx val="3"/>
            <c:bubble3D val="0"/>
            <c:explosion val="11"/>
            <c:extLst xmlns:c16r2="http://schemas.microsoft.com/office/drawing/2015/06/chart">
              <c:ext xmlns:c16="http://schemas.microsoft.com/office/drawing/2014/chart" uri="{C3380CC4-5D6E-409C-BE32-E72D297353CC}">
                <c16:uniqueId val="{00000003-1894-4317-90A7-2F0D9E80E029}"/>
              </c:ext>
            </c:extLst>
          </c:dPt>
          <c:dPt>
            <c:idx val="4"/>
            <c:bubble3D val="0"/>
            <c:explosion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1894-4317-90A7-2F0D9E80E029}"/>
              </c:ext>
            </c:extLst>
          </c:dPt>
          <c:dLbls>
            <c:dLbl>
              <c:idx val="0"/>
              <c:layout>
                <c:manualLayout>
                  <c:x val="7.0867326395535526E-3"/>
                  <c:y val="4.3884012887456959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894-4317-90A7-2F0D9E80E029}"/>
                </c:ext>
              </c:extLst>
            </c:dLbl>
            <c:dLbl>
              <c:idx val="1"/>
              <c:layout>
                <c:manualLayout>
                  <c:x val="5.1319916757351499E-3"/>
                  <c:y val="-0.1287084356882157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894-4317-90A7-2F0D9E80E029}"/>
                </c:ext>
              </c:extLst>
            </c:dLbl>
            <c:dLbl>
              <c:idx val="2"/>
              <c:layout>
                <c:manualLayout>
                  <c:x val="6.2904283472946911E-3"/>
                  <c:y val="1.271463664531102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894-4317-90A7-2F0D9E80E029}"/>
                </c:ext>
              </c:extLst>
            </c:dLbl>
            <c:dLbl>
              <c:idx val="3"/>
              <c:layout>
                <c:manualLayout>
                  <c:x val="-8.0108416652990963E-4"/>
                  <c:y val="-4.6404308986244328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894-4317-90A7-2F0D9E80E029}"/>
                </c:ext>
              </c:extLst>
            </c:dLbl>
            <c:dLbl>
              <c:idx val="4"/>
              <c:layout>
                <c:manualLayout>
                  <c:x val="-3.6655603913214811E-2"/>
                  <c:y val="-6.532196011142799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894-4317-90A7-2F0D9E80E029}"/>
                </c:ext>
              </c:extLst>
            </c:dLbl>
            <c:dLbl>
              <c:idx val="5"/>
              <c:layout>
                <c:manualLayout>
                  <c:x val="-8.079471284176272E-2"/>
                  <c:y val="-2.270699161951025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894-4317-90A7-2F0D9E80E029}"/>
                </c:ext>
              </c:extLst>
            </c:dLbl>
            <c:dLbl>
              <c:idx val="6"/>
              <c:layout>
                <c:manualLayout>
                  <c:x val="-9.4502246532573247E-2"/>
                  <c:y val="-4.118085428773445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894-4317-90A7-2F0D9E80E029}"/>
                </c:ext>
              </c:extLst>
            </c:dLbl>
            <c:dLbl>
              <c:idx val="9"/>
              <c:layout>
                <c:manualLayout>
                  <c:x val="8.7969451368438284E-2"/>
                  <c:y val="-2.149670936644106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894-4317-90A7-2F0D9E80E0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Плановые проверки</c:v>
                </c:pt>
                <c:pt idx="1">
                  <c:v>Внеплановые проверки</c:v>
                </c:pt>
                <c:pt idx="2">
                  <c:v>Административные расследования</c:v>
                </c:pt>
                <c:pt idx="3">
                  <c:v>Мероприятия по факту непосредственного обнаружения правонарушения</c:v>
                </c:pt>
                <c:pt idx="4">
                  <c:v>Плановые (рейдовые) осмотры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453</c:v>
                </c:pt>
                <c:pt idx="1">
                  <c:v>60</c:v>
                </c:pt>
                <c:pt idx="2">
                  <c:v>39</c:v>
                </c:pt>
                <c:pt idx="3">
                  <c:v>18</c:v>
                </c:pt>
                <c:pt idx="4">
                  <c:v>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894-4317-90A7-2F0D9E80E0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59322848868797229"/>
          <c:y val="1.6981137898258225E-2"/>
          <c:w val="0.39765481159215227"/>
          <c:h val="0.95085547663461933"/>
        </c:manualLayout>
      </c:layout>
      <c:overlay val="0"/>
      <c:txPr>
        <a:bodyPr/>
        <a:lstStyle/>
        <a:p>
          <a:pPr>
            <a:defRPr sz="10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4117149584947748"/>
          <c:y val="6.0242730336807333E-2"/>
          <c:w val="0.39338161019650525"/>
          <c:h val="0.90195959209160015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 baseline="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Взыскиваемость, %</c:v>
                </c:pt>
                <c:pt idx="1">
                  <c:v>Взыскано, т.руб</c:v>
                </c:pt>
                <c:pt idx="2">
                  <c:v>Наложено, т.руб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68</c:v>
                </c:pt>
                <c:pt idx="1">
                  <c:v>2525.13</c:v>
                </c:pt>
                <c:pt idx="2">
                  <c:v>3733.8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605-4EBE-A7B8-288456AA7F8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300" b="1" baseline="0" dirty="0" smtClean="0"/>
                      <a:t>8</a:t>
                    </a:r>
                    <a:r>
                      <a:rPr lang="ru-RU" sz="1300" b="1" baseline="0" dirty="0" smtClean="0"/>
                      <a:t>1</a:t>
                    </a:r>
                    <a:endParaRPr lang="en-US" sz="120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05-4EBE-A7B8-288456AA7F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 baseline="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Взыскиваемость, %</c:v>
                </c:pt>
                <c:pt idx="1">
                  <c:v>Взыскано, т.руб</c:v>
                </c:pt>
                <c:pt idx="2">
                  <c:v>Наложено, т.руб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87</c:v>
                </c:pt>
                <c:pt idx="1">
                  <c:v>4652.3</c:v>
                </c:pt>
                <c:pt idx="2">
                  <c:v>5719.5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605-4EBE-A7B8-288456AA7F8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4711168"/>
        <c:axId val="134712704"/>
        <c:axId val="0"/>
      </c:bar3DChart>
      <c:catAx>
        <c:axId val="134711168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34712704"/>
        <c:crosses val="autoZero"/>
        <c:auto val="1"/>
        <c:lblAlgn val="l"/>
        <c:lblOffset val="100"/>
        <c:noMultiLvlLbl val="0"/>
      </c:catAx>
      <c:valAx>
        <c:axId val="134712704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one"/>
        <c:crossAx val="134711168"/>
        <c:crosses val="autoZero"/>
        <c:crossBetween val="between"/>
      </c:valAx>
      <c:spPr>
        <a:noFill/>
      </c:spPr>
    </c:plotArea>
    <c:legend>
      <c:legendPos val="r"/>
      <c:overlay val="0"/>
      <c:txPr>
        <a:bodyPr/>
        <a:lstStyle/>
        <a:p>
          <a:pPr>
            <a:defRPr sz="1400" b="1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3299879796146291E-2"/>
          <c:y val="7.6734626455543783E-2"/>
          <c:w val="0.91447790901137349"/>
          <c:h val="0.6566473691670837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dLbl>
              <c:idx val="0"/>
              <c:layout>
                <c:manualLayout>
                  <c:x val="1.1934764140659394E-2"/>
                  <c:y val="-4.331067330934257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239103758730237E-2"/>
                  <c:y val="-1.88994212238268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9.5965736472054496E-3"/>
                  <c:y val="-3.3073987141696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B6-4CE6-92FD-1FFD4D735A09}"/>
                </c:ext>
              </c:extLst>
            </c:dLbl>
            <c:dLbl>
              <c:idx val="4"/>
              <c:layout>
                <c:manualLayout>
                  <c:x val="9.7850447694617076E-3"/>
                  <c:y val="-7.08728295893505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B6-4CE6-92FD-1FFD4D735A09}"/>
                </c:ext>
              </c:extLst>
            </c:dLbl>
            <c:dLbl>
              <c:idx val="5"/>
              <c:layout>
                <c:manualLayout>
                  <c:x val="1.060867923614168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ч. 1 ст. 8.6 </c:v>
                </c:pt>
                <c:pt idx="1">
                  <c:v>ч. 2 ст. 8.6</c:v>
                </c:pt>
                <c:pt idx="2">
                  <c:v>ч. 2 ст. 8.7 </c:v>
                </c:pt>
                <c:pt idx="3">
                  <c:v>ч. 2 ст. 8.8 </c:v>
                </c:pt>
                <c:pt idx="4">
                  <c:v>ч. 2 ст. 10.10 </c:v>
                </c:pt>
                <c:pt idx="5">
                  <c:v>ч. 1 ст. 8.7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80</c:v>
                </c:pt>
                <c:pt idx="1">
                  <c:v>61</c:v>
                </c:pt>
                <c:pt idx="2">
                  <c:v>150</c:v>
                </c:pt>
                <c:pt idx="3">
                  <c:v>0</c:v>
                </c:pt>
                <c:pt idx="4">
                  <c:v>27</c:v>
                </c:pt>
                <c:pt idx="5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6B6-4CE6-92FD-1FFD4D735A0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dLbl>
              <c:idx val="0"/>
              <c:layout>
                <c:manualLayout>
                  <c:x val="1.458693394969481E-2"/>
                  <c:y val="-2.36242765297835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608679236141635E-2"/>
                  <c:y val="-9.44971061191340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9444444444444445E-2"/>
                  <c:y val="-2.48054903562726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6B6-4CE6-92FD-1FFD4D735A09}"/>
                </c:ext>
              </c:extLst>
            </c:dLbl>
            <c:dLbl>
              <c:idx val="3"/>
              <c:layout>
                <c:manualLayout>
                  <c:x val="7.9565094271062623E-3"/>
                  <c:y val="-2.36242765297835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3.9782547135531312E-3"/>
                  <c:y val="-4.25236977536103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3.9782547135530331E-3"/>
                  <c:y val="-3.77988424476536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ч. 1 ст. 8.6 </c:v>
                </c:pt>
                <c:pt idx="1">
                  <c:v>ч. 2 ст. 8.6</c:v>
                </c:pt>
                <c:pt idx="2">
                  <c:v>ч. 2 ст. 8.7 </c:v>
                </c:pt>
                <c:pt idx="3">
                  <c:v>ч. 2 ст. 8.8 </c:v>
                </c:pt>
                <c:pt idx="4">
                  <c:v>ч. 2 ст. 10.10 </c:v>
                </c:pt>
                <c:pt idx="5">
                  <c:v>ч. 1 ст. 8.7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87</c:v>
                </c:pt>
                <c:pt idx="1">
                  <c:v>56</c:v>
                </c:pt>
                <c:pt idx="2">
                  <c:v>87</c:v>
                </c:pt>
                <c:pt idx="3">
                  <c:v>0</c:v>
                </c:pt>
                <c:pt idx="4">
                  <c:v>36</c:v>
                </c:pt>
                <c:pt idx="5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6B6-4CE6-92FD-1FFD4D735A0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135460736"/>
        <c:axId val="135462272"/>
        <c:axId val="0"/>
      </c:bar3DChart>
      <c:catAx>
        <c:axId val="1354607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0"/>
          <a:lstStyle/>
          <a:p>
            <a:pPr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35462272"/>
        <c:crosses val="autoZero"/>
        <c:auto val="1"/>
        <c:lblAlgn val="ctr"/>
        <c:lblOffset val="100"/>
        <c:noMultiLvlLbl val="0"/>
      </c:catAx>
      <c:valAx>
        <c:axId val="135462272"/>
        <c:scaling>
          <c:orientation val="minMax"/>
          <c:max val="3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35460736"/>
        <c:crosses val="autoZero"/>
        <c:crossBetween val="between"/>
        <c:majorUnit val="50"/>
        <c:minorUnit val="20"/>
      </c:valAx>
    </c:plotArea>
    <c:legend>
      <c:legendPos val="b"/>
      <c:layout>
        <c:manualLayout>
          <c:xMode val="edge"/>
          <c:yMode val="edge"/>
          <c:x val="0.78814840332458735"/>
          <c:y val="0.26379006686600343"/>
          <c:w val="0.17910885841422799"/>
          <c:h val="0.13113928910645556"/>
        </c:manualLayout>
      </c:layout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069941202792244E-3"/>
          <c:y val="2.9264630420298889E-2"/>
          <c:w val="0.54289169911180268"/>
          <c:h val="0.8648476855019622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нарушений</c:v>
                </c:pt>
              </c:strCache>
            </c:strRef>
          </c:tx>
          <c:explosion val="25"/>
          <c:dPt>
            <c:idx val="0"/>
            <c:bubble3D val="0"/>
            <c:explosion val="6"/>
            <c:extLst xmlns:c16r2="http://schemas.microsoft.com/office/drawing/2015/06/chart">
              <c:ext xmlns:c16="http://schemas.microsoft.com/office/drawing/2014/chart" uri="{C3380CC4-5D6E-409C-BE32-E72D297353CC}">
                <c16:uniqueId val="{00000000-2348-4C67-A05E-4C659A8B9FBA}"/>
              </c:ext>
            </c:extLst>
          </c:dPt>
          <c:dPt>
            <c:idx val="1"/>
            <c:bubble3D val="0"/>
            <c:explosion val="7"/>
            <c:extLst xmlns:c16r2="http://schemas.microsoft.com/office/drawing/2015/06/chart">
              <c:ext xmlns:c16="http://schemas.microsoft.com/office/drawing/2014/chart" uri="{C3380CC4-5D6E-409C-BE32-E72D297353CC}">
                <c16:uniqueId val="{00000001-2348-4C67-A05E-4C659A8B9FBA}"/>
              </c:ext>
            </c:extLst>
          </c:dPt>
          <c:dPt>
            <c:idx val="2"/>
            <c:bubble3D val="0"/>
            <c:explosion val="21"/>
            <c:extLst xmlns:c16r2="http://schemas.microsoft.com/office/drawing/2015/06/chart">
              <c:ext xmlns:c16="http://schemas.microsoft.com/office/drawing/2014/chart" uri="{C3380CC4-5D6E-409C-BE32-E72D297353CC}">
                <c16:uniqueId val="{00000002-2348-4C67-A05E-4C659A8B9FBA}"/>
              </c:ext>
            </c:extLst>
          </c:dPt>
          <c:dPt>
            <c:idx val="3"/>
            <c:bubble3D val="0"/>
            <c:explosion val="11"/>
            <c:extLst xmlns:c16r2="http://schemas.microsoft.com/office/drawing/2015/06/chart">
              <c:ext xmlns:c16="http://schemas.microsoft.com/office/drawing/2014/chart" uri="{C3380CC4-5D6E-409C-BE32-E72D297353CC}">
                <c16:uniqueId val="{00000003-2348-4C67-A05E-4C659A8B9FBA}"/>
              </c:ext>
            </c:extLst>
          </c:dPt>
          <c:dLbls>
            <c:dLbl>
              <c:idx val="0"/>
              <c:layout>
                <c:manualLayout>
                  <c:x val="2.0094819048754951E-2"/>
                  <c:y val="4.3884012887456993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348-4C67-A05E-4C659A8B9FBA}"/>
                </c:ext>
              </c:extLst>
            </c:dLbl>
            <c:dLbl>
              <c:idx val="1"/>
              <c:layout>
                <c:manualLayout>
                  <c:x val="2.681213569107076E-2"/>
                  <c:y val="-5.685427956564496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348-4C67-A05E-4C659A8B9FBA}"/>
                </c:ext>
              </c:extLst>
            </c:dLbl>
            <c:dLbl>
              <c:idx val="2"/>
              <c:layout>
                <c:manualLayout>
                  <c:x val="-2.1171099352618589E-2"/>
                  <c:y val="-3.954300804276138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348-4C67-A05E-4C659A8B9FBA}"/>
                </c:ext>
              </c:extLst>
            </c:dLbl>
            <c:dLbl>
              <c:idx val="3"/>
              <c:layout>
                <c:manualLayout>
                  <c:x val="6.4256305052486562E-3"/>
                  <c:y val="-8.302665444580256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348-4C67-A05E-4C659A8B9FBA}"/>
                </c:ext>
              </c:extLst>
            </c:dLbl>
            <c:dLbl>
              <c:idx val="4"/>
              <c:layout>
                <c:manualLayout>
                  <c:x val="1.5376741723590796E-2"/>
                  <c:y val="0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348-4C67-A05E-4C659A8B9FBA}"/>
                </c:ext>
              </c:extLst>
            </c:dLbl>
            <c:dLbl>
              <c:idx val="5"/>
              <c:layout>
                <c:manualLayout>
                  <c:x val="-8.079471284176272E-2"/>
                  <c:y val="-2.270699161951025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348-4C67-A05E-4C659A8B9FBA}"/>
                </c:ext>
              </c:extLst>
            </c:dLbl>
            <c:dLbl>
              <c:idx val="6"/>
              <c:layout>
                <c:manualLayout>
                  <c:x val="-9.4502246532573247E-2"/>
                  <c:y val="-4.118085428773445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348-4C67-A05E-4C659A8B9FBA}"/>
                </c:ext>
              </c:extLst>
            </c:dLbl>
            <c:dLbl>
              <c:idx val="9"/>
              <c:layout>
                <c:manualLayout>
                  <c:x val="8.7969451368438284E-2"/>
                  <c:y val="-2.149670936644106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348-4C67-A05E-4C659A8B9F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ч. 1 ст. 8.6 КоАП РФ - самовольное снятие и перемещение плодородного слоя почвы</c:v>
                </c:pt>
                <c:pt idx="1">
                  <c:v>ч. 2 ст. 8.6 КоАП РФ - уничтожение плодородного слоя почвы, порча земель</c:v>
                </c:pt>
                <c:pt idx="2">
                  <c:v>ч. 2 ст. 8.7 КоАП РФ - невыполнение установленных требований</c:v>
                </c:pt>
                <c:pt idx="3">
                  <c:v>ч. 2 ст. 10.10 КоАП РФ - повреждение полезащитных лесных насаждений</c:v>
                </c:pt>
                <c:pt idx="4">
                  <c:v>ч. 1 ст. 8.7 КоАП РФ - не проведение рекультивации земель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87</c:v>
                </c:pt>
                <c:pt idx="1">
                  <c:v>56</c:v>
                </c:pt>
                <c:pt idx="2">
                  <c:v>87</c:v>
                </c:pt>
                <c:pt idx="3">
                  <c:v>36</c:v>
                </c:pt>
                <c:pt idx="4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2348-4C67-A05E-4C659A8B9F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9322848868797229"/>
          <c:y val="3.9167969927975856E-3"/>
          <c:w val="0.39765481159215227"/>
          <c:h val="0.95085547663461933"/>
        </c:manualLayout>
      </c:layout>
      <c:overlay val="0"/>
      <c:txPr>
        <a:bodyPr/>
        <a:lstStyle/>
        <a:p>
          <a:pPr>
            <a:defRPr sz="1000" b="0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Контрольно-надзорные мероприятия</c:v>
                </c:pt>
                <c:pt idx="1">
                  <c:v>Возбуждено административных дел</c:v>
                </c:pt>
                <c:pt idx="2">
                  <c:v>Вынесено постановлений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639</c:v>
                </c:pt>
                <c:pt idx="1">
                  <c:v>297</c:v>
                </c:pt>
                <c:pt idx="2">
                  <c:v>297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985-478D-808F-6D21B572B8D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 год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Контрольно-надзорные мероприятия</c:v>
                </c:pt>
                <c:pt idx="1">
                  <c:v>Возбуждено административных дел</c:v>
                </c:pt>
                <c:pt idx="2">
                  <c:v>Вынесено постановлений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749</c:v>
                </c:pt>
                <c:pt idx="1">
                  <c:v>317</c:v>
                </c:pt>
                <c:pt idx="2">
                  <c:v>325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985-478D-808F-6D21B572B8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7442176"/>
        <c:axId val="87443712"/>
      </c:barChart>
      <c:catAx>
        <c:axId val="874421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87443712"/>
        <c:crosses val="autoZero"/>
        <c:auto val="1"/>
        <c:lblAlgn val="ctr"/>
        <c:lblOffset val="100"/>
        <c:noMultiLvlLbl val="0"/>
      </c:catAx>
      <c:valAx>
        <c:axId val="874437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74421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290108267716564"/>
          <c:y val="3.5140009842519686E-2"/>
          <c:w val="0.19043225065616812"/>
          <c:h val="0.1734699803149609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Наложено штрафов тыс. рублей</c:v>
                </c:pt>
                <c:pt idx="1">
                  <c:v>Взыскано штрафовтыс. Рублей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1683.7</c:v>
                </c:pt>
                <c:pt idx="1">
                  <c:v>1731.6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E64-4488-AFEC-4CEA541F763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Наложено штрафов тыс. рублей</c:v>
                </c:pt>
                <c:pt idx="1">
                  <c:v>Взыскано штрафовтыс. Рублей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2952.7</c:v>
                </c:pt>
                <c:pt idx="1">
                  <c:v>2801.9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E64-4488-AFEC-4CEA541F76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7462272"/>
        <c:axId val="87463808"/>
      </c:barChart>
      <c:catAx>
        <c:axId val="874622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="1" u="non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87463808"/>
        <c:crosses val="autoZero"/>
        <c:auto val="1"/>
        <c:lblAlgn val="ctr"/>
        <c:lblOffset val="100"/>
        <c:noMultiLvlLbl val="0"/>
      </c:catAx>
      <c:valAx>
        <c:axId val="874638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74622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Поголовье свиней в Республике Башкортостан 503</a:t>
            </a:r>
            <a:r>
              <a:rPr lang="ru-RU" baseline="0" dirty="0"/>
              <a:t> 100 голов</a:t>
            </a:r>
            <a:endParaRPr lang="ru-RU" dirty="0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Поголовье свиней в Республике Башкортостан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4 свиноводческих комплекса</c:v>
                </c:pt>
                <c:pt idx="1">
                  <c:v>3 свиноводческих ферм КФХ </c:v>
                </c:pt>
                <c:pt idx="2">
                  <c:v>8 субъектов малого предпринимательства </c:v>
                </c:pt>
                <c:pt idx="3">
                  <c:v>личные подсобные хозяйства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443500</c:v>
                </c:pt>
                <c:pt idx="1">
                  <c:v>8300</c:v>
                </c:pt>
                <c:pt idx="2">
                  <c:v>9400</c:v>
                </c:pt>
                <c:pt idx="3">
                  <c:v>38900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392-4F81-B894-4A585BD917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0068727823585077"/>
          <c:y val="0.1665792179880918"/>
          <c:w val="0.39780802976850155"/>
          <c:h val="0.71391942544219555"/>
        </c:manualLayout>
      </c:layout>
      <c:overlay val="0"/>
      <c:txPr>
        <a:bodyPr/>
        <a:lstStyle/>
        <a:p>
          <a:pPr>
            <a:defRPr sz="1600" i="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err="1"/>
              <a:t>Лизензирование</a:t>
            </a:r>
            <a:endParaRPr lang="ru-RU" dirty="0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Лицензия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Переоформление</c:v>
                </c:pt>
                <c:pt idx="1">
                  <c:v>Предоставление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</c:v>
                </c:pt>
                <c:pt idx="1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8B-45A1-BFD0-D2F1F4E4BB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0412873433364855"/>
          <c:y val="0.39564329728909226"/>
          <c:w val="0.38221562577955487"/>
          <c:h val="0.32466770692737257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146</a:t>
            </a:r>
            <a:r>
              <a:rPr lang="ru-RU" baseline="0" dirty="0"/>
              <a:t> пунктов убоя скота</a:t>
            </a:r>
            <a:endParaRPr lang="ru-RU" dirty="0"/>
          </a:p>
        </c:rich>
      </c:tx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ПУНКТЫ УБОЯ</c:v>
                </c:pt>
              </c:strCache>
            </c:strRef>
          </c:tx>
          <c:dPt>
            <c:idx val="1"/>
            <c:bubble3D val="0"/>
            <c:spPr>
              <a:solidFill>
                <a:srgbClr val="66FF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9330-4B30-8318-8075C1ECB494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Убойные пункты</c:v>
                </c:pt>
                <c:pt idx="1">
                  <c:v>Убойные площадки</c:v>
                </c:pt>
                <c:pt idx="2">
                  <c:v>Предприятия по убою и переработке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94</c:v>
                </c:pt>
                <c:pt idx="1">
                  <c:v>33</c:v>
                </c:pt>
                <c:pt idx="2">
                  <c:v>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330-4B30-8318-8075C1ECB4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bg1">
            <a:lumMod val="65000"/>
          </a:schemeClr>
        </a:solidFill>
        <a:ln>
          <a:noFill/>
        </a:ln>
        <a:effectLst/>
        <a:sp3d/>
      </c:spPr>
    </c:floor>
    <c:sideWall>
      <c:thickness val="0"/>
      <c:spPr>
        <a:solidFill>
          <a:schemeClr val="bg2"/>
        </a:solidFill>
        <a:ln>
          <a:noFill/>
        </a:ln>
        <a:effectLst/>
        <a:sp3d/>
      </c:spPr>
    </c:sideWall>
    <c:backWall>
      <c:thickness val="0"/>
      <c:spPr>
        <a:solidFill>
          <a:schemeClr val="bg2"/>
        </a:solidFill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100087680"/>
        <c:axId val="100089216"/>
        <c:axId val="0"/>
      </c:bar3DChart>
      <c:catAx>
        <c:axId val="100087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0089216"/>
        <c:crosses val="autoZero"/>
        <c:auto val="1"/>
        <c:lblAlgn val="ctr"/>
        <c:lblOffset val="100"/>
        <c:noMultiLvlLbl val="0"/>
      </c:catAx>
      <c:valAx>
        <c:axId val="1000892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100087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4.2622578972706784E-2"/>
                  <c:y val="-7.076726763121910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2 286 770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633-4C91-8824-DBD7BA46077B}"/>
                </c:ext>
              </c:extLst>
            </c:dLbl>
            <c:dLbl>
              <c:idx val="1"/>
              <c:layout>
                <c:manualLayout>
                  <c:x val="9.8472854867977633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2 585 402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633-4C91-8824-DBD7BA46077B}"/>
                </c:ext>
              </c:extLst>
            </c:dLbl>
            <c:dLbl>
              <c:idx val="2"/>
              <c:layout>
                <c:manualLayout>
                  <c:x val="9.8472854867977633E-2"/>
                  <c:y val="-7.076726763121910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2 876 213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633-4C91-8824-DBD7BA46077B}"/>
                </c:ext>
              </c:extLst>
            </c:dLbl>
            <c:dLbl>
              <c:idx val="3"/>
              <c:layout>
                <c:manualLayout>
                  <c:x val="0.10876106358552769"/>
                  <c:y val="-3.538363381560953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3 025 345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633-4C91-8824-DBD7BA46077B}"/>
                </c:ext>
              </c:extLst>
            </c:dLbl>
            <c:dLbl>
              <c:idx val="4"/>
              <c:layout>
                <c:manualLayout>
                  <c:x val="0.1219887605080917"/>
                  <c:y val="-1.061509014468290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3 177 164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633-4C91-8824-DBD7BA46077B}"/>
                </c:ext>
              </c:extLst>
            </c:dLbl>
            <c:dLbl>
              <c:idx val="5"/>
              <c:layout>
                <c:manualLayout>
                  <c:x val="5.8789648372403067E-2"/>
                  <c:y val="-2.7861128988668997E-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1 975 709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633-4C91-8824-DBD7BA46077B}"/>
                </c:ext>
              </c:extLst>
            </c:dLbl>
            <c:dLbl>
              <c:idx val="6"/>
              <c:layout>
                <c:manualLayout>
                  <c:x val="0.16314159537829129"/>
                  <c:y val="3.538363381560953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3 744 613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633-4C91-8824-DBD7BA46077B}"/>
                </c:ext>
              </c:extLst>
            </c:dLbl>
            <c:dLbl>
              <c:idx val="7"/>
              <c:layout>
                <c:manualLayout>
                  <c:x val="0.1440349220456987"/>
                  <c:y val="-3.538363381560953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3 599 912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633-4C91-8824-DBD7BA46077B}"/>
                </c:ext>
              </c:extLst>
            </c:dLbl>
            <c:dLbl>
              <c:idx val="8"/>
              <c:layout>
                <c:manualLayout>
                  <c:x val="0.15138364255823444"/>
                  <c:y val="3.5380847702710669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3 668 932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633-4C91-8824-DBD7BA46077B}"/>
                </c:ext>
              </c:extLst>
            </c:dLbl>
            <c:dLbl>
              <c:idx val="9"/>
              <c:layout>
                <c:manualLayout>
                  <c:x val="0.18518775691589823"/>
                  <c:y val="-7.076726763121910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4 216 686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633-4C91-8824-DBD7BA46077B}"/>
                </c:ext>
              </c:extLst>
            </c:dLbl>
            <c:dLbl>
              <c:idx val="10"/>
              <c:layout>
                <c:manualLayout>
                  <c:x val="0.30423702921897566"/>
                  <c:y val="1.6217311488388276E-1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6 258 540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633-4C91-8824-DBD7BA46077B}"/>
                </c:ext>
              </c:extLst>
            </c:dLbl>
            <c:dLbl>
              <c:idx val="11"/>
              <c:layout>
                <c:manualLayout>
                  <c:x val="0.32481333092619347"/>
                  <c:y val="-1.061509014468284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6 616 579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633-4C91-8824-DBD7BA4607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Sheet0!$A$251:$A$262</c:f>
              <c:strCache>
                <c:ptCount val="12"/>
                <c:pt idx="0">
                  <c:v>январь </c:v>
                </c:pt>
                <c:pt idx="1">
                  <c:v>февраль </c:v>
                </c:pt>
                <c:pt idx="2">
                  <c:v>март </c:v>
                </c:pt>
                <c:pt idx="3">
                  <c:v>апрель 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 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Sheet0!$B$251:$B$262</c:f>
              <c:numCache>
                <c:formatCode>General</c:formatCode>
                <c:ptCount val="12"/>
                <c:pt idx="0">
                  <c:v>2286770</c:v>
                </c:pt>
                <c:pt idx="1">
                  <c:v>2585402</c:v>
                </c:pt>
                <c:pt idx="2">
                  <c:v>2876213</c:v>
                </c:pt>
                <c:pt idx="3">
                  <c:v>3025345</c:v>
                </c:pt>
                <c:pt idx="4">
                  <c:v>3177164</c:v>
                </c:pt>
                <c:pt idx="5">
                  <c:v>1975709</c:v>
                </c:pt>
                <c:pt idx="6">
                  <c:v>3744613</c:v>
                </c:pt>
                <c:pt idx="7">
                  <c:v>3599912</c:v>
                </c:pt>
                <c:pt idx="8">
                  <c:v>3668932</c:v>
                </c:pt>
                <c:pt idx="9">
                  <c:v>4216686</c:v>
                </c:pt>
                <c:pt idx="10">
                  <c:v>6258540</c:v>
                </c:pt>
                <c:pt idx="11">
                  <c:v>6616579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681-4D7F-8187-E27F4A61A92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100315136"/>
        <c:axId val="100317824"/>
        <c:axId val="0"/>
      </c:bar3DChart>
      <c:catAx>
        <c:axId val="1003151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0317824"/>
        <c:crosses val="autoZero"/>
        <c:auto val="1"/>
        <c:lblAlgn val="ctr"/>
        <c:lblOffset val="100"/>
        <c:noMultiLvlLbl val="0"/>
      </c:catAx>
      <c:valAx>
        <c:axId val="1003178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0315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9927925804088632"/>
          <c:y val="4.5424760396793142E-2"/>
          <c:w val="0.53792607174103158"/>
          <c:h val="0.800005628732139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Sheet0!$C$190</c:f>
              <c:strCache>
                <c:ptCount val="1"/>
                <c:pt idx="0">
                  <c:v> 2018 г. Тонн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Sheet0!$B$191:$B$196</c:f>
              <c:strCache>
                <c:ptCount val="6"/>
                <c:pt idx="0">
                  <c:v>Мясо и мясопродукты</c:v>
                </c:pt>
                <c:pt idx="1">
                  <c:v>Рыба и морепродукты</c:v>
                </c:pt>
                <c:pt idx="2">
                  <c:v>Мед и продукты пчеловодства</c:v>
                </c:pt>
                <c:pt idx="3">
                  <c:v>Корма и кормовые добавки</c:v>
                </c:pt>
                <c:pt idx="4">
                  <c:v>Готовая пищевая продукция</c:v>
                </c:pt>
                <c:pt idx="5">
                  <c:v>Сырье животного происхождения</c:v>
                </c:pt>
              </c:strCache>
            </c:strRef>
          </c:cat>
          <c:val>
            <c:numRef>
              <c:f>Sheet0!$C$191:$C$196</c:f>
              <c:numCache>
                <c:formatCode>General</c:formatCode>
                <c:ptCount val="6"/>
                <c:pt idx="0">
                  <c:v>137.76</c:v>
                </c:pt>
                <c:pt idx="1">
                  <c:v>1218.9000000000001</c:v>
                </c:pt>
                <c:pt idx="2">
                  <c:v>5.21</c:v>
                </c:pt>
                <c:pt idx="3">
                  <c:v>198154</c:v>
                </c:pt>
                <c:pt idx="4">
                  <c:v>0.37100000000000061</c:v>
                </c:pt>
                <c:pt idx="5">
                  <c:v>93.54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F3F-476B-8730-07939833306A}"/>
            </c:ext>
          </c:extLst>
        </c:ser>
        <c:ser>
          <c:idx val="1"/>
          <c:order val="1"/>
          <c:tx>
            <c:strRef>
              <c:f>Sheet0!$D$190</c:f>
              <c:strCache>
                <c:ptCount val="1"/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Sheet0!$B$191:$B$196</c:f>
              <c:strCache>
                <c:ptCount val="6"/>
                <c:pt idx="0">
                  <c:v>Мясо и мясопродукты</c:v>
                </c:pt>
                <c:pt idx="1">
                  <c:v>Рыба и морепродукты</c:v>
                </c:pt>
                <c:pt idx="2">
                  <c:v>Мед и продукты пчеловодства</c:v>
                </c:pt>
                <c:pt idx="3">
                  <c:v>Корма и кормовые добавки</c:v>
                </c:pt>
                <c:pt idx="4">
                  <c:v>Готовая пищевая продукция</c:v>
                </c:pt>
                <c:pt idx="5">
                  <c:v>Сырье животного происхождения</c:v>
                </c:pt>
              </c:strCache>
            </c:strRef>
          </c:cat>
          <c:val>
            <c:numRef>
              <c:f>Sheet0!$D$191:$D$196</c:f>
              <c:numCache>
                <c:formatCode>General</c:formatCode>
                <c:ptCount val="6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F3F-476B-8730-07939833306A}"/>
            </c:ext>
          </c:extLst>
        </c:ser>
        <c:ser>
          <c:idx val="2"/>
          <c:order val="2"/>
          <c:tx>
            <c:strRef>
              <c:f>Sheet0!$E$190</c:f>
              <c:strCache>
                <c:ptCount val="1"/>
                <c:pt idx="0">
                  <c:v> 2019 г. Тонн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Sheet0!$B$191:$B$196</c:f>
              <c:strCache>
                <c:ptCount val="6"/>
                <c:pt idx="0">
                  <c:v>Мясо и мясопродукты</c:v>
                </c:pt>
                <c:pt idx="1">
                  <c:v>Рыба и морепродукты</c:v>
                </c:pt>
                <c:pt idx="2">
                  <c:v>Мед и продукты пчеловодства</c:v>
                </c:pt>
                <c:pt idx="3">
                  <c:v>Корма и кормовые добавки</c:v>
                </c:pt>
                <c:pt idx="4">
                  <c:v>Готовая пищевая продукция</c:v>
                </c:pt>
                <c:pt idx="5">
                  <c:v>Сырье животного происхождения</c:v>
                </c:pt>
              </c:strCache>
            </c:strRef>
          </c:cat>
          <c:val>
            <c:numRef>
              <c:f>Sheet0!$E$191:$E$196</c:f>
              <c:numCache>
                <c:formatCode>General</c:formatCode>
                <c:ptCount val="6"/>
                <c:pt idx="0">
                  <c:v>541.55999999999949</c:v>
                </c:pt>
                <c:pt idx="1">
                  <c:v>414.55</c:v>
                </c:pt>
                <c:pt idx="2">
                  <c:v>0.99</c:v>
                </c:pt>
                <c:pt idx="3">
                  <c:v>180525</c:v>
                </c:pt>
                <c:pt idx="4">
                  <c:v>1.21</c:v>
                </c:pt>
                <c:pt idx="5">
                  <c:v>83.93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F3F-476B-8730-0793983330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9212672"/>
        <c:axId val="119218560"/>
      </c:barChart>
      <c:catAx>
        <c:axId val="119212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600"/>
            </a:pPr>
            <a:endParaRPr lang="ru-RU"/>
          </a:p>
        </c:txPr>
        <c:crossAx val="119218560"/>
        <c:crosses val="autoZero"/>
        <c:auto val="1"/>
        <c:lblAlgn val="ctr"/>
        <c:lblOffset val="100"/>
        <c:noMultiLvlLbl val="0"/>
      </c:catAx>
      <c:valAx>
        <c:axId val="1192185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sz="1400"/>
            </a:pPr>
            <a:endParaRPr lang="ru-RU"/>
          </a:p>
        </c:txPr>
        <c:crossAx val="119212672"/>
        <c:crosses val="autoZero"/>
        <c:crossBetween val="between"/>
      </c:valAx>
      <c:spPr>
        <a:solidFill>
          <a:schemeClr val="bg2">
            <a:lumMod val="9000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 prst="angle"/>
        </a:sp3d>
      </c:spPr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2.7035162308072466E-3"/>
          <c:y val="0.81568725435870371"/>
          <c:w val="0.39514387741922147"/>
          <c:h val="0.18431274564129826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>
        <a:lumMod val="9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800" b="1"/>
      </a:pPr>
      <a:endParaRPr lang="ru-RU"/>
    </a:p>
  </c:txPr>
  <c:externalData r:id="rId1">
    <c:autoUpdate val="0"/>
  </c:externalData>
</c:chartSpace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4A2686-59D4-4F09-AD95-B249C9BE0789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8AD19E8-D567-4815-9128-8EE4DA08F7F5}">
      <dgm:prSet phldrT="[Текст]" custT="1"/>
      <dgm:spPr/>
      <dgm:t>
        <a:bodyPr/>
        <a:lstStyle/>
        <a:p>
          <a:pPr algn="ctr"/>
          <a:r>
            <a:rPr lang="ru-RU" sz="1800" b="1" dirty="0" smtClean="0">
              <a:solidFill>
                <a:srgbClr val="7030A0"/>
              </a:solidFill>
            </a:rPr>
            <a:t>Постановление Правительства РФ от 13.01.2020 г. № 7</a:t>
          </a:r>
        </a:p>
        <a:p>
          <a:pPr algn="ctr"/>
          <a:r>
            <a:rPr lang="ru-RU" sz="1800" b="1" dirty="0" smtClean="0">
              <a:solidFill>
                <a:srgbClr val="7030A0"/>
              </a:solidFill>
            </a:rPr>
            <a:t>(с 01.02.2020 г. </a:t>
          </a:r>
          <a:r>
            <a:rPr lang="ru-RU" sz="1800" b="1" smtClean="0">
              <a:solidFill>
                <a:srgbClr val="7030A0"/>
              </a:solidFill>
            </a:rPr>
            <a:t>отмене </a:t>
          </a:r>
          <a:r>
            <a:rPr lang="ru-RU" sz="1800" b="1" smtClean="0">
              <a:solidFill>
                <a:srgbClr val="7030A0"/>
              </a:solidFill>
            </a:rPr>
            <a:t>подлежат </a:t>
          </a:r>
          <a:r>
            <a:rPr lang="ru-RU" sz="1800" b="1" dirty="0" smtClean="0">
              <a:solidFill>
                <a:srgbClr val="7030A0"/>
              </a:solidFill>
            </a:rPr>
            <a:t>1259 актов)</a:t>
          </a:r>
          <a:endParaRPr lang="ru-RU" sz="1800" b="1" dirty="0">
            <a:solidFill>
              <a:srgbClr val="7030A0"/>
            </a:solidFill>
          </a:endParaRPr>
        </a:p>
      </dgm:t>
    </dgm:pt>
    <dgm:pt modelId="{BE762B39-A37C-4338-A6A9-B046B0445874}" type="parTrans" cxnId="{479C28F7-3454-4325-B24B-C95556A34E81}">
      <dgm:prSet/>
      <dgm:spPr/>
      <dgm:t>
        <a:bodyPr/>
        <a:lstStyle/>
        <a:p>
          <a:endParaRPr lang="ru-RU"/>
        </a:p>
      </dgm:t>
    </dgm:pt>
    <dgm:pt modelId="{BE493557-86E3-41FF-A3B9-2FCCF45FE0B7}" type="sibTrans" cxnId="{479C28F7-3454-4325-B24B-C95556A34E81}">
      <dgm:prSet/>
      <dgm:spPr/>
      <dgm:t>
        <a:bodyPr/>
        <a:lstStyle/>
        <a:p>
          <a:endParaRPr lang="ru-RU"/>
        </a:p>
      </dgm:t>
    </dgm:pt>
    <dgm:pt modelId="{FF7D9D0C-DC64-4856-9B40-ED3018ACE852}">
      <dgm:prSet phldrT="[Текст]" custT="1"/>
      <dgm:spPr/>
      <dgm:t>
        <a:bodyPr/>
        <a:lstStyle/>
        <a:p>
          <a:pPr algn="ctr"/>
          <a:r>
            <a:rPr lang="ru-RU" sz="2000" b="1" dirty="0" smtClean="0">
              <a:solidFill>
                <a:srgbClr val="7030A0"/>
              </a:solidFill>
            </a:rPr>
            <a:t>Ревизия 2 млн. </a:t>
          </a:r>
        </a:p>
        <a:p>
          <a:pPr algn="ctr"/>
          <a:r>
            <a:rPr lang="ru-RU" sz="2000" b="1" dirty="0" smtClean="0">
              <a:solidFill>
                <a:srgbClr val="7030A0"/>
              </a:solidFill>
            </a:rPr>
            <a:t>норм и правил</a:t>
          </a:r>
          <a:endParaRPr lang="ru-RU" sz="2000" b="1" dirty="0">
            <a:solidFill>
              <a:srgbClr val="7030A0"/>
            </a:solidFill>
          </a:endParaRPr>
        </a:p>
      </dgm:t>
    </dgm:pt>
    <dgm:pt modelId="{32CF0741-6491-4BD1-A8B7-7D1D2438F87D}" type="parTrans" cxnId="{8384AB5A-7BFA-4466-A7BB-474ACE2291ED}">
      <dgm:prSet/>
      <dgm:spPr/>
      <dgm:t>
        <a:bodyPr/>
        <a:lstStyle/>
        <a:p>
          <a:endParaRPr lang="ru-RU"/>
        </a:p>
      </dgm:t>
    </dgm:pt>
    <dgm:pt modelId="{9073D621-2780-43CF-87FB-099EF567AE06}" type="sibTrans" cxnId="{8384AB5A-7BFA-4466-A7BB-474ACE2291ED}">
      <dgm:prSet/>
      <dgm:spPr/>
      <dgm:t>
        <a:bodyPr/>
        <a:lstStyle/>
        <a:p>
          <a:endParaRPr lang="ru-RU"/>
        </a:p>
      </dgm:t>
    </dgm:pt>
    <dgm:pt modelId="{33D48033-5868-4EBE-8557-E848C9D428A0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000" b="1" i="1" dirty="0" smtClean="0">
              <a:solidFill>
                <a:srgbClr val="7030A0"/>
              </a:solidFill>
            </a:rPr>
            <a:t>Проект закона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000" b="1" i="1" dirty="0" smtClean="0">
              <a:solidFill>
                <a:srgbClr val="7030A0"/>
              </a:solidFill>
            </a:rPr>
            <a:t>«Об обязательных требованиях»</a:t>
          </a:r>
          <a:endParaRPr lang="ru-RU" sz="2000" b="1" i="1" dirty="0">
            <a:solidFill>
              <a:srgbClr val="7030A0"/>
            </a:solidFill>
          </a:endParaRPr>
        </a:p>
      </dgm:t>
    </dgm:pt>
    <dgm:pt modelId="{E67F350D-3B6A-4590-BAE3-1476641FFC05}" type="parTrans" cxnId="{A284E839-9A89-4EDD-B14A-9E1275F79597}">
      <dgm:prSet/>
      <dgm:spPr/>
      <dgm:t>
        <a:bodyPr/>
        <a:lstStyle/>
        <a:p>
          <a:endParaRPr lang="ru-RU"/>
        </a:p>
      </dgm:t>
    </dgm:pt>
    <dgm:pt modelId="{83002CE2-CB36-40C3-A89A-32F60C832C46}" type="sibTrans" cxnId="{A284E839-9A89-4EDD-B14A-9E1275F79597}">
      <dgm:prSet/>
      <dgm:spPr/>
      <dgm:t>
        <a:bodyPr/>
        <a:lstStyle/>
        <a:p>
          <a:endParaRPr lang="ru-RU"/>
        </a:p>
      </dgm:t>
    </dgm:pt>
    <dgm:pt modelId="{4F0C52B9-E3E7-4F36-8770-7AD134C4AFD0}">
      <dgm:prSet phldrT="[Текст]"/>
      <dgm:spPr/>
      <dgm:t>
        <a:bodyPr/>
        <a:lstStyle/>
        <a:p>
          <a:pPr algn="ctr"/>
          <a:r>
            <a:rPr lang="ru-RU" b="1" i="1" dirty="0" smtClean="0">
              <a:solidFill>
                <a:srgbClr val="7030A0"/>
              </a:solidFill>
            </a:rPr>
            <a:t>Проект закона </a:t>
          </a:r>
        </a:p>
        <a:p>
          <a:pPr algn="ctr"/>
          <a:r>
            <a:rPr lang="ru-RU" b="1" i="1" dirty="0" smtClean="0">
              <a:solidFill>
                <a:srgbClr val="7030A0"/>
              </a:solidFill>
            </a:rPr>
            <a:t>«О госконтроле»</a:t>
          </a:r>
          <a:endParaRPr lang="ru-RU" b="1" i="1" dirty="0">
            <a:solidFill>
              <a:srgbClr val="7030A0"/>
            </a:solidFill>
          </a:endParaRPr>
        </a:p>
      </dgm:t>
    </dgm:pt>
    <dgm:pt modelId="{9A2105C2-A189-41A7-AB51-FEA66FD0872B}" type="parTrans" cxnId="{DBD145EE-C0DE-4763-AB1E-AE5E26442608}">
      <dgm:prSet/>
      <dgm:spPr/>
      <dgm:t>
        <a:bodyPr/>
        <a:lstStyle/>
        <a:p>
          <a:endParaRPr lang="ru-RU"/>
        </a:p>
      </dgm:t>
    </dgm:pt>
    <dgm:pt modelId="{024741D9-EBA5-420A-9E4F-AE339554E760}" type="sibTrans" cxnId="{DBD145EE-C0DE-4763-AB1E-AE5E26442608}">
      <dgm:prSet/>
      <dgm:spPr/>
      <dgm:t>
        <a:bodyPr/>
        <a:lstStyle/>
        <a:p>
          <a:endParaRPr lang="ru-RU"/>
        </a:p>
      </dgm:t>
    </dgm:pt>
    <dgm:pt modelId="{22920B09-28FB-4F13-B1FF-B3FA0DF0C24E}">
      <dgm:prSet phldrT="[Текст]" custT="1"/>
      <dgm:spPr/>
      <dgm:t>
        <a:bodyPr/>
        <a:lstStyle/>
        <a:p>
          <a:r>
            <a:rPr lang="ru-RU" sz="2800" b="1" dirty="0" smtClean="0">
              <a:solidFill>
                <a:srgbClr val="FF0000"/>
              </a:solidFill>
              <a:latin typeface="Franklin Gothic Heavy" pitchFamily="34" charset="0"/>
            </a:rPr>
            <a:t>01.01.2021</a:t>
          </a:r>
          <a:r>
            <a:rPr lang="ru-RU" sz="1500" b="1" dirty="0" smtClean="0">
              <a:solidFill>
                <a:srgbClr val="FF0000"/>
              </a:solidFill>
              <a:latin typeface="Franklin Gothic Heavy" pitchFamily="34" charset="0"/>
            </a:rPr>
            <a:t> г.</a:t>
          </a:r>
          <a:endParaRPr lang="ru-RU" sz="1500" b="1" dirty="0">
            <a:solidFill>
              <a:srgbClr val="FF0000"/>
            </a:solidFill>
            <a:latin typeface="Franklin Gothic Heavy" pitchFamily="34" charset="0"/>
          </a:endParaRPr>
        </a:p>
      </dgm:t>
    </dgm:pt>
    <dgm:pt modelId="{BDD9375D-E50F-4F66-9848-8F8216AA3A60}" type="parTrans" cxnId="{5C1155C5-7351-42DC-9059-33E3DD924FDD}">
      <dgm:prSet/>
      <dgm:spPr/>
      <dgm:t>
        <a:bodyPr/>
        <a:lstStyle/>
        <a:p>
          <a:endParaRPr lang="ru-RU"/>
        </a:p>
      </dgm:t>
    </dgm:pt>
    <dgm:pt modelId="{50C46D30-F40A-4F7C-9806-A10A48F5E218}" type="sibTrans" cxnId="{5C1155C5-7351-42DC-9059-33E3DD924FDD}">
      <dgm:prSet/>
      <dgm:spPr/>
      <dgm:t>
        <a:bodyPr/>
        <a:lstStyle/>
        <a:p>
          <a:endParaRPr lang="ru-RU"/>
        </a:p>
      </dgm:t>
    </dgm:pt>
    <dgm:pt modelId="{48F46B7A-6D3E-44C6-B50E-77EA9E534F44}" type="pres">
      <dgm:prSet presAssocID="{F14A2686-59D4-4F09-AD95-B249C9BE0789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ru-RU"/>
        </a:p>
      </dgm:t>
    </dgm:pt>
    <dgm:pt modelId="{35248EFD-79A9-400C-9F0A-DD0B6989A38B}" type="pres">
      <dgm:prSet presAssocID="{F14A2686-59D4-4F09-AD95-B249C9BE0789}" presName="arrowNode" presStyleLbl="node1" presStyleIdx="0" presStyleCnt="1" custAng="8621" custLinFactNeighborX="919" custLinFactNeighborY="1232"/>
      <dgm:spPr>
        <a:solidFill>
          <a:srgbClr val="7030A0"/>
        </a:solidFill>
      </dgm:spPr>
    </dgm:pt>
    <dgm:pt modelId="{03E7873D-CCB9-408C-B518-58F300E41003}" type="pres">
      <dgm:prSet presAssocID="{08AD19E8-D567-4815-9128-8EE4DA08F7F5}" presName="txNode1" presStyleLbl="revTx" presStyleIdx="0" presStyleCnt="5" custScaleX="3680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677E97-B77F-4E9E-B8AD-F290DE9B05EC}" type="pres">
      <dgm:prSet presAssocID="{FF7D9D0C-DC64-4856-9B40-ED3018ACE852}" presName="txNode2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CD5561-E170-478A-8CC3-EFE2EE70F927}" type="pres">
      <dgm:prSet presAssocID="{9073D621-2780-43CF-87FB-099EF567AE06}" presName="dotNode2" presStyleCnt="0"/>
      <dgm:spPr/>
    </dgm:pt>
    <dgm:pt modelId="{1E5D53A3-9AD6-4919-9980-AE6C68CC7A03}" type="pres">
      <dgm:prSet presAssocID="{9073D621-2780-43CF-87FB-099EF567AE06}" presName="dotRepeatNode" presStyleLbl="fgShp" presStyleIdx="0" presStyleCnt="3"/>
      <dgm:spPr/>
      <dgm:t>
        <a:bodyPr/>
        <a:lstStyle/>
        <a:p>
          <a:endParaRPr lang="ru-RU"/>
        </a:p>
      </dgm:t>
    </dgm:pt>
    <dgm:pt modelId="{00F429C3-EB84-490B-B374-DD3D51B19F33}" type="pres">
      <dgm:prSet presAssocID="{33D48033-5868-4EBE-8557-E848C9D428A0}" presName="txNode3" presStyleLbl="revTx" presStyleIdx="2" presStyleCnt="5" custScaleX="133114" custScaleY="183777" custLinFactNeighborX="-28080" custLinFactNeighborY="69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A2F6BA-0F3C-49A1-AED2-795A5C6B66DC}" type="pres">
      <dgm:prSet presAssocID="{83002CE2-CB36-40C3-A89A-32F60C832C46}" presName="dotNode3" presStyleCnt="0"/>
      <dgm:spPr/>
    </dgm:pt>
    <dgm:pt modelId="{FCA0BB16-388B-489B-B4EE-B85AEF2FE0DF}" type="pres">
      <dgm:prSet presAssocID="{83002CE2-CB36-40C3-A89A-32F60C832C46}" presName="dotRepeatNode" presStyleLbl="fgShp" presStyleIdx="1" presStyleCnt="3"/>
      <dgm:spPr/>
      <dgm:t>
        <a:bodyPr/>
        <a:lstStyle/>
        <a:p>
          <a:endParaRPr lang="ru-RU"/>
        </a:p>
      </dgm:t>
    </dgm:pt>
    <dgm:pt modelId="{43D4D972-CE1D-4D2F-B966-35D1D5EA21CA}" type="pres">
      <dgm:prSet presAssocID="{4F0C52B9-E3E7-4F36-8770-7AD134C4AFD0}" presName="txNode4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ECF224-39D8-4153-A0B8-23DDF5510D23}" type="pres">
      <dgm:prSet presAssocID="{024741D9-EBA5-420A-9E4F-AE339554E760}" presName="dotNode4" presStyleCnt="0"/>
      <dgm:spPr/>
    </dgm:pt>
    <dgm:pt modelId="{2CA99409-607C-49F7-9F03-D65BDC2BC692}" type="pres">
      <dgm:prSet presAssocID="{024741D9-EBA5-420A-9E4F-AE339554E760}" presName="dotRepeatNode" presStyleLbl="fgShp" presStyleIdx="2" presStyleCnt="3"/>
      <dgm:spPr/>
      <dgm:t>
        <a:bodyPr/>
        <a:lstStyle/>
        <a:p>
          <a:endParaRPr lang="ru-RU"/>
        </a:p>
      </dgm:t>
    </dgm:pt>
    <dgm:pt modelId="{B30D9EA1-61D1-49C6-A426-FE8D28AAFCB8}" type="pres">
      <dgm:prSet presAssocID="{22920B09-28FB-4F13-B1FF-B3FA0DF0C24E}" presName="txNode5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BD145EE-C0DE-4763-AB1E-AE5E26442608}" srcId="{F14A2686-59D4-4F09-AD95-B249C9BE0789}" destId="{4F0C52B9-E3E7-4F36-8770-7AD134C4AFD0}" srcOrd="3" destOrd="0" parTransId="{9A2105C2-A189-41A7-AB51-FEA66FD0872B}" sibTransId="{024741D9-EBA5-420A-9E4F-AE339554E760}"/>
    <dgm:cxn modelId="{8384AB5A-7BFA-4466-A7BB-474ACE2291ED}" srcId="{F14A2686-59D4-4F09-AD95-B249C9BE0789}" destId="{FF7D9D0C-DC64-4856-9B40-ED3018ACE852}" srcOrd="1" destOrd="0" parTransId="{32CF0741-6491-4BD1-A8B7-7D1D2438F87D}" sibTransId="{9073D621-2780-43CF-87FB-099EF567AE06}"/>
    <dgm:cxn modelId="{5C1155C5-7351-42DC-9059-33E3DD924FDD}" srcId="{F14A2686-59D4-4F09-AD95-B249C9BE0789}" destId="{22920B09-28FB-4F13-B1FF-B3FA0DF0C24E}" srcOrd="4" destOrd="0" parTransId="{BDD9375D-E50F-4F66-9848-8F8216AA3A60}" sibTransId="{50C46D30-F40A-4F7C-9806-A10A48F5E218}"/>
    <dgm:cxn modelId="{ADA7368C-63E9-47EB-AD07-E082349BA1E8}" type="presOf" srcId="{F14A2686-59D4-4F09-AD95-B249C9BE0789}" destId="{48F46B7A-6D3E-44C6-B50E-77EA9E534F44}" srcOrd="0" destOrd="0" presId="urn:microsoft.com/office/officeart/2009/3/layout/DescendingProcess"/>
    <dgm:cxn modelId="{479C28F7-3454-4325-B24B-C95556A34E81}" srcId="{F14A2686-59D4-4F09-AD95-B249C9BE0789}" destId="{08AD19E8-D567-4815-9128-8EE4DA08F7F5}" srcOrd="0" destOrd="0" parTransId="{BE762B39-A37C-4338-A6A9-B046B0445874}" sibTransId="{BE493557-86E3-41FF-A3B9-2FCCF45FE0B7}"/>
    <dgm:cxn modelId="{578A612F-2DB2-4E77-A87E-59A5BC59CB1A}" type="presOf" srcId="{33D48033-5868-4EBE-8557-E848C9D428A0}" destId="{00F429C3-EB84-490B-B374-DD3D51B19F33}" srcOrd="0" destOrd="0" presId="urn:microsoft.com/office/officeart/2009/3/layout/DescendingProcess"/>
    <dgm:cxn modelId="{686A0482-72E1-491C-8C68-D8032508A4D3}" type="presOf" srcId="{22920B09-28FB-4F13-B1FF-B3FA0DF0C24E}" destId="{B30D9EA1-61D1-49C6-A426-FE8D28AAFCB8}" srcOrd="0" destOrd="0" presId="urn:microsoft.com/office/officeart/2009/3/layout/DescendingProcess"/>
    <dgm:cxn modelId="{0EFF0D26-28DD-4888-91D3-7ACB30458316}" type="presOf" srcId="{83002CE2-CB36-40C3-A89A-32F60C832C46}" destId="{FCA0BB16-388B-489B-B4EE-B85AEF2FE0DF}" srcOrd="0" destOrd="0" presId="urn:microsoft.com/office/officeart/2009/3/layout/DescendingProcess"/>
    <dgm:cxn modelId="{3C84D93F-EF29-4EAB-8B66-841DE238CAE0}" type="presOf" srcId="{4F0C52B9-E3E7-4F36-8770-7AD134C4AFD0}" destId="{43D4D972-CE1D-4D2F-B966-35D1D5EA21CA}" srcOrd="0" destOrd="0" presId="urn:microsoft.com/office/officeart/2009/3/layout/DescendingProcess"/>
    <dgm:cxn modelId="{1A82B928-B502-4755-BF01-4A0D031F226E}" type="presOf" srcId="{08AD19E8-D567-4815-9128-8EE4DA08F7F5}" destId="{03E7873D-CCB9-408C-B518-58F300E41003}" srcOrd="0" destOrd="0" presId="urn:microsoft.com/office/officeart/2009/3/layout/DescendingProcess"/>
    <dgm:cxn modelId="{A284E839-9A89-4EDD-B14A-9E1275F79597}" srcId="{F14A2686-59D4-4F09-AD95-B249C9BE0789}" destId="{33D48033-5868-4EBE-8557-E848C9D428A0}" srcOrd="2" destOrd="0" parTransId="{E67F350D-3B6A-4590-BAE3-1476641FFC05}" sibTransId="{83002CE2-CB36-40C3-A89A-32F60C832C46}"/>
    <dgm:cxn modelId="{8EE8B6AD-A743-4D9D-97BB-AA9698AE96DD}" type="presOf" srcId="{024741D9-EBA5-420A-9E4F-AE339554E760}" destId="{2CA99409-607C-49F7-9F03-D65BDC2BC692}" srcOrd="0" destOrd="0" presId="urn:microsoft.com/office/officeart/2009/3/layout/DescendingProcess"/>
    <dgm:cxn modelId="{09A06A15-C279-4775-92CC-898A31A07E95}" type="presOf" srcId="{FF7D9D0C-DC64-4856-9B40-ED3018ACE852}" destId="{0D677E97-B77F-4E9E-B8AD-F290DE9B05EC}" srcOrd="0" destOrd="0" presId="urn:microsoft.com/office/officeart/2009/3/layout/DescendingProcess"/>
    <dgm:cxn modelId="{388105F1-85E1-4D3B-B2AE-54D5943C1CEA}" type="presOf" srcId="{9073D621-2780-43CF-87FB-099EF567AE06}" destId="{1E5D53A3-9AD6-4919-9980-AE6C68CC7A03}" srcOrd="0" destOrd="0" presId="urn:microsoft.com/office/officeart/2009/3/layout/DescendingProcess"/>
    <dgm:cxn modelId="{E7C5C644-82DA-4808-BF49-3FFEED57ECF4}" type="presParOf" srcId="{48F46B7A-6D3E-44C6-B50E-77EA9E534F44}" destId="{35248EFD-79A9-400C-9F0A-DD0B6989A38B}" srcOrd="0" destOrd="0" presId="urn:microsoft.com/office/officeart/2009/3/layout/DescendingProcess"/>
    <dgm:cxn modelId="{0DBA7AFB-DFFC-4A7D-914F-EC7E76F43B69}" type="presParOf" srcId="{48F46B7A-6D3E-44C6-B50E-77EA9E534F44}" destId="{03E7873D-CCB9-408C-B518-58F300E41003}" srcOrd="1" destOrd="0" presId="urn:microsoft.com/office/officeart/2009/3/layout/DescendingProcess"/>
    <dgm:cxn modelId="{87DFB9FC-7C41-49AF-B102-614AC3174748}" type="presParOf" srcId="{48F46B7A-6D3E-44C6-B50E-77EA9E534F44}" destId="{0D677E97-B77F-4E9E-B8AD-F290DE9B05EC}" srcOrd="2" destOrd="0" presId="urn:microsoft.com/office/officeart/2009/3/layout/DescendingProcess"/>
    <dgm:cxn modelId="{45661EF7-BCB9-41D8-8699-68C00C1A2BA7}" type="presParOf" srcId="{48F46B7A-6D3E-44C6-B50E-77EA9E534F44}" destId="{EFCD5561-E170-478A-8CC3-EFE2EE70F927}" srcOrd="3" destOrd="0" presId="urn:microsoft.com/office/officeart/2009/3/layout/DescendingProcess"/>
    <dgm:cxn modelId="{130E0F0F-07EE-4354-89B0-5DBF358AD185}" type="presParOf" srcId="{EFCD5561-E170-478A-8CC3-EFE2EE70F927}" destId="{1E5D53A3-9AD6-4919-9980-AE6C68CC7A03}" srcOrd="0" destOrd="0" presId="urn:microsoft.com/office/officeart/2009/3/layout/DescendingProcess"/>
    <dgm:cxn modelId="{F2EACFBB-BA33-474C-AA08-1C45A4DD6DC2}" type="presParOf" srcId="{48F46B7A-6D3E-44C6-B50E-77EA9E534F44}" destId="{00F429C3-EB84-490B-B374-DD3D51B19F33}" srcOrd="4" destOrd="0" presId="urn:microsoft.com/office/officeart/2009/3/layout/DescendingProcess"/>
    <dgm:cxn modelId="{FFBE7A69-2C7B-47A9-A5F1-9177F1C36F68}" type="presParOf" srcId="{48F46B7A-6D3E-44C6-B50E-77EA9E534F44}" destId="{95A2F6BA-0F3C-49A1-AED2-795A5C6B66DC}" srcOrd="5" destOrd="0" presId="urn:microsoft.com/office/officeart/2009/3/layout/DescendingProcess"/>
    <dgm:cxn modelId="{19D3E0E0-9FD8-418D-855B-A4FDFF1C42EF}" type="presParOf" srcId="{95A2F6BA-0F3C-49A1-AED2-795A5C6B66DC}" destId="{FCA0BB16-388B-489B-B4EE-B85AEF2FE0DF}" srcOrd="0" destOrd="0" presId="urn:microsoft.com/office/officeart/2009/3/layout/DescendingProcess"/>
    <dgm:cxn modelId="{85D6AF2A-A224-4CDF-A978-10C63CE8A475}" type="presParOf" srcId="{48F46B7A-6D3E-44C6-B50E-77EA9E534F44}" destId="{43D4D972-CE1D-4D2F-B966-35D1D5EA21CA}" srcOrd="6" destOrd="0" presId="urn:microsoft.com/office/officeart/2009/3/layout/DescendingProcess"/>
    <dgm:cxn modelId="{2DA28F80-54B8-4919-9BA1-0A97FF26387C}" type="presParOf" srcId="{48F46B7A-6D3E-44C6-B50E-77EA9E534F44}" destId="{6DECF224-39D8-4153-A0B8-23DDF5510D23}" srcOrd="7" destOrd="0" presId="urn:microsoft.com/office/officeart/2009/3/layout/DescendingProcess"/>
    <dgm:cxn modelId="{12C49DCB-2901-46F0-85F3-03CDAE52B7A9}" type="presParOf" srcId="{6DECF224-39D8-4153-A0B8-23DDF5510D23}" destId="{2CA99409-607C-49F7-9F03-D65BDC2BC692}" srcOrd="0" destOrd="0" presId="urn:microsoft.com/office/officeart/2009/3/layout/DescendingProcess"/>
    <dgm:cxn modelId="{5F6D3B0D-BC50-4B4C-9634-E978980592A5}" type="presParOf" srcId="{48F46B7A-6D3E-44C6-B50E-77EA9E534F44}" destId="{B30D9EA1-61D1-49C6-A426-FE8D28AAFCB8}" srcOrd="8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CBE6BF-3713-4EB9-BCBF-A41B092034B7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CFAE31-6415-41E1-A7DC-67F583DBA117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ru-RU" sz="2000" b="1" dirty="0"/>
            <a:t>Основные выявляемые нарушения при оформлении эВСД</a:t>
          </a:r>
        </a:p>
      </dgm:t>
    </dgm:pt>
    <dgm:pt modelId="{F64DDEA0-B88C-4032-BD66-D7F66BBEDD26}" type="parTrans" cxnId="{F0738BE3-0419-45B2-808E-602276D091B8}">
      <dgm:prSet/>
      <dgm:spPr/>
      <dgm:t>
        <a:bodyPr/>
        <a:lstStyle/>
        <a:p>
          <a:endParaRPr lang="ru-RU"/>
        </a:p>
      </dgm:t>
    </dgm:pt>
    <dgm:pt modelId="{4497414B-9559-4E31-B726-7CD1C6D3F780}" type="sibTrans" cxnId="{F0738BE3-0419-45B2-808E-602276D091B8}">
      <dgm:prSet/>
      <dgm:spPr/>
      <dgm:t>
        <a:bodyPr/>
        <a:lstStyle/>
        <a:p>
          <a:endParaRPr lang="ru-RU"/>
        </a:p>
      </dgm:t>
    </dgm:pt>
    <dgm:pt modelId="{64BFA1D4-20E8-4894-8CDF-3067B2AA8238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2000" b="1" dirty="0"/>
            <a:t>Принятые меры</a:t>
          </a:r>
        </a:p>
      </dgm:t>
    </dgm:pt>
    <dgm:pt modelId="{CF5E1615-7DB7-4615-921B-0E4623EFFC75}" type="parTrans" cxnId="{DE865859-B55D-4703-8B25-091EBF0C7651}">
      <dgm:prSet/>
      <dgm:spPr/>
      <dgm:t>
        <a:bodyPr/>
        <a:lstStyle/>
        <a:p>
          <a:endParaRPr lang="ru-RU"/>
        </a:p>
      </dgm:t>
    </dgm:pt>
    <dgm:pt modelId="{4AF4EC90-48B6-4DCE-820C-A3798940249B}" type="sibTrans" cxnId="{DE865859-B55D-4703-8B25-091EBF0C7651}">
      <dgm:prSet/>
      <dgm:spPr/>
      <dgm:t>
        <a:bodyPr/>
        <a:lstStyle/>
        <a:p>
          <a:endParaRPr lang="ru-RU"/>
        </a:p>
      </dgm:t>
    </dgm:pt>
    <dgm:pt modelId="{10C8F08F-9BCF-4803-985E-4DDEF0C8C898}">
      <dgm:prSet phldrT="[Текст]" custT="1"/>
      <dgm:spPr/>
      <dgm:t>
        <a:bodyPr/>
        <a:lstStyle/>
        <a:p>
          <a:r>
            <a:rPr lang="ru-RU" sz="1600" b="1" dirty="0"/>
            <a:t>Блокировка УЛ ХС-76</a:t>
          </a:r>
        </a:p>
      </dgm:t>
    </dgm:pt>
    <dgm:pt modelId="{34303189-9D0A-43F6-BB47-97678A06E511}" type="parTrans" cxnId="{1F961769-2B97-48C1-BE8D-320C5C9D3CD4}">
      <dgm:prSet/>
      <dgm:spPr/>
      <dgm:t>
        <a:bodyPr/>
        <a:lstStyle/>
        <a:p>
          <a:endParaRPr lang="ru-RU"/>
        </a:p>
      </dgm:t>
    </dgm:pt>
    <dgm:pt modelId="{F3972B6B-421F-4EC0-A094-94AF9A167AF9}" type="sibTrans" cxnId="{1F961769-2B97-48C1-BE8D-320C5C9D3CD4}">
      <dgm:prSet/>
      <dgm:spPr/>
      <dgm:t>
        <a:bodyPr/>
        <a:lstStyle/>
        <a:p>
          <a:endParaRPr lang="ru-RU"/>
        </a:p>
      </dgm:t>
    </dgm:pt>
    <dgm:pt modelId="{C8D2E9CB-D86B-4547-A618-4A6EE248BB7C}">
      <dgm:prSet phldrT="[Текст]" custT="1"/>
      <dgm:spPr/>
      <dgm:t>
        <a:bodyPr/>
        <a:lstStyle/>
        <a:p>
          <a:r>
            <a:rPr lang="ru-RU" sz="1600" b="1" dirty="0"/>
            <a:t>Выдано 60 предостережений (39 государственным ветврачам и 21 УЛ ХС) </a:t>
          </a:r>
        </a:p>
      </dgm:t>
    </dgm:pt>
    <dgm:pt modelId="{C53DDC30-4121-4C9C-B50C-E9F53AB217DB}" type="parTrans" cxnId="{54666D5C-0144-4F2F-89FA-D4D35E3C007B}">
      <dgm:prSet/>
      <dgm:spPr/>
      <dgm:t>
        <a:bodyPr/>
        <a:lstStyle/>
        <a:p>
          <a:endParaRPr lang="ru-RU"/>
        </a:p>
      </dgm:t>
    </dgm:pt>
    <dgm:pt modelId="{F73A4A6E-784B-4748-8464-D41774D833E7}" type="sibTrans" cxnId="{54666D5C-0144-4F2F-89FA-D4D35E3C007B}">
      <dgm:prSet/>
      <dgm:spPr/>
      <dgm:t>
        <a:bodyPr/>
        <a:lstStyle/>
        <a:p>
          <a:endParaRPr lang="ru-RU"/>
        </a:p>
      </dgm:t>
    </dgm:pt>
    <dgm:pt modelId="{E660A3F7-613A-4608-9773-A0844CA97412}">
      <dgm:prSet phldrT="[Текст]" phldr="1"/>
      <dgm:spPr/>
      <dgm:t>
        <a:bodyPr/>
        <a:lstStyle/>
        <a:p>
          <a:endParaRPr lang="ru-RU" dirty="0"/>
        </a:p>
      </dgm:t>
    </dgm:pt>
    <dgm:pt modelId="{A71BD12E-E732-40A2-AC45-9F97864B1735}" type="parTrans" cxnId="{2519A3EE-6F53-4AEC-A79A-BFF4F7C049A3}">
      <dgm:prSet/>
      <dgm:spPr/>
      <dgm:t>
        <a:bodyPr/>
        <a:lstStyle/>
        <a:p>
          <a:endParaRPr lang="ru-RU"/>
        </a:p>
      </dgm:t>
    </dgm:pt>
    <dgm:pt modelId="{16C99A96-B481-4EF6-B469-235D38A65D31}" type="sibTrans" cxnId="{2519A3EE-6F53-4AEC-A79A-BFF4F7C049A3}">
      <dgm:prSet/>
      <dgm:spPr/>
      <dgm:t>
        <a:bodyPr/>
        <a:lstStyle/>
        <a:p>
          <a:endParaRPr lang="ru-RU"/>
        </a:p>
      </dgm:t>
    </dgm:pt>
    <dgm:pt modelId="{CF39BE76-ED5D-4E69-8411-DF2B9D1DDCEF}">
      <dgm:prSet phldrT="[Текст]" custT="1"/>
      <dgm:spPr/>
      <dgm:t>
        <a:bodyPr/>
        <a:lstStyle/>
        <a:p>
          <a:r>
            <a:rPr lang="ru-RU" sz="1600" b="1" dirty="0"/>
            <a:t>2 протокола ДЛ на </a:t>
          </a:r>
          <a:r>
            <a:rPr lang="ru-RU" sz="1600" b="1" dirty="0" err="1"/>
            <a:t>госветврачей</a:t>
          </a:r>
          <a:r>
            <a:rPr lang="ru-RU" sz="1600" b="1" dirty="0"/>
            <a:t> по ч. 1 ст. 10.6 и ч. 1 ст. 10.8 КоАП РФ </a:t>
          </a:r>
        </a:p>
      </dgm:t>
    </dgm:pt>
    <dgm:pt modelId="{EE5292D5-44A4-4E8F-A2BF-6A3EC01EDDFF}" type="parTrans" cxnId="{97827D71-3E07-4C7F-B362-BF1A9E19AEC3}">
      <dgm:prSet/>
      <dgm:spPr/>
      <dgm:t>
        <a:bodyPr/>
        <a:lstStyle/>
        <a:p>
          <a:endParaRPr lang="ru-RU"/>
        </a:p>
      </dgm:t>
    </dgm:pt>
    <dgm:pt modelId="{548EA1E6-4A99-4C8F-B317-4CD9E6A3B275}" type="sibTrans" cxnId="{97827D71-3E07-4C7F-B362-BF1A9E19AEC3}">
      <dgm:prSet/>
      <dgm:spPr/>
      <dgm:t>
        <a:bodyPr/>
        <a:lstStyle/>
        <a:p>
          <a:endParaRPr lang="ru-RU"/>
        </a:p>
      </dgm:t>
    </dgm:pt>
    <dgm:pt modelId="{A2ABC576-1B1F-4062-82B5-EA39B754963F}">
      <dgm:prSet custT="1"/>
      <dgm:spPr/>
      <dgm:t>
        <a:bodyPr/>
        <a:lstStyle/>
        <a:p>
          <a:r>
            <a:rPr lang="ru-RU" sz="1000" b="1" dirty="0"/>
            <a:t>Не осуществляется своевременное гашение входящих эВСД</a:t>
          </a:r>
        </a:p>
      </dgm:t>
    </dgm:pt>
    <dgm:pt modelId="{B75CB9B4-AC0A-462C-A5F0-3C4033CD368A}" type="parTrans" cxnId="{DDE497E9-26B6-4141-A749-09D0B30B7D45}">
      <dgm:prSet/>
      <dgm:spPr/>
      <dgm:t>
        <a:bodyPr/>
        <a:lstStyle/>
        <a:p>
          <a:endParaRPr lang="ru-RU"/>
        </a:p>
      </dgm:t>
    </dgm:pt>
    <dgm:pt modelId="{54CD9FFD-7F18-41E0-AF80-30E421DB0769}" type="sibTrans" cxnId="{DDE497E9-26B6-4141-A749-09D0B30B7D45}">
      <dgm:prSet/>
      <dgm:spPr/>
      <dgm:t>
        <a:bodyPr/>
        <a:lstStyle/>
        <a:p>
          <a:endParaRPr lang="ru-RU"/>
        </a:p>
      </dgm:t>
    </dgm:pt>
    <dgm:pt modelId="{A28B9A72-4D42-4E01-B9BE-253B6D19814C}">
      <dgm:prSet custT="1"/>
      <dgm:spPr/>
      <dgm:t>
        <a:bodyPr/>
        <a:lstStyle/>
        <a:p>
          <a:r>
            <a:rPr lang="ru-RU" sz="900" b="1" dirty="0"/>
            <a:t>При производстве продукции на предприятиях не оформляются производственные сертификаты на сырье. Нет прослеживаемости из какого сырья изготовлена продукция</a:t>
          </a:r>
        </a:p>
      </dgm:t>
    </dgm:pt>
    <dgm:pt modelId="{066E1753-23E0-4122-A056-669FAE083441}" type="parTrans" cxnId="{B9DC155E-6A8A-4E61-8788-85AA8BF6DD94}">
      <dgm:prSet/>
      <dgm:spPr/>
      <dgm:t>
        <a:bodyPr/>
        <a:lstStyle/>
        <a:p>
          <a:endParaRPr lang="ru-RU"/>
        </a:p>
      </dgm:t>
    </dgm:pt>
    <dgm:pt modelId="{3F39EAAB-1474-4B88-97C5-0D7838C750EF}" type="sibTrans" cxnId="{B9DC155E-6A8A-4E61-8788-85AA8BF6DD94}">
      <dgm:prSet/>
      <dgm:spPr/>
      <dgm:t>
        <a:bodyPr/>
        <a:lstStyle/>
        <a:p>
          <a:endParaRPr lang="ru-RU"/>
        </a:p>
      </dgm:t>
    </dgm:pt>
    <dgm:pt modelId="{3EAF2BD2-AE51-43D1-8733-1E09A2440C16}">
      <dgm:prSet custT="1"/>
      <dgm:spPr/>
      <dgm:t>
        <a:bodyPr/>
        <a:lstStyle/>
        <a:p>
          <a:r>
            <a:rPr lang="ru-RU" sz="900" b="1" dirty="0"/>
            <a:t>Оформление эВСД на продукцию с истекшим сроком годности для реализации в пищу людям</a:t>
          </a:r>
        </a:p>
      </dgm:t>
    </dgm:pt>
    <dgm:pt modelId="{65F8931F-80E2-4AAF-B887-05188183E9DA}" type="parTrans" cxnId="{DD52E005-4D4B-4822-BC62-C6498AAE24CB}">
      <dgm:prSet/>
      <dgm:spPr/>
      <dgm:t>
        <a:bodyPr/>
        <a:lstStyle/>
        <a:p>
          <a:endParaRPr lang="ru-RU"/>
        </a:p>
      </dgm:t>
    </dgm:pt>
    <dgm:pt modelId="{0CECE43A-604C-432E-9661-9D87DC52AB2E}" type="sibTrans" cxnId="{DD52E005-4D4B-4822-BC62-C6498AAE24CB}">
      <dgm:prSet/>
      <dgm:spPr/>
      <dgm:t>
        <a:bodyPr/>
        <a:lstStyle/>
        <a:p>
          <a:endParaRPr lang="ru-RU"/>
        </a:p>
      </dgm:t>
    </dgm:pt>
    <dgm:pt modelId="{6CA437B5-1755-4D96-9D78-D1592750C8ED}">
      <dgm:prSet custT="1"/>
      <dgm:spPr/>
      <dgm:t>
        <a:bodyPr/>
        <a:lstStyle/>
        <a:p>
          <a:r>
            <a:rPr lang="ru-RU" sz="1000" b="1" dirty="0"/>
            <a:t>Оформление актов инвентаризаций в системе Меркурий по продлению сроков годности продукции, увеличению объемов продукции</a:t>
          </a:r>
        </a:p>
      </dgm:t>
    </dgm:pt>
    <dgm:pt modelId="{3621C511-03DC-4CC3-9B70-99F673214A66}" type="parTrans" cxnId="{FA0A20CD-39F9-4BA4-8C05-A77C5D68CF9E}">
      <dgm:prSet/>
      <dgm:spPr/>
      <dgm:t>
        <a:bodyPr/>
        <a:lstStyle/>
        <a:p>
          <a:endParaRPr lang="ru-RU"/>
        </a:p>
      </dgm:t>
    </dgm:pt>
    <dgm:pt modelId="{6BD9A7D8-933D-4C76-97A4-8F16BCBCF94E}" type="sibTrans" cxnId="{FA0A20CD-39F9-4BA4-8C05-A77C5D68CF9E}">
      <dgm:prSet/>
      <dgm:spPr/>
      <dgm:t>
        <a:bodyPr/>
        <a:lstStyle/>
        <a:p>
          <a:endParaRPr lang="ru-RU"/>
        </a:p>
      </dgm:t>
    </dgm:pt>
    <dgm:pt modelId="{B3A41B65-B613-4217-B839-ED9EEA469744}">
      <dgm:prSet custT="1"/>
      <dgm:spPr/>
      <dgm:t>
        <a:bodyPr/>
        <a:lstStyle/>
        <a:p>
          <a:r>
            <a:rPr lang="ru-RU" sz="900" b="1" dirty="0"/>
            <a:t>эВСД оформляются УЛ ХС на продукцию не указанную в  приказе Минсельхоза России от 18 декабря 2015 г. № 646»</a:t>
          </a:r>
        </a:p>
      </dgm:t>
    </dgm:pt>
    <dgm:pt modelId="{A0D5F31F-5DEB-4EBC-A38B-E7D90B0897EC}" type="parTrans" cxnId="{263B1CED-CCB2-4058-9CCB-234178119FE1}">
      <dgm:prSet/>
      <dgm:spPr/>
      <dgm:t>
        <a:bodyPr/>
        <a:lstStyle/>
        <a:p>
          <a:endParaRPr lang="ru-RU"/>
        </a:p>
      </dgm:t>
    </dgm:pt>
    <dgm:pt modelId="{E5FD8924-8AA8-49B2-8F26-C2D22AADE268}" type="sibTrans" cxnId="{263B1CED-CCB2-4058-9CCB-234178119FE1}">
      <dgm:prSet/>
      <dgm:spPr/>
      <dgm:t>
        <a:bodyPr/>
        <a:lstStyle/>
        <a:p>
          <a:endParaRPr lang="ru-RU"/>
        </a:p>
      </dgm:t>
    </dgm:pt>
    <dgm:pt modelId="{2948D094-0A92-44E0-8B88-A11C8B396AF1}">
      <dgm:prSet custT="1"/>
      <dgm:spPr/>
      <dgm:t>
        <a:bodyPr/>
        <a:lstStyle/>
        <a:p>
          <a:r>
            <a:rPr lang="ru-RU" sz="800" b="1" dirty="0"/>
            <a:t>Оформление производственных эВСД на подконтрольную продукцию без проведения ВСЭ, оформление транспортных эВСД без проведения ВСЭ и лабораторных исследований на подконтрольную продукцию</a:t>
          </a:r>
        </a:p>
      </dgm:t>
    </dgm:pt>
    <dgm:pt modelId="{4F35F06D-DCF3-420B-8AF8-D20D887296E6}" type="parTrans" cxnId="{97F05FDF-8BAB-42F8-A146-5DEFD7DB23DD}">
      <dgm:prSet/>
      <dgm:spPr/>
      <dgm:t>
        <a:bodyPr/>
        <a:lstStyle/>
        <a:p>
          <a:endParaRPr lang="ru-RU"/>
        </a:p>
      </dgm:t>
    </dgm:pt>
    <dgm:pt modelId="{56419E75-32D9-4125-833F-2D2E2C78F108}" type="sibTrans" cxnId="{97F05FDF-8BAB-42F8-A146-5DEFD7DB23DD}">
      <dgm:prSet/>
      <dgm:spPr/>
      <dgm:t>
        <a:bodyPr/>
        <a:lstStyle/>
        <a:p>
          <a:endParaRPr lang="ru-RU"/>
        </a:p>
      </dgm:t>
    </dgm:pt>
    <dgm:pt modelId="{929547DD-7C67-48BF-9450-78664D33C0A6}">
      <dgm:prSet custT="1"/>
      <dgm:spPr/>
      <dgm:t>
        <a:bodyPr/>
        <a:lstStyle/>
        <a:p>
          <a:r>
            <a:rPr lang="ru-RU" sz="1600" b="1" dirty="0"/>
            <a:t>3 протокола на предприятия по ч. 1 ст. 10.6 и ч. 1 ст. 10.8 КоАП РФ </a:t>
          </a:r>
        </a:p>
      </dgm:t>
    </dgm:pt>
    <dgm:pt modelId="{E507D21B-7D46-4F2B-A4BA-5555EF46A949}" type="parTrans" cxnId="{8A873603-B2E5-4AB5-8FEB-6CB47BABD335}">
      <dgm:prSet/>
      <dgm:spPr/>
      <dgm:t>
        <a:bodyPr/>
        <a:lstStyle/>
        <a:p>
          <a:endParaRPr lang="ru-RU"/>
        </a:p>
      </dgm:t>
    </dgm:pt>
    <dgm:pt modelId="{6E5B9F1D-058C-402D-9A04-770A2A478D37}" type="sibTrans" cxnId="{8A873603-B2E5-4AB5-8FEB-6CB47BABD335}">
      <dgm:prSet/>
      <dgm:spPr/>
      <dgm:t>
        <a:bodyPr/>
        <a:lstStyle/>
        <a:p>
          <a:endParaRPr lang="ru-RU"/>
        </a:p>
      </dgm:t>
    </dgm:pt>
    <dgm:pt modelId="{9A7D68A4-924D-493B-9135-94B608651D5B}" type="pres">
      <dgm:prSet presAssocID="{21CBE6BF-3713-4EB9-BCBF-A41B092034B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558EFC-6C8E-4ACC-94DF-1EAF4E6D0DE6}" type="pres">
      <dgm:prSet presAssocID="{E660A3F7-613A-4608-9773-A0844CA97412}" presName="boxAndChildren" presStyleCnt="0"/>
      <dgm:spPr/>
    </dgm:pt>
    <dgm:pt modelId="{E2FE57C7-AB58-4641-9266-1024D1943C22}" type="pres">
      <dgm:prSet presAssocID="{E660A3F7-613A-4608-9773-A0844CA97412}" presName="parentTextBox" presStyleLbl="node1" presStyleIdx="0" presStyleCnt="3"/>
      <dgm:spPr/>
      <dgm:t>
        <a:bodyPr/>
        <a:lstStyle/>
        <a:p>
          <a:endParaRPr lang="ru-RU"/>
        </a:p>
      </dgm:t>
    </dgm:pt>
    <dgm:pt modelId="{DF8F0B72-9EF8-4D91-B60F-D729ADA784EC}" type="pres">
      <dgm:prSet presAssocID="{E660A3F7-613A-4608-9773-A0844CA97412}" presName="entireBox" presStyleLbl="node1" presStyleIdx="0" presStyleCnt="3" custScaleY="32814" custLinFactNeighborX="153" custLinFactNeighborY="-44262"/>
      <dgm:spPr/>
      <dgm:t>
        <a:bodyPr/>
        <a:lstStyle/>
        <a:p>
          <a:endParaRPr lang="ru-RU"/>
        </a:p>
      </dgm:t>
    </dgm:pt>
    <dgm:pt modelId="{E558BF4C-7658-41A9-9FE8-5F9E9D795432}" type="pres">
      <dgm:prSet presAssocID="{E660A3F7-613A-4608-9773-A0844CA97412}" presName="descendantBox" presStyleCnt="0"/>
      <dgm:spPr/>
    </dgm:pt>
    <dgm:pt modelId="{34C9A94F-8AD1-4B3B-A191-963E43434921}" type="pres">
      <dgm:prSet presAssocID="{CF39BE76-ED5D-4E69-8411-DF2B9D1DDCEF}" presName="childTextBox" presStyleLbl="fgAccFollowNode1" presStyleIdx="0" presStyleCnt="10" custScaleY="152977" custLinFactNeighborX="-3172" custLinFactNeighborY="34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789014-1C37-45E4-9112-66E299B61F2A}" type="pres">
      <dgm:prSet presAssocID="{929547DD-7C67-48BF-9450-78664D33C0A6}" presName="childTextBox" presStyleLbl="fgAccFollowNode1" presStyleIdx="1" presStyleCnt="10" custScaleY="1464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0BAFE2-EFCA-4533-AACA-4977B4369BF7}" type="pres">
      <dgm:prSet presAssocID="{4AF4EC90-48B6-4DCE-820C-A3798940249B}" presName="sp" presStyleCnt="0"/>
      <dgm:spPr/>
    </dgm:pt>
    <dgm:pt modelId="{47C86225-19C4-4436-A2B9-76DE4CF3A9CE}" type="pres">
      <dgm:prSet presAssocID="{64BFA1D4-20E8-4894-8CDF-3067B2AA8238}" presName="arrowAndChildren" presStyleCnt="0"/>
      <dgm:spPr/>
    </dgm:pt>
    <dgm:pt modelId="{B8D61123-F4C8-4D12-9C4F-F9F37BF99EAE}" type="pres">
      <dgm:prSet presAssocID="{64BFA1D4-20E8-4894-8CDF-3067B2AA8238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068910A8-B7EA-4957-81BF-98023F5C062E}" type="pres">
      <dgm:prSet presAssocID="{64BFA1D4-20E8-4894-8CDF-3067B2AA8238}" presName="arrow" presStyleLbl="node1" presStyleIdx="1" presStyleCnt="3" custLinFactNeighborX="-214" custLinFactNeighborY="2810"/>
      <dgm:spPr/>
      <dgm:t>
        <a:bodyPr/>
        <a:lstStyle/>
        <a:p>
          <a:endParaRPr lang="ru-RU"/>
        </a:p>
      </dgm:t>
    </dgm:pt>
    <dgm:pt modelId="{6105D561-583B-4A65-952B-83510F4A6ACB}" type="pres">
      <dgm:prSet presAssocID="{64BFA1D4-20E8-4894-8CDF-3067B2AA8238}" presName="descendantArrow" presStyleCnt="0"/>
      <dgm:spPr/>
    </dgm:pt>
    <dgm:pt modelId="{96CFDCA7-0F8D-4030-9837-106B8274356D}" type="pres">
      <dgm:prSet presAssocID="{10C8F08F-9BCF-4803-985E-4DDEF0C8C898}" presName="childTextArrow" presStyleLbl="fgAccFollowNode1" presStyleIdx="2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D620B8-4491-43BA-B2B5-3592B33C51D3}" type="pres">
      <dgm:prSet presAssocID="{C8D2E9CB-D86B-4547-A618-4A6EE248BB7C}" presName="childTextArrow" presStyleLbl="fgAccFollowNode1" presStyleIdx="3" presStyleCnt="10" custLinFactNeighborX="10273" custLinFactNeighborY="-7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1E8379-1DF7-4953-B94B-B5F114F3C910}" type="pres">
      <dgm:prSet presAssocID="{4497414B-9559-4E31-B726-7CD1C6D3F780}" presName="sp" presStyleCnt="0"/>
      <dgm:spPr/>
    </dgm:pt>
    <dgm:pt modelId="{3F34943D-E9DB-4D5B-B21E-356E63158E9A}" type="pres">
      <dgm:prSet presAssocID="{10CFAE31-6415-41E1-A7DC-67F583DBA117}" presName="arrowAndChildren" presStyleCnt="0"/>
      <dgm:spPr/>
    </dgm:pt>
    <dgm:pt modelId="{4F64EE6C-AA27-4D30-94AD-50E403287F8A}" type="pres">
      <dgm:prSet presAssocID="{10CFAE31-6415-41E1-A7DC-67F583DBA117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2B4605DB-6A21-4381-8D21-FD577F3CF952}" type="pres">
      <dgm:prSet presAssocID="{10CFAE31-6415-41E1-A7DC-67F583DBA117}" presName="arrow" presStyleLbl="node1" presStyleIdx="2" presStyleCnt="3" custLinFactNeighborX="-1646" custLinFactNeighborY="-5999"/>
      <dgm:spPr/>
      <dgm:t>
        <a:bodyPr/>
        <a:lstStyle/>
        <a:p>
          <a:endParaRPr lang="ru-RU"/>
        </a:p>
      </dgm:t>
    </dgm:pt>
    <dgm:pt modelId="{FFF6DC79-A207-45E1-BADB-A00CAFABA7EF}" type="pres">
      <dgm:prSet presAssocID="{10CFAE31-6415-41E1-A7DC-67F583DBA117}" presName="descendantArrow" presStyleCnt="0"/>
      <dgm:spPr/>
    </dgm:pt>
    <dgm:pt modelId="{E3FEFB3B-3625-4AB8-AE50-A20484AD5ED2}" type="pres">
      <dgm:prSet presAssocID="{6CA437B5-1755-4D96-9D78-D1592750C8ED}" presName="childTextArrow" presStyleLbl="fgAccFollowNode1" presStyleIdx="4" presStyleCnt="10" custScaleX="112737" custScaleY="208426" custLinFactNeighborX="-293" custLinFactNeighborY="689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598EA9-3AC0-44B4-8565-1FEC9D1ADE21}" type="pres">
      <dgm:prSet presAssocID="{A28B9A72-4D42-4E01-B9BE-253B6D19814C}" presName="childTextArrow" presStyleLbl="fgAccFollowNode1" presStyleIdx="5" presStyleCnt="10" custScaleX="139507" custScaleY="208426" custLinFactNeighborX="-625" custLinFactNeighborY="689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6DC8D5-B664-4B45-99B4-F1CAF15DF565}" type="pres">
      <dgm:prSet presAssocID="{A2ABC576-1B1F-4062-82B5-EA39B754963F}" presName="childTextArrow" presStyleLbl="fgAccFollowNode1" presStyleIdx="6" presStyleCnt="10" custScaleY="208426" custLinFactNeighborX="-1287" custLinFactNeighborY="689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C2ECB5-5907-4AC6-A370-E86DA7995A69}" type="pres">
      <dgm:prSet presAssocID="{2948D094-0A92-44E0-8B88-A11C8B396AF1}" presName="childTextArrow" presStyleLbl="fgAccFollowNode1" presStyleIdx="7" presStyleCnt="10" custScaleX="110105" custScaleY="212040" custLinFactNeighborX="-2267" custLinFactNeighborY="689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6EBD05-D7FC-404F-BFE1-6937E103B04C}" type="pres">
      <dgm:prSet presAssocID="{B3A41B65-B613-4217-B839-ED9EEA469744}" presName="childTextArrow" presStyleLbl="fgAccFollowNode1" presStyleIdx="8" presStyleCnt="10" custScaleY="208426" custLinFactNeighborX="-2592" custLinFactNeighborY="689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68A620-36D5-4EE8-9B7D-C7C7FD23DC82}" type="pres">
      <dgm:prSet presAssocID="{3EAF2BD2-AE51-43D1-8733-1E09A2440C16}" presName="childTextArrow" presStyleLbl="fgAccFollowNode1" presStyleIdx="9" presStyleCnt="10" custScaleY="208426" custLinFactNeighborX="-1214" custLinFactNeighborY="689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E12BA3C-EE77-4D59-B0EB-BCF3C19E0683}" type="presOf" srcId="{929547DD-7C67-48BF-9450-78664D33C0A6}" destId="{C3789014-1C37-45E4-9112-66E299B61F2A}" srcOrd="0" destOrd="0" presId="urn:microsoft.com/office/officeart/2005/8/layout/process4"/>
    <dgm:cxn modelId="{EC30BB36-1C9F-4DDE-A67E-0DB37DB6343D}" type="presOf" srcId="{2948D094-0A92-44E0-8B88-A11C8B396AF1}" destId="{C3C2ECB5-5907-4AC6-A370-E86DA7995A69}" srcOrd="0" destOrd="0" presId="urn:microsoft.com/office/officeart/2005/8/layout/process4"/>
    <dgm:cxn modelId="{B7001C95-FFA9-4182-BE5A-DA1EB78AAA26}" type="presOf" srcId="{64BFA1D4-20E8-4894-8CDF-3067B2AA8238}" destId="{068910A8-B7EA-4957-81BF-98023F5C062E}" srcOrd="1" destOrd="0" presId="urn:microsoft.com/office/officeart/2005/8/layout/process4"/>
    <dgm:cxn modelId="{C1999AFD-3A49-4CAF-82BE-45E01966675B}" type="presOf" srcId="{10C8F08F-9BCF-4803-985E-4DDEF0C8C898}" destId="{96CFDCA7-0F8D-4030-9837-106B8274356D}" srcOrd="0" destOrd="0" presId="urn:microsoft.com/office/officeart/2005/8/layout/process4"/>
    <dgm:cxn modelId="{F61FE32C-BF12-4083-B3EB-5A478E088DE9}" type="presOf" srcId="{21CBE6BF-3713-4EB9-BCBF-A41B092034B7}" destId="{9A7D68A4-924D-493B-9135-94B608651D5B}" srcOrd="0" destOrd="0" presId="urn:microsoft.com/office/officeart/2005/8/layout/process4"/>
    <dgm:cxn modelId="{F0738BE3-0419-45B2-808E-602276D091B8}" srcId="{21CBE6BF-3713-4EB9-BCBF-A41B092034B7}" destId="{10CFAE31-6415-41E1-A7DC-67F583DBA117}" srcOrd="0" destOrd="0" parTransId="{F64DDEA0-B88C-4032-BD66-D7F66BBEDD26}" sibTransId="{4497414B-9559-4E31-B726-7CD1C6D3F780}"/>
    <dgm:cxn modelId="{DE865859-B55D-4703-8B25-091EBF0C7651}" srcId="{21CBE6BF-3713-4EB9-BCBF-A41B092034B7}" destId="{64BFA1D4-20E8-4894-8CDF-3067B2AA8238}" srcOrd="1" destOrd="0" parTransId="{CF5E1615-7DB7-4615-921B-0E4623EFFC75}" sibTransId="{4AF4EC90-48B6-4DCE-820C-A3798940249B}"/>
    <dgm:cxn modelId="{10FD2DFC-BE2C-4737-9131-481ABFE650D9}" type="presOf" srcId="{10CFAE31-6415-41E1-A7DC-67F583DBA117}" destId="{4F64EE6C-AA27-4D30-94AD-50E403287F8A}" srcOrd="0" destOrd="0" presId="urn:microsoft.com/office/officeart/2005/8/layout/process4"/>
    <dgm:cxn modelId="{9356FAB4-ECE3-4B32-B80F-F437FC2B92E6}" type="presOf" srcId="{A28B9A72-4D42-4E01-B9BE-253B6D19814C}" destId="{A9598EA9-3AC0-44B4-8565-1FEC9D1ADE21}" srcOrd="0" destOrd="0" presId="urn:microsoft.com/office/officeart/2005/8/layout/process4"/>
    <dgm:cxn modelId="{F4960ADB-A225-4015-BDF5-EF5C4367B4FE}" type="presOf" srcId="{6CA437B5-1755-4D96-9D78-D1592750C8ED}" destId="{E3FEFB3B-3625-4AB8-AE50-A20484AD5ED2}" srcOrd="0" destOrd="0" presId="urn:microsoft.com/office/officeart/2005/8/layout/process4"/>
    <dgm:cxn modelId="{9E0565B5-FCD7-49D1-9E9F-862C127D9BE2}" type="presOf" srcId="{10CFAE31-6415-41E1-A7DC-67F583DBA117}" destId="{2B4605DB-6A21-4381-8D21-FD577F3CF952}" srcOrd="1" destOrd="0" presId="urn:microsoft.com/office/officeart/2005/8/layout/process4"/>
    <dgm:cxn modelId="{8A873603-B2E5-4AB5-8FEB-6CB47BABD335}" srcId="{E660A3F7-613A-4608-9773-A0844CA97412}" destId="{929547DD-7C67-48BF-9450-78664D33C0A6}" srcOrd="1" destOrd="0" parTransId="{E507D21B-7D46-4F2B-A4BA-5555EF46A949}" sibTransId="{6E5B9F1D-058C-402D-9A04-770A2A478D37}"/>
    <dgm:cxn modelId="{DD52E005-4D4B-4822-BC62-C6498AAE24CB}" srcId="{10CFAE31-6415-41E1-A7DC-67F583DBA117}" destId="{3EAF2BD2-AE51-43D1-8733-1E09A2440C16}" srcOrd="5" destOrd="0" parTransId="{65F8931F-80E2-4AAF-B887-05188183E9DA}" sibTransId="{0CECE43A-604C-432E-9661-9D87DC52AB2E}"/>
    <dgm:cxn modelId="{82D3B001-BB67-4527-8174-A17EC8510856}" type="presOf" srcId="{64BFA1D4-20E8-4894-8CDF-3067B2AA8238}" destId="{B8D61123-F4C8-4D12-9C4F-F9F37BF99EAE}" srcOrd="0" destOrd="0" presId="urn:microsoft.com/office/officeart/2005/8/layout/process4"/>
    <dgm:cxn modelId="{54666D5C-0144-4F2F-89FA-D4D35E3C007B}" srcId="{64BFA1D4-20E8-4894-8CDF-3067B2AA8238}" destId="{C8D2E9CB-D86B-4547-A618-4A6EE248BB7C}" srcOrd="1" destOrd="0" parTransId="{C53DDC30-4121-4C9C-B50C-E9F53AB217DB}" sibTransId="{F73A4A6E-784B-4748-8464-D41774D833E7}"/>
    <dgm:cxn modelId="{263B1CED-CCB2-4058-9CCB-234178119FE1}" srcId="{10CFAE31-6415-41E1-A7DC-67F583DBA117}" destId="{B3A41B65-B613-4217-B839-ED9EEA469744}" srcOrd="4" destOrd="0" parTransId="{A0D5F31F-5DEB-4EBC-A38B-E7D90B0897EC}" sibTransId="{E5FD8924-8AA8-49B2-8F26-C2D22AADE268}"/>
    <dgm:cxn modelId="{D5519747-CA03-49FF-B7BC-F874684C5F84}" type="presOf" srcId="{CF39BE76-ED5D-4E69-8411-DF2B9D1DDCEF}" destId="{34C9A94F-8AD1-4B3B-A191-963E43434921}" srcOrd="0" destOrd="0" presId="urn:microsoft.com/office/officeart/2005/8/layout/process4"/>
    <dgm:cxn modelId="{038DDC97-1F85-4545-A586-908E479C51F5}" type="presOf" srcId="{E660A3F7-613A-4608-9773-A0844CA97412}" destId="{DF8F0B72-9EF8-4D91-B60F-D729ADA784EC}" srcOrd="1" destOrd="0" presId="urn:microsoft.com/office/officeart/2005/8/layout/process4"/>
    <dgm:cxn modelId="{97F05FDF-8BAB-42F8-A146-5DEFD7DB23DD}" srcId="{10CFAE31-6415-41E1-A7DC-67F583DBA117}" destId="{2948D094-0A92-44E0-8B88-A11C8B396AF1}" srcOrd="3" destOrd="0" parTransId="{4F35F06D-DCF3-420B-8AF8-D20D887296E6}" sibTransId="{56419E75-32D9-4125-833F-2D2E2C78F108}"/>
    <dgm:cxn modelId="{9E950D35-5BBF-45FF-929C-77EE59B2AF65}" type="presOf" srcId="{C8D2E9CB-D86B-4547-A618-4A6EE248BB7C}" destId="{3FD620B8-4491-43BA-B2B5-3592B33C51D3}" srcOrd="0" destOrd="0" presId="urn:microsoft.com/office/officeart/2005/8/layout/process4"/>
    <dgm:cxn modelId="{FA0A20CD-39F9-4BA4-8C05-A77C5D68CF9E}" srcId="{10CFAE31-6415-41E1-A7DC-67F583DBA117}" destId="{6CA437B5-1755-4D96-9D78-D1592750C8ED}" srcOrd="0" destOrd="0" parTransId="{3621C511-03DC-4CC3-9B70-99F673214A66}" sibTransId="{6BD9A7D8-933D-4C76-97A4-8F16BCBCF94E}"/>
    <dgm:cxn modelId="{71236087-FB00-4447-AA47-661C0134C3B9}" type="presOf" srcId="{3EAF2BD2-AE51-43D1-8733-1E09A2440C16}" destId="{AF68A620-36D5-4EE8-9B7D-C7C7FD23DC82}" srcOrd="0" destOrd="0" presId="urn:microsoft.com/office/officeart/2005/8/layout/process4"/>
    <dgm:cxn modelId="{B9DC155E-6A8A-4E61-8788-85AA8BF6DD94}" srcId="{10CFAE31-6415-41E1-A7DC-67F583DBA117}" destId="{A28B9A72-4D42-4E01-B9BE-253B6D19814C}" srcOrd="1" destOrd="0" parTransId="{066E1753-23E0-4122-A056-669FAE083441}" sibTransId="{3F39EAAB-1474-4B88-97C5-0D7838C750EF}"/>
    <dgm:cxn modelId="{97827D71-3E07-4C7F-B362-BF1A9E19AEC3}" srcId="{E660A3F7-613A-4608-9773-A0844CA97412}" destId="{CF39BE76-ED5D-4E69-8411-DF2B9D1DDCEF}" srcOrd="0" destOrd="0" parTransId="{EE5292D5-44A4-4E8F-A2BF-6A3EC01EDDFF}" sibTransId="{548EA1E6-4A99-4C8F-B317-4CD9E6A3B275}"/>
    <dgm:cxn modelId="{C882195E-ACEE-412F-A653-F130CCB818D4}" type="presOf" srcId="{E660A3F7-613A-4608-9773-A0844CA97412}" destId="{E2FE57C7-AB58-4641-9266-1024D1943C22}" srcOrd="0" destOrd="0" presId="urn:microsoft.com/office/officeart/2005/8/layout/process4"/>
    <dgm:cxn modelId="{1F961769-2B97-48C1-BE8D-320C5C9D3CD4}" srcId="{64BFA1D4-20E8-4894-8CDF-3067B2AA8238}" destId="{10C8F08F-9BCF-4803-985E-4DDEF0C8C898}" srcOrd="0" destOrd="0" parTransId="{34303189-9D0A-43F6-BB47-97678A06E511}" sibTransId="{F3972B6B-421F-4EC0-A094-94AF9A167AF9}"/>
    <dgm:cxn modelId="{6DAA08BC-B084-490C-BDBF-04968FC6ABEF}" type="presOf" srcId="{A2ABC576-1B1F-4062-82B5-EA39B754963F}" destId="{0C6DC8D5-B664-4B45-99B4-F1CAF15DF565}" srcOrd="0" destOrd="0" presId="urn:microsoft.com/office/officeart/2005/8/layout/process4"/>
    <dgm:cxn modelId="{3E6D625B-C369-42EF-9359-520B55E5EF4F}" type="presOf" srcId="{B3A41B65-B613-4217-B839-ED9EEA469744}" destId="{126EBD05-D7FC-404F-BFE1-6937E103B04C}" srcOrd="0" destOrd="0" presId="urn:microsoft.com/office/officeart/2005/8/layout/process4"/>
    <dgm:cxn modelId="{2519A3EE-6F53-4AEC-A79A-BFF4F7C049A3}" srcId="{21CBE6BF-3713-4EB9-BCBF-A41B092034B7}" destId="{E660A3F7-613A-4608-9773-A0844CA97412}" srcOrd="2" destOrd="0" parTransId="{A71BD12E-E732-40A2-AC45-9F97864B1735}" sibTransId="{16C99A96-B481-4EF6-B469-235D38A65D31}"/>
    <dgm:cxn modelId="{DDE497E9-26B6-4141-A749-09D0B30B7D45}" srcId="{10CFAE31-6415-41E1-A7DC-67F583DBA117}" destId="{A2ABC576-1B1F-4062-82B5-EA39B754963F}" srcOrd="2" destOrd="0" parTransId="{B75CB9B4-AC0A-462C-A5F0-3C4033CD368A}" sibTransId="{54CD9FFD-7F18-41E0-AF80-30E421DB0769}"/>
    <dgm:cxn modelId="{E2990D4C-073D-486B-BF82-B7424EBB44CC}" type="presParOf" srcId="{9A7D68A4-924D-493B-9135-94B608651D5B}" destId="{48558EFC-6C8E-4ACC-94DF-1EAF4E6D0DE6}" srcOrd="0" destOrd="0" presId="urn:microsoft.com/office/officeart/2005/8/layout/process4"/>
    <dgm:cxn modelId="{128AD4E4-14E0-4258-A905-5CAFED0E03D2}" type="presParOf" srcId="{48558EFC-6C8E-4ACC-94DF-1EAF4E6D0DE6}" destId="{E2FE57C7-AB58-4641-9266-1024D1943C22}" srcOrd="0" destOrd="0" presId="urn:microsoft.com/office/officeart/2005/8/layout/process4"/>
    <dgm:cxn modelId="{3765F818-4D2E-4A47-8F4A-500CA7B65F65}" type="presParOf" srcId="{48558EFC-6C8E-4ACC-94DF-1EAF4E6D0DE6}" destId="{DF8F0B72-9EF8-4D91-B60F-D729ADA784EC}" srcOrd="1" destOrd="0" presId="urn:microsoft.com/office/officeart/2005/8/layout/process4"/>
    <dgm:cxn modelId="{A662E102-48EF-4F00-9AB8-BD1F1AE7C526}" type="presParOf" srcId="{48558EFC-6C8E-4ACC-94DF-1EAF4E6D0DE6}" destId="{E558BF4C-7658-41A9-9FE8-5F9E9D795432}" srcOrd="2" destOrd="0" presId="urn:microsoft.com/office/officeart/2005/8/layout/process4"/>
    <dgm:cxn modelId="{DCA28A7D-869F-4578-BF50-A9203477714B}" type="presParOf" srcId="{E558BF4C-7658-41A9-9FE8-5F9E9D795432}" destId="{34C9A94F-8AD1-4B3B-A191-963E43434921}" srcOrd="0" destOrd="0" presId="urn:microsoft.com/office/officeart/2005/8/layout/process4"/>
    <dgm:cxn modelId="{BB02A72D-A911-4518-912F-20DF7722415B}" type="presParOf" srcId="{E558BF4C-7658-41A9-9FE8-5F9E9D795432}" destId="{C3789014-1C37-45E4-9112-66E299B61F2A}" srcOrd="1" destOrd="0" presId="urn:microsoft.com/office/officeart/2005/8/layout/process4"/>
    <dgm:cxn modelId="{A871AED4-E279-4120-BEB6-ABF26E78CB7E}" type="presParOf" srcId="{9A7D68A4-924D-493B-9135-94B608651D5B}" destId="{7E0BAFE2-EFCA-4533-AACA-4977B4369BF7}" srcOrd="1" destOrd="0" presId="urn:microsoft.com/office/officeart/2005/8/layout/process4"/>
    <dgm:cxn modelId="{64859578-5A44-47F8-B0F0-02039B8AEA13}" type="presParOf" srcId="{9A7D68A4-924D-493B-9135-94B608651D5B}" destId="{47C86225-19C4-4436-A2B9-76DE4CF3A9CE}" srcOrd="2" destOrd="0" presId="urn:microsoft.com/office/officeart/2005/8/layout/process4"/>
    <dgm:cxn modelId="{1F557B30-3A65-4A85-8DA0-1F18AAFD23A5}" type="presParOf" srcId="{47C86225-19C4-4436-A2B9-76DE4CF3A9CE}" destId="{B8D61123-F4C8-4D12-9C4F-F9F37BF99EAE}" srcOrd="0" destOrd="0" presId="urn:microsoft.com/office/officeart/2005/8/layout/process4"/>
    <dgm:cxn modelId="{D82DD58E-0CF0-452E-AC56-0D9E6F5691BA}" type="presParOf" srcId="{47C86225-19C4-4436-A2B9-76DE4CF3A9CE}" destId="{068910A8-B7EA-4957-81BF-98023F5C062E}" srcOrd="1" destOrd="0" presId="urn:microsoft.com/office/officeart/2005/8/layout/process4"/>
    <dgm:cxn modelId="{4F320595-3C28-4EDD-9CB0-EE3EA60CF89D}" type="presParOf" srcId="{47C86225-19C4-4436-A2B9-76DE4CF3A9CE}" destId="{6105D561-583B-4A65-952B-83510F4A6ACB}" srcOrd="2" destOrd="0" presId="urn:microsoft.com/office/officeart/2005/8/layout/process4"/>
    <dgm:cxn modelId="{4F2DE073-43F1-4D8D-9031-48408367EDC2}" type="presParOf" srcId="{6105D561-583B-4A65-952B-83510F4A6ACB}" destId="{96CFDCA7-0F8D-4030-9837-106B8274356D}" srcOrd="0" destOrd="0" presId="urn:microsoft.com/office/officeart/2005/8/layout/process4"/>
    <dgm:cxn modelId="{D8CF533D-7199-441A-9AEA-0B02C6D21AB6}" type="presParOf" srcId="{6105D561-583B-4A65-952B-83510F4A6ACB}" destId="{3FD620B8-4491-43BA-B2B5-3592B33C51D3}" srcOrd="1" destOrd="0" presId="urn:microsoft.com/office/officeart/2005/8/layout/process4"/>
    <dgm:cxn modelId="{C678BF94-9696-4EDD-85B7-7807CCBDEE9A}" type="presParOf" srcId="{9A7D68A4-924D-493B-9135-94B608651D5B}" destId="{931E8379-1DF7-4953-B94B-B5F114F3C910}" srcOrd="3" destOrd="0" presId="urn:microsoft.com/office/officeart/2005/8/layout/process4"/>
    <dgm:cxn modelId="{F7DC10B0-B5BD-42C9-86C7-7212B92869DB}" type="presParOf" srcId="{9A7D68A4-924D-493B-9135-94B608651D5B}" destId="{3F34943D-E9DB-4D5B-B21E-356E63158E9A}" srcOrd="4" destOrd="0" presId="urn:microsoft.com/office/officeart/2005/8/layout/process4"/>
    <dgm:cxn modelId="{69550C22-967B-4FED-A5D4-AB6B52D5F3AD}" type="presParOf" srcId="{3F34943D-E9DB-4D5B-B21E-356E63158E9A}" destId="{4F64EE6C-AA27-4D30-94AD-50E403287F8A}" srcOrd="0" destOrd="0" presId="urn:microsoft.com/office/officeart/2005/8/layout/process4"/>
    <dgm:cxn modelId="{72668063-0CFE-44DE-B5EC-B07DCD9FB58C}" type="presParOf" srcId="{3F34943D-E9DB-4D5B-B21E-356E63158E9A}" destId="{2B4605DB-6A21-4381-8D21-FD577F3CF952}" srcOrd="1" destOrd="0" presId="urn:microsoft.com/office/officeart/2005/8/layout/process4"/>
    <dgm:cxn modelId="{B21974D8-80B1-456E-8A06-681082A5F824}" type="presParOf" srcId="{3F34943D-E9DB-4D5B-B21E-356E63158E9A}" destId="{FFF6DC79-A207-45E1-BADB-A00CAFABA7EF}" srcOrd="2" destOrd="0" presId="urn:microsoft.com/office/officeart/2005/8/layout/process4"/>
    <dgm:cxn modelId="{530CDA07-254F-4DAF-BCAE-422FC131438B}" type="presParOf" srcId="{FFF6DC79-A207-45E1-BADB-A00CAFABA7EF}" destId="{E3FEFB3B-3625-4AB8-AE50-A20484AD5ED2}" srcOrd="0" destOrd="0" presId="urn:microsoft.com/office/officeart/2005/8/layout/process4"/>
    <dgm:cxn modelId="{D0CBC072-60AB-4879-AEB8-B45DBD0E9736}" type="presParOf" srcId="{FFF6DC79-A207-45E1-BADB-A00CAFABA7EF}" destId="{A9598EA9-3AC0-44B4-8565-1FEC9D1ADE21}" srcOrd="1" destOrd="0" presId="urn:microsoft.com/office/officeart/2005/8/layout/process4"/>
    <dgm:cxn modelId="{49517BFF-5A79-4DF9-8690-9F425F9618C1}" type="presParOf" srcId="{FFF6DC79-A207-45E1-BADB-A00CAFABA7EF}" destId="{0C6DC8D5-B664-4B45-99B4-F1CAF15DF565}" srcOrd="2" destOrd="0" presId="urn:microsoft.com/office/officeart/2005/8/layout/process4"/>
    <dgm:cxn modelId="{E5593EEF-3A00-4435-8850-DF9FD69A97E0}" type="presParOf" srcId="{FFF6DC79-A207-45E1-BADB-A00CAFABA7EF}" destId="{C3C2ECB5-5907-4AC6-A370-E86DA7995A69}" srcOrd="3" destOrd="0" presId="urn:microsoft.com/office/officeart/2005/8/layout/process4"/>
    <dgm:cxn modelId="{FF3A12AC-457B-4C28-BA23-7C286FCD8FB4}" type="presParOf" srcId="{FFF6DC79-A207-45E1-BADB-A00CAFABA7EF}" destId="{126EBD05-D7FC-404F-BFE1-6937E103B04C}" srcOrd="4" destOrd="0" presId="urn:microsoft.com/office/officeart/2005/8/layout/process4"/>
    <dgm:cxn modelId="{9AF11F0E-6EFC-416A-A938-F15475BD41C6}" type="presParOf" srcId="{FFF6DC79-A207-45E1-BADB-A00CAFABA7EF}" destId="{AF68A620-36D5-4EE8-9B7D-C7C7FD23DC82}" srcOrd="5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B987547-3830-4F47-A8E1-2E34791157C7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BBECEC5-2ABB-4356-BC95-6E908BBD4923}" type="pres">
      <dgm:prSet presAssocID="{AB987547-3830-4F47-A8E1-2E34791157C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BFA10907-9ED0-400F-BB76-85FE7AD6ABEB}" type="presOf" srcId="{AB987547-3830-4F47-A8E1-2E34791157C7}" destId="{DBBECEC5-2ABB-4356-BC95-6E908BBD4923}" srcOrd="0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549E628-BD94-4240-AC76-EAC997B044E8}" type="doc">
      <dgm:prSet loTypeId="urn:microsoft.com/office/officeart/2005/8/layout/vList4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D9F76DF-34C0-49FF-AF6C-BD1DEF43EE79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algn="just"/>
          <a:r>
            <a:rPr lang="ru-RU" sz="2400" b="1" dirty="0">
              <a:solidFill>
                <a:schemeClr val="accent1">
                  <a:lumMod val="50000"/>
                </a:schemeClr>
              </a:solidFill>
            </a:rPr>
            <a:t>136 партий – 4500 голов племенной КРС из стран Евросоюза</a:t>
          </a:r>
        </a:p>
      </dgm:t>
    </dgm:pt>
    <dgm:pt modelId="{B26D6854-9CF2-4BE4-A67A-81123842F39F}" type="parTrans" cxnId="{A7775528-D6A2-49BE-B479-18CD873C396E}">
      <dgm:prSet/>
      <dgm:spPr/>
      <dgm:t>
        <a:bodyPr/>
        <a:lstStyle/>
        <a:p>
          <a:endParaRPr lang="ru-RU"/>
        </a:p>
      </dgm:t>
    </dgm:pt>
    <dgm:pt modelId="{A4F42992-DC91-4606-91B3-496F6B9EE1AF}" type="sibTrans" cxnId="{A7775528-D6A2-49BE-B479-18CD873C396E}">
      <dgm:prSet/>
      <dgm:spPr/>
      <dgm:t>
        <a:bodyPr/>
        <a:lstStyle/>
        <a:p>
          <a:endParaRPr lang="ru-RU"/>
        </a:p>
      </dgm:t>
    </dgm:pt>
    <dgm:pt modelId="{1970CA00-954E-4129-AD12-C9765D345C81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just"/>
          <a:r>
            <a:rPr lang="ru-RU" sz="2400" b="1" dirty="0">
              <a:solidFill>
                <a:srgbClr val="C00000"/>
              </a:solidFill>
            </a:rPr>
            <a:t>6 партий – 437 голов племенная свинья из Дании</a:t>
          </a:r>
        </a:p>
      </dgm:t>
    </dgm:pt>
    <dgm:pt modelId="{41DBFD90-4DDF-4B71-B0FB-E4FA15C681F0}" type="parTrans" cxnId="{DCF21045-9328-4D4E-8FE0-01D43B72FC0D}">
      <dgm:prSet/>
      <dgm:spPr/>
      <dgm:t>
        <a:bodyPr/>
        <a:lstStyle/>
        <a:p>
          <a:endParaRPr lang="ru-RU"/>
        </a:p>
      </dgm:t>
    </dgm:pt>
    <dgm:pt modelId="{8E40D9DA-8F51-4362-ACE8-F3ADB94F9390}" type="sibTrans" cxnId="{DCF21045-9328-4D4E-8FE0-01D43B72FC0D}">
      <dgm:prSet/>
      <dgm:spPr/>
      <dgm:t>
        <a:bodyPr/>
        <a:lstStyle/>
        <a:p>
          <a:endParaRPr lang="ru-RU"/>
        </a:p>
      </dgm:t>
    </dgm:pt>
    <dgm:pt modelId="{076D0459-867D-4BFE-8726-84CB1A84B13A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just"/>
          <a:r>
            <a:rPr lang="ru-RU" sz="2400" b="1" dirty="0">
              <a:solidFill>
                <a:schemeClr val="accent6">
                  <a:lumMod val="75000"/>
                </a:schemeClr>
              </a:solidFill>
            </a:rPr>
            <a:t>5 партий 397,8 тыс. штук инкубационное яйцо индейки из Канады и Венгрии</a:t>
          </a:r>
        </a:p>
      </dgm:t>
    </dgm:pt>
    <dgm:pt modelId="{B16084FC-0BF5-4BA9-8EDF-6C2BA65F8B1A}" type="parTrans" cxnId="{15681E3F-D255-4163-A2FF-F22A391091EC}">
      <dgm:prSet/>
      <dgm:spPr/>
      <dgm:t>
        <a:bodyPr/>
        <a:lstStyle/>
        <a:p>
          <a:endParaRPr lang="ru-RU"/>
        </a:p>
      </dgm:t>
    </dgm:pt>
    <dgm:pt modelId="{A7EB114F-8F07-45D3-B342-7C4111EBAA72}" type="sibTrans" cxnId="{15681E3F-D255-4163-A2FF-F22A391091EC}">
      <dgm:prSet/>
      <dgm:spPr/>
      <dgm:t>
        <a:bodyPr/>
        <a:lstStyle/>
        <a:p>
          <a:endParaRPr lang="ru-RU"/>
        </a:p>
      </dgm:t>
    </dgm:pt>
    <dgm:pt modelId="{F1586113-F284-47E5-B1C9-63AD82F44392}" type="pres">
      <dgm:prSet presAssocID="{F549E628-BD94-4240-AC76-EAC997B044E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302AD7-5D8B-4254-A17D-3516EC53FCF7}" type="pres">
      <dgm:prSet presAssocID="{5D9F76DF-34C0-49FF-AF6C-BD1DEF43EE79}" presName="comp" presStyleCnt="0"/>
      <dgm:spPr/>
    </dgm:pt>
    <dgm:pt modelId="{BFC2AE8E-39C7-40C0-A3B1-CC343C9674F0}" type="pres">
      <dgm:prSet presAssocID="{5D9F76DF-34C0-49FF-AF6C-BD1DEF43EE79}" presName="box" presStyleLbl="node1" presStyleIdx="0" presStyleCnt="3" custScaleY="146103" custLinFactNeighborX="-9062" custLinFactNeighborY="6394"/>
      <dgm:spPr/>
      <dgm:t>
        <a:bodyPr/>
        <a:lstStyle/>
        <a:p>
          <a:endParaRPr lang="ru-RU"/>
        </a:p>
      </dgm:t>
    </dgm:pt>
    <dgm:pt modelId="{8EF0CEB6-B901-4B3E-8504-49A508E48FA5}" type="pres">
      <dgm:prSet presAssocID="{5D9F76DF-34C0-49FF-AF6C-BD1DEF43EE79}" presName="img" presStyleLbl="fgImgPlace1" presStyleIdx="0" presStyleCnt="3" custScaleY="134629"/>
      <dgm:spPr>
        <a:blipFill rotWithShape="1">
          <a:blip xmlns:r="http://schemas.openxmlformats.org/officeDocument/2006/relationships" r:embed="rId1"/>
          <a:srcRect/>
          <a:stretch>
            <a:fillRect l="-5000" r="-5000"/>
          </a:stretch>
        </a:blipFill>
      </dgm:spPr>
    </dgm:pt>
    <dgm:pt modelId="{950F8E1E-F53E-4747-86DB-5EB75BD4D450}" type="pres">
      <dgm:prSet presAssocID="{5D9F76DF-34C0-49FF-AF6C-BD1DEF43EE79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4DAC1A-6CFF-40E1-B298-1F249A81A2BA}" type="pres">
      <dgm:prSet presAssocID="{A4F42992-DC91-4606-91B3-496F6B9EE1AF}" presName="spacer" presStyleCnt="0"/>
      <dgm:spPr/>
    </dgm:pt>
    <dgm:pt modelId="{97642A4D-22F4-4E3D-9F89-ECCD6A9722C5}" type="pres">
      <dgm:prSet presAssocID="{1970CA00-954E-4129-AD12-C9765D345C81}" presName="comp" presStyleCnt="0"/>
      <dgm:spPr/>
    </dgm:pt>
    <dgm:pt modelId="{1696EB76-CDF5-4637-A6D2-72ADFFAC735D}" type="pres">
      <dgm:prSet presAssocID="{1970CA00-954E-4129-AD12-C9765D345C81}" presName="box" presStyleLbl="node1" presStyleIdx="1" presStyleCnt="3" custScaleY="144809" custLinFactNeighborX="-2193" custLinFactNeighborY="4027"/>
      <dgm:spPr/>
      <dgm:t>
        <a:bodyPr/>
        <a:lstStyle/>
        <a:p>
          <a:endParaRPr lang="ru-RU"/>
        </a:p>
      </dgm:t>
    </dgm:pt>
    <dgm:pt modelId="{8158E47E-39AA-42E0-B83C-847D9832F195}" type="pres">
      <dgm:prSet presAssocID="{1970CA00-954E-4129-AD12-C9765D345C81}" presName="img" presStyleLbl="fgImgPlace1" presStyleIdx="1" presStyleCnt="3" custScaleY="146456"/>
      <dgm:spPr>
        <a:blipFill rotWithShape="1">
          <a:blip xmlns:r="http://schemas.openxmlformats.org/officeDocument/2006/relationships" r:embed="rId2"/>
          <a:srcRect/>
          <a:stretch>
            <a:fillRect l="-12000" r="-12000"/>
          </a:stretch>
        </a:blipFill>
      </dgm:spPr>
    </dgm:pt>
    <dgm:pt modelId="{D9587F63-74BC-4C7A-BB93-E584CE17B993}" type="pres">
      <dgm:prSet presAssocID="{1970CA00-954E-4129-AD12-C9765D345C81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197483-A26F-4E80-BBF8-CA2CAF39883B}" type="pres">
      <dgm:prSet presAssocID="{8E40D9DA-8F51-4362-ACE8-F3ADB94F9390}" presName="spacer" presStyleCnt="0"/>
      <dgm:spPr/>
    </dgm:pt>
    <dgm:pt modelId="{1200154C-1775-4A6B-95A1-F491567ACE33}" type="pres">
      <dgm:prSet presAssocID="{076D0459-867D-4BFE-8726-84CB1A84B13A}" presName="comp" presStyleCnt="0"/>
      <dgm:spPr/>
    </dgm:pt>
    <dgm:pt modelId="{D8A173A2-4988-47B9-8080-7122FD86EC9F}" type="pres">
      <dgm:prSet presAssocID="{076D0459-867D-4BFE-8726-84CB1A84B13A}" presName="box" presStyleLbl="node1" presStyleIdx="2" presStyleCnt="3" custScaleY="143692" custLinFactNeighborX="-4444" custLinFactNeighborY="-2945"/>
      <dgm:spPr/>
      <dgm:t>
        <a:bodyPr/>
        <a:lstStyle/>
        <a:p>
          <a:endParaRPr lang="ru-RU"/>
        </a:p>
      </dgm:t>
    </dgm:pt>
    <dgm:pt modelId="{849596CC-71FC-4D81-B479-175E52A4F99D}" type="pres">
      <dgm:prSet presAssocID="{076D0459-867D-4BFE-8726-84CB1A84B13A}" presName="img" presStyleLbl="fgImgPlace1" presStyleIdx="2" presStyleCnt="3" custScaleY="149406"/>
      <dgm:spPr>
        <a:blipFill rotWithShape="1">
          <a:blip xmlns:r="http://schemas.openxmlformats.org/officeDocument/2006/relationships" r:embed="rId3"/>
          <a:srcRect/>
          <a:stretch>
            <a:fillRect l="-24000" r="-24000"/>
          </a:stretch>
        </a:blipFill>
      </dgm:spPr>
    </dgm:pt>
    <dgm:pt modelId="{99A89F3C-9E31-42C5-9F0D-55177F9ED3AA}" type="pres">
      <dgm:prSet presAssocID="{076D0459-867D-4BFE-8726-84CB1A84B13A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9C0A9FE-83F1-46CE-BA23-D22030AD58C2}" type="presOf" srcId="{076D0459-867D-4BFE-8726-84CB1A84B13A}" destId="{D8A173A2-4988-47B9-8080-7122FD86EC9F}" srcOrd="0" destOrd="0" presId="urn:microsoft.com/office/officeart/2005/8/layout/vList4#2"/>
    <dgm:cxn modelId="{A7775528-D6A2-49BE-B479-18CD873C396E}" srcId="{F549E628-BD94-4240-AC76-EAC997B044E8}" destId="{5D9F76DF-34C0-49FF-AF6C-BD1DEF43EE79}" srcOrd="0" destOrd="0" parTransId="{B26D6854-9CF2-4BE4-A67A-81123842F39F}" sibTransId="{A4F42992-DC91-4606-91B3-496F6B9EE1AF}"/>
    <dgm:cxn modelId="{C459E59C-AF1C-4CB1-A013-191F5D336A8F}" type="presOf" srcId="{5D9F76DF-34C0-49FF-AF6C-BD1DEF43EE79}" destId="{950F8E1E-F53E-4747-86DB-5EB75BD4D450}" srcOrd="1" destOrd="0" presId="urn:microsoft.com/office/officeart/2005/8/layout/vList4#2"/>
    <dgm:cxn modelId="{15681E3F-D255-4163-A2FF-F22A391091EC}" srcId="{F549E628-BD94-4240-AC76-EAC997B044E8}" destId="{076D0459-867D-4BFE-8726-84CB1A84B13A}" srcOrd="2" destOrd="0" parTransId="{B16084FC-0BF5-4BA9-8EDF-6C2BA65F8B1A}" sibTransId="{A7EB114F-8F07-45D3-B342-7C4111EBAA72}"/>
    <dgm:cxn modelId="{26CF94F6-AE7A-4238-BD43-5F7993C9545C}" type="presOf" srcId="{F549E628-BD94-4240-AC76-EAC997B044E8}" destId="{F1586113-F284-47E5-B1C9-63AD82F44392}" srcOrd="0" destOrd="0" presId="urn:microsoft.com/office/officeart/2005/8/layout/vList4#2"/>
    <dgm:cxn modelId="{DCF21045-9328-4D4E-8FE0-01D43B72FC0D}" srcId="{F549E628-BD94-4240-AC76-EAC997B044E8}" destId="{1970CA00-954E-4129-AD12-C9765D345C81}" srcOrd="1" destOrd="0" parTransId="{41DBFD90-4DDF-4B71-B0FB-E4FA15C681F0}" sibTransId="{8E40D9DA-8F51-4362-ACE8-F3ADB94F9390}"/>
    <dgm:cxn modelId="{578C3369-1896-4265-AB7F-D42547E257F2}" type="presOf" srcId="{1970CA00-954E-4129-AD12-C9765D345C81}" destId="{D9587F63-74BC-4C7A-BB93-E584CE17B993}" srcOrd="1" destOrd="0" presId="urn:microsoft.com/office/officeart/2005/8/layout/vList4#2"/>
    <dgm:cxn modelId="{1CB24BF6-706A-4B0B-9943-CA5BF7570E1D}" type="presOf" srcId="{5D9F76DF-34C0-49FF-AF6C-BD1DEF43EE79}" destId="{BFC2AE8E-39C7-40C0-A3B1-CC343C9674F0}" srcOrd="0" destOrd="0" presId="urn:microsoft.com/office/officeart/2005/8/layout/vList4#2"/>
    <dgm:cxn modelId="{EB2E8A4B-7CAE-4773-B917-BDAC92973F53}" type="presOf" srcId="{076D0459-867D-4BFE-8726-84CB1A84B13A}" destId="{99A89F3C-9E31-42C5-9F0D-55177F9ED3AA}" srcOrd="1" destOrd="0" presId="urn:microsoft.com/office/officeart/2005/8/layout/vList4#2"/>
    <dgm:cxn modelId="{BF4E56EE-9468-4F23-989B-A0C35742E859}" type="presOf" srcId="{1970CA00-954E-4129-AD12-C9765D345C81}" destId="{1696EB76-CDF5-4637-A6D2-72ADFFAC735D}" srcOrd="0" destOrd="0" presId="urn:microsoft.com/office/officeart/2005/8/layout/vList4#2"/>
    <dgm:cxn modelId="{8CBC4982-8738-4280-BE32-E9DB87AFFA29}" type="presParOf" srcId="{F1586113-F284-47E5-B1C9-63AD82F44392}" destId="{95302AD7-5D8B-4254-A17D-3516EC53FCF7}" srcOrd="0" destOrd="0" presId="urn:microsoft.com/office/officeart/2005/8/layout/vList4#2"/>
    <dgm:cxn modelId="{6CF66104-D2F7-4C4D-AFAD-ABEE79AE7AD7}" type="presParOf" srcId="{95302AD7-5D8B-4254-A17D-3516EC53FCF7}" destId="{BFC2AE8E-39C7-40C0-A3B1-CC343C9674F0}" srcOrd="0" destOrd="0" presId="urn:microsoft.com/office/officeart/2005/8/layout/vList4#2"/>
    <dgm:cxn modelId="{43D3D4AF-C497-4DB8-8B89-2B210B9D2EFB}" type="presParOf" srcId="{95302AD7-5D8B-4254-A17D-3516EC53FCF7}" destId="{8EF0CEB6-B901-4B3E-8504-49A508E48FA5}" srcOrd="1" destOrd="0" presId="urn:microsoft.com/office/officeart/2005/8/layout/vList4#2"/>
    <dgm:cxn modelId="{360BF35A-9AED-4F10-A727-DDB0DC2A5CF5}" type="presParOf" srcId="{95302AD7-5D8B-4254-A17D-3516EC53FCF7}" destId="{950F8E1E-F53E-4747-86DB-5EB75BD4D450}" srcOrd="2" destOrd="0" presId="urn:microsoft.com/office/officeart/2005/8/layout/vList4#2"/>
    <dgm:cxn modelId="{5DF8CA88-21F1-4B12-B4D3-46C6A5D022E0}" type="presParOf" srcId="{F1586113-F284-47E5-B1C9-63AD82F44392}" destId="{304DAC1A-6CFF-40E1-B298-1F249A81A2BA}" srcOrd="1" destOrd="0" presId="urn:microsoft.com/office/officeart/2005/8/layout/vList4#2"/>
    <dgm:cxn modelId="{03B3ACD5-D8B2-4286-A7DA-9FC2AAF6F82A}" type="presParOf" srcId="{F1586113-F284-47E5-B1C9-63AD82F44392}" destId="{97642A4D-22F4-4E3D-9F89-ECCD6A9722C5}" srcOrd="2" destOrd="0" presId="urn:microsoft.com/office/officeart/2005/8/layout/vList4#2"/>
    <dgm:cxn modelId="{886C71FB-599F-493E-9008-2EF312EAFA3C}" type="presParOf" srcId="{97642A4D-22F4-4E3D-9F89-ECCD6A9722C5}" destId="{1696EB76-CDF5-4637-A6D2-72ADFFAC735D}" srcOrd="0" destOrd="0" presId="urn:microsoft.com/office/officeart/2005/8/layout/vList4#2"/>
    <dgm:cxn modelId="{9512B3A2-24D3-4276-8B2F-5B671B45A278}" type="presParOf" srcId="{97642A4D-22F4-4E3D-9F89-ECCD6A9722C5}" destId="{8158E47E-39AA-42E0-B83C-847D9832F195}" srcOrd="1" destOrd="0" presId="urn:microsoft.com/office/officeart/2005/8/layout/vList4#2"/>
    <dgm:cxn modelId="{F69E8C64-A776-4737-B45E-0C9C361B05F2}" type="presParOf" srcId="{97642A4D-22F4-4E3D-9F89-ECCD6A9722C5}" destId="{D9587F63-74BC-4C7A-BB93-E584CE17B993}" srcOrd="2" destOrd="0" presId="urn:microsoft.com/office/officeart/2005/8/layout/vList4#2"/>
    <dgm:cxn modelId="{E7F02F64-F85C-461A-8545-3A896A674196}" type="presParOf" srcId="{F1586113-F284-47E5-B1C9-63AD82F44392}" destId="{AA197483-A26F-4E80-BBF8-CA2CAF39883B}" srcOrd="3" destOrd="0" presId="urn:microsoft.com/office/officeart/2005/8/layout/vList4#2"/>
    <dgm:cxn modelId="{A9DA9A9F-9E66-4D32-BF44-F719855BBB8C}" type="presParOf" srcId="{F1586113-F284-47E5-B1C9-63AD82F44392}" destId="{1200154C-1775-4A6B-95A1-F491567ACE33}" srcOrd="4" destOrd="0" presId="urn:microsoft.com/office/officeart/2005/8/layout/vList4#2"/>
    <dgm:cxn modelId="{50A3D369-B1A5-459C-8641-C164ABCA64F6}" type="presParOf" srcId="{1200154C-1775-4A6B-95A1-F491567ACE33}" destId="{D8A173A2-4988-47B9-8080-7122FD86EC9F}" srcOrd="0" destOrd="0" presId="urn:microsoft.com/office/officeart/2005/8/layout/vList4#2"/>
    <dgm:cxn modelId="{A321FC98-3541-48F8-8D2D-B82277F0658D}" type="presParOf" srcId="{1200154C-1775-4A6B-95A1-F491567ACE33}" destId="{849596CC-71FC-4D81-B479-175E52A4F99D}" srcOrd="1" destOrd="0" presId="urn:microsoft.com/office/officeart/2005/8/layout/vList4#2"/>
    <dgm:cxn modelId="{C7AEA796-9479-41E7-937A-F9BDDF8741B5}" type="presParOf" srcId="{1200154C-1775-4A6B-95A1-F491567ACE33}" destId="{99A89F3C-9E31-42C5-9F0D-55177F9ED3AA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4AE4EC4-2512-4D13-B54E-C296ABAB15CF}" type="doc">
      <dgm:prSet loTypeId="urn:microsoft.com/office/officeart/2005/8/layout/process4" loCatId="process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7CD25D0F-5B08-410A-89D8-22719CB609C1}">
      <dgm:prSet phldrT="[Текст]" custT="1"/>
      <dgm:spPr/>
      <dgm:t>
        <a:bodyPr/>
        <a:lstStyle/>
        <a:p>
          <a:r>
            <a: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Корма и кормовые добавки</a:t>
          </a:r>
        </a:p>
      </dgm:t>
    </dgm:pt>
    <dgm:pt modelId="{2CEA9350-F1EC-406A-9499-2ED4E179E6EC}" type="parTrans" cxnId="{39847767-2E45-41A4-BC38-DB6F508E3EAA}">
      <dgm:prSet/>
      <dgm:spPr/>
      <dgm:t>
        <a:bodyPr/>
        <a:lstStyle/>
        <a:p>
          <a:endParaRPr lang="ru-RU"/>
        </a:p>
      </dgm:t>
    </dgm:pt>
    <dgm:pt modelId="{458B7FA7-C960-4793-B7CD-B700369E34A3}" type="sibTrans" cxnId="{39847767-2E45-41A4-BC38-DB6F508E3EAA}">
      <dgm:prSet/>
      <dgm:spPr/>
      <dgm:t>
        <a:bodyPr/>
        <a:lstStyle/>
        <a:p>
          <a:endParaRPr lang="ru-RU"/>
        </a:p>
      </dgm:t>
    </dgm:pt>
    <dgm:pt modelId="{ED94EA1C-F071-4F62-BA92-596F1BFCD06A}">
      <dgm:prSet phldrT="[Текст]" custT="1"/>
      <dgm:spPr/>
      <dgm:t>
        <a:bodyPr/>
        <a:lstStyle/>
        <a:p>
          <a:r>
            <a: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г.</a:t>
          </a:r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- 26153 тонны</a:t>
          </a:r>
        </a:p>
      </dgm:t>
    </dgm:pt>
    <dgm:pt modelId="{03471EFF-5A34-4C64-8BF7-E7F817EC6C91}" type="parTrans" cxnId="{D25C2ED9-2291-49E7-B777-B528687C6CB1}">
      <dgm:prSet/>
      <dgm:spPr/>
      <dgm:t>
        <a:bodyPr/>
        <a:lstStyle/>
        <a:p>
          <a:endParaRPr lang="ru-RU"/>
        </a:p>
      </dgm:t>
    </dgm:pt>
    <dgm:pt modelId="{6AE4067B-17CB-4F93-8CE1-414916DF0036}" type="sibTrans" cxnId="{D25C2ED9-2291-49E7-B777-B528687C6CB1}">
      <dgm:prSet/>
      <dgm:spPr/>
      <dgm:t>
        <a:bodyPr/>
        <a:lstStyle/>
        <a:p>
          <a:endParaRPr lang="ru-RU"/>
        </a:p>
      </dgm:t>
    </dgm:pt>
    <dgm:pt modelId="{B7D9846A-2BC9-4691-8CA6-8BC641D5E5A9}">
      <dgm:prSet phldrT="[Текст]" custT="1"/>
      <dgm:spPr/>
      <dgm:t>
        <a:bodyPr/>
        <a:lstStyle/>
        <a:p>
          <a:r>
            <a: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г. </a:t>
          </a:r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– 69331тонны</a:t>
          </a:r>
        </a:p>
      </dgm:t>
    </dgm:pt>
    <dgm:pt modelId="{75DA42A0-7340-4856-BFB1-6D3943723495}" type="parTrans" cxnId="{2F0BB753-8514-488D-99B6-57B30CEB1C8C}">
      <dgm:prSet/>
      <dgm:spPr/>
      <dgm:t>
        <a:bodyPr/>
        <a:lstStyle/>
        <a:p>
          <a:endParaRPr lang="ru-RU"/>
        </a:p>
      </dgm:t>
    </dgm:pt>
    <dgm:pt modelId="{522FEB47-842C-4619-9F64-95CAD5F0A0AF}" type="sibTrans" cxnId="{2F0BB753-8514-488D-99B6-57B30CEB1C8C}">
      <dgm:prSet/>
      <dgm:spPr/>
      <dgm:t>
        <a:bodyPr/>
        <a:lstStyle/>
        <a:p>
          <a:endParaRPr lang="ru-RU"/>
        </a:p>
      </dgm:t>
    </dgm:pt>
    <dgm:pt modelId="{FEE556A5-E56A-4172-BCAD-194826795C0C}">
      <dgm:prSet phldrT="[Текст]" custT="1"/>
      <dgm:spPr/>
      <dgm:t>
        <a:bodyPr/>
        <a:lstStyle/>
        <a:p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Мед и продукты пчеловодства</a:t>
          </a:r>
        </a:p>
      </dgm:t>
    </dgm:pt>
    <dgm:pt modelId="{209BAEF9-CEDA-4C8E-B829-5B24911F95A1}" type="parTrans" cxnId="{3595BDC1-7B56-4FEF-B0BD-FABB505A5CA1}">
      <dgm:prSet/>
      <dgm:spPr/>
      <dgm:t>
        <a:bodyPr/>
        <a:lstStyle/>
        <a:p>
          <a:endParaRPr lang="ru-RU"/>
        </a:p>
      </dgm:t>
    </dgm:pt>
    <dgm:pt modelId="{9531A2EA-1271-4228-89B7-FAFA310B4B35}" type="sibTrans" cxnId="{3595BDC1-7B56-4FEF-B0BD-FABB505A5CA1}">
      <dgm:prSet/>
      <dgm:spPr/>
      <dgm:t>
        <a:bodyPr/>
        <a:lstStyle/>
        <a:p>
          <a:endParaRPr lang="ru-RU"/>
        </a:p>
      </dgm:t>
    </dgm:pt>
    <dgm:pt modelId="{D7B4CB26-16C0-4CE7-A62C-BD6C4ACA6AE4}">
      <dgm:prSet phldrT="[Текст]" custT="1"/>
      <dgm:spPr/>
      <dgm:t>
        <a:bodyPr/>
        <a:lstStyle/>
        <a:p>
          <a:r>
            <a: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г.</a:t>
          </a:r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- 26,3 тонны</a:t>
          </a:r>
        </a:p>
      </dgm:t>
    </dgm:pt>
    <dgm:pt modelId="{B62A443C-62C1-4E8C-8B2F-2FDE6AEB2351}" type="parTrans" cxnId="{0441B98A-03A2-4EBE-B0F5-97D6206393B9}">
      <dgm:prSet/>
      <dgm:spPr/>
      <dgm:t>
        <a:bodyPr/>
        <a:lstStyle/>
        <a:p>
          <a:endParaRPr lang="ru-RU"/>
        </a:p>
      </dgm:t>
    </dgm:pt>
    <dgm:pt modelId="{1D9FF5E8-E218-4BD7-9AA0-6364FBC412CE}" type="sibTrans" cxnId="{0441B98A-03A2-4EBE-B0F5-97D6206393B9}">
      <dgm:prSet/>
      <dgm:spPr/>
      <dgm:t>
        <a:bodyPr/>
        <a:lstStyle/>
        <a:p>
          <a:endParaRPr lang="ru-RU"/>
        </a:p>
      </dgm:t>
    </dgm:pt>
    <dgm:pt modelId="{6E860384-2095-49EC-B5FA-70FC11081A98}">
      <dgm:prSet phldrT="[Текст]" custT="1"/>
      <dgm:spPr/>
      <dgm:t>
        <a:bodyPr/>
        <a:lstStyle/>
        <a:p>
          <a:r>
            <a: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г.</a:t>
          </a:r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-11,85 тонны</a:t>
          </a:r>
        </a:p>
      </dgm:t>
    </dgm:pt>
    <dgm:pt modelId="{2B557962-F424-4817-81CA-390C2B9BAAD8}" type="parTrans" cxnId="{F3A1C860-DC27-4E02-9E74-E1E013DFA60F}">
      <dgm:prSet/>
      <dgm:spPr/>
      <dgm:t>
        <a:bodyPr/>
        <a:lstStyle/>
        <a:p>
          <a:endParaRPr lang="ru-RU"/>
        </a:p>
      </dgm:t>
    </dgm:pt>
    <dgm:pt modelId="{23B5C281-51BD-402D-8806-E0F52971CCC0}" type="sibTrans" cxnId="{F3A1C860-DC27-4E02-9E74-E1E013DFA60F}">
      <dgm:prSet/>
      <dgm:spPr/>
      <dgm:t>
        <a:bodyPr/>
        <a:lstStyle/>
        <a:p>
          <a:endParaRPr lang="ru-RU"/>
        </a:p>
      </dgm:t>
    </dgm:pt>
    <dgm:pt modelId="{82793999-5CE8-415E-ACFC-AFF7232234DD}">
      <dgm:prSet phldrT="[Текст]" custT="1"/>
      <dgm:spPr/>
      <dgm:t>
        <a:bodyPr/>
        <a:lstStyle/>
        <a:p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Сырье животного происхождения</a:t>
          </a:r>
        </a:p>
      </dgm:t>
    </dgm:pt>
    <dgm:pt modelId="{29BDB73F-6085-46A5-B079-EC748E2212FA}" type="parTrans" cxnId="{388435B5-7BB8-4A97-8623-F569F761407D}">
      <dgm:prSet/>
      <dgm:spPr/>
      <dgm:t>
        <a:bodyPr/>
        <a:lstStyle/>
        <a:p>
          <a:endParaRPr lang="ru-RU"/>
        </a:p>
      </dgm:t>
    </dgm:pt>
    <dgm:pt modelId="{01A8A93E-480B-4B2A-8EB4-54064EAFEB6D}" type="sibTrans" cxnId="{388435B5-7BB8-4A97-8623-F569F761407D}">
      <dgm:prSet/>
      <dgm:spPr/>
      <dgm:t>
        <a:bodyPr/>
        <a:lstStyle/>
        <a:p>
          <a:endParaRPr lang="ru-RU"/>
        </a:p>
      </dgm:t>
    </dgm:pt>
    <dgm:pt modelId="{5C707FF4-E4A2-4BED-BD9A-C1C21064BC0B}">
      <dgm:prSet phldrT="[Текст]" custT="1"/>
      <dgm:spPr/>
      <dgm:t>
        <a:bodyPr/>
        <a:lstStyle/>
        <a:p>
          <a:r>
            <a: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г.</a:t>
          </a:r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– 20,15 тонны</a:t>
          </a:r>
        </a:p>
      </dgm:t>
    </dgm:pt>
    <dgm:pt modelId="{EDF830CE-99DC-4161-935C-6CE4F70D8AE0}" type="parTrans" cxnId="{4D07CE82-F2C9-4E88-96A3-53F14281DFFC}">
      <dgm:prSet/>
      <dgm:spPr/>
      <dgm:t>
        <a:bodyPr/>
        <a:lstStyle/>
        <a:p>
          <a:endParaRPr lang="ru-RU"/>
        </a:p>
      </dgm:t>
    </dgm:pt>
    <dgm:pt modelId="{3864112A-5047-4010-9B48-B6543F773854}" type="sibTrans" cxnId="{4D07CE82-F2C9-4E88-96A3-53F14281DFFC}">
      <dgm:prSet/>
      <dgm:spPr/>
      <dgm:t>
        <a:bodyPr/>
        <a:lstStyle/>
        <a:p>
          <a:endParaRPr lang="ru-RU"/>
        </a:p>
      </dgm:t>
    </dgm:pt>
    <dgm:pt modelId="{68A9CA37-C48D-4F6A-B19F-DB6464FD8578}">
      <dgm:prSet phldrT="[Текст]" custT="1"/>
      <dgm:spPr/>
      <dgm:t>
        <a:bodyPr/>
        <a:lstStyle/>
        <a:p>
          <a:r>
            <a: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г.</a:t>
          </a:r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– 75,01 тонны</a:t>
          </a:r>
        </a:p>
      </dgm:t>
    </dgm:pt>
    <dgm:pt modelId="{A8CDF621-4383-4C43-9933-05555A73C64E}" type="parTrans" cxnId="{3F1FFDA1-7AB1-4552-A815-B8A385989D7F}">
      <dgm:prSet/>
      <dgm:spPr/>
      <dgm:t>
        <a:bodyPr/>
        <a:lstStyle/>
        <a:p>
          <a:endParaRPr lang="ru-RU"/>
        </a:p>
      </dgm:t>
    </dgm:pt>
    <dgm:pt modelId="{62169588-8870-4D40-99EF-02ED034D9731}" type="sibTrans" cxnId="{3F1FFDA1-7AB1-4552-A815-B8A385989D7F}">
      <dgm:prSet/>
      <dgm:spPr/>
      <dgm:t>
        <a:bodyPr/>
        <a:lstStyle/>
        <a:p>
          <a:endParaRPr lang="ru-RU"/>
        </a:p>
      </dgm:t>
    </dgm:pt>
    <dgm:pt modelId="{EA541A54-3F61-43EC-B7BA-BD295E099C8F}" type="pres">
      <dgm:prSet presAssocID="{B4AE4EC4-2512-4D13-B54E-C296ABAB15C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740EF5-162E-4B47-8313-FA56A75BD80A}" type="pres">
      <dgm:prSet presAssocID="{82793999-5CE8-415E-ACFC-AFF7232234DD}" presName="boxAndChildren" presStyleCnt="0"/>
      <dgm:spPr/>
    </dgm:pt>
    <dgm:pt modelId="{5C9F9E93-93D8-4105-A476-ED9935CE44F4}" type="pres">
      <dgm:prSet presAssocID="{82793999-5CE8-415E-ACFC-AFF7232234DD}" presName="parentTextBox" presStyleLbl="node1" presStyleIdx="0" presStyleCnt="3"/>
      <dgm:spPr/>
      <dgm:t>
        <a:bodyPr/>
        <a:lstStyle/>
        <a:p>
          <a:endParaRPr lang="ru-RU"/>
        </a:p>
      </dgm:t>
    </dgm:pt>
    <dgm:pt modelId="{A08FB06B-F7A1-4C18-94F5-5599771021A0}" type="pres">
      <dgm:prSet presAssocID="{82793999-5CE8-415E-ACFC-AFF7232234DD}" presName="entireBox" presStyleLbl="node1" presStyleIdx="0" presStyleCnt="3"/>
      <dgm:spPr/>
      <dgm:t>
        <a:bodyPr/>
        <a:lstStyle/>
        <a:p>
          <a:endParaRPr lang="ru-RU"/>
        </a:p>
      </dgm:t>
    </dgm:pt>
    <dgm:pt modelId="{18750193-136C-4C14-A06C-7529A9CB2A26}" type="pres">
      <dgm:prSet presAssocID="{82793999-5CE8-415E-ACFC-AFF7232234DD}" presName="descendantBox" presStyleCnt="0"/>
      <dgm:spPr/>
    </dgm:pt>
    <dgm:pt modelId="{A653AC82-7734-4EC5-B223-545D6769D78B}" type="pres">
      <dgm:prSet presAssocID="{5C707FF4-E4A2-4BED-BD9A-C1C21064BC0B}" presName="childTextBox" presStyleLbl="f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8BEE45-2EAC-4ACE-BC72-E7277E1CE9F0}" type="pres">
      <dgm:prSet presAssocID="{68A9CA37-C48D-4F6A-B19F-DB6464FD8578}" presName="childTextBox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5D37B8-B3F7-4045-B6C4-A4606163A12F}" type="pres">
      <dgm:prSet presAssocID="{9531A2EA-1271-4228-89B7-FAFA310B4B35}" presName="sp" presStyleCnt="0"/>
      <dgm:spPr/>
    </dgm:pt>
    <dgm:pt modelId="{C78CD582-0DA3-4960-9365-8406A89E8392}" type="pres">
      <dgm:prSet presAssocID="{FEE556A5-E56A-4172-BCAD-194826795C0C}" presName="arrowAndChildren" presStyleCnt="0"/>
      <dgm:spPr/>
    </dgm:pt>
    <dgm:pt modelId="{20749E4B-CEF4-49A7-A430-671CAAABD294}" type="pres">
      <dgm:prSet presAssocID="{FEE556A5-E56A-4172-BCAD-194826795C0C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A7F45D6C-1737-4749-89EC-A9BA4FFE3497}" type="pres">
      <dgm:prSet presAssocID="{FEE556A5-E56A-4172-BCAD-194826795C0C}" presName="arrow" presStyleLbl="node1" presStyleIdx="1" presStyleCnt="3" custLinFactNeighborX="104" custLinFactNeighborY="-3376"/>
      <dgm:spPr/>
      <dgm:t>
        <a:bodyPr/>
        <a:lstStyle/>
        <a:p>
          <a:endParaRPr lang="ru-RU"/>
        </a:p>
      </dgm:t>
    </dgm:pt>
    <dgm:pt modelId="{378C879E-589B-4F87-AE00-1464BC24E506}" type="pres">
      <dgm:prSet presAssocID="{FEE556A5-E56A-4172-BCAD-194826795C0C}" presName="descendantArrow" presStyleCnt="0"/>
      <dgm:spPr/>
    </dgm:pt>
    <dgm:pt modelId="{BFEA9F38-AB91-484D-960E-ED56A9DC3503}" type="pres">
      <dgm:prSet presAssocID="{D7B4CB26-16C0-4CE7-A62C-BD6C4ACA6AE4}" presName="childTextArrow" presStyleLbl="f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C9A346-C1A7-49D3-B1B6-34E9BBB94717}" type="pres">
      <dgm:prSet presAssocID="{6E860384-2095-49EC-B5FA-70FC11081A98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F03460-3475-41D9-B1F3-A18E4D579EF5}" type="pres">
      <dgm:prSet presAssocID="{458B7FA7-C960-4793-B7CD-B700369E34A3}" presName="sp" presStyleCnt="0"/>
      <dgm:spPr/>
    </dgm:pt>
    <dgm:pt modelId="{B1408FE2-9E2D-4982-8EBA-B2337F2FF72C}" type="pres">
      <dgm:prSet presAssocID="{7CD25D0F-5B08-410A-89D8-22719CB609C1}" presName="arrowAndChildren" presStyleCnt="0"/>
      <dgm:spPr/>
    </dgm:pt>
    <dgm:pt modelId="{80018906-EF57-4591-AD26-AF8E8A929FBE}" type="pres">
      <dgm:prSet presAssocID="{7CD25D0F-5B08-410A-89D8-22719CB609C1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A62BC17D-6EE8-4CDC-A2D6-FE348517FC40}" type="pres">
      <dgm:prSet presAssocID="{7CD25D0F-5B08-410A-89D8-22719CB609C1}" presName="arrow" presStyleLbl="node1" presStyleIdx="2" presStyleCnt="3" custLinFactNeighborX="-824" custLinFactNeighborY="-47"/>
      <dgm:spPr/>
      <dgm:t>
        <a:bodyPr/>
        <a:lstStyle/>
        <a:p>
          <a:endParaRPr lang="ru-RU"/>
        </a:p>
      </dgm:t>
    </dgm:pt>
    <dgm:pt modelId="{37E40DC2-1E9E-437F-90E6-04AAA72B029E}" type="pres">
      <dgm:prSet presAssocID="{7CD25D0F-5B08-410A-89D8-22719CB609C1}" presName="descendantArrow" presStyleCnt="0"/>
      <dgm:spPr/>
    </dgm:pt>
    <dgm:pt modelId="{25F3C6F0-B3D1-49AB-81F7-ABC31D196727}" type="pres">
      <dgm:prSet presAssocID="{ED94EA1C-F071-4F62-BA92-596F1BFCD06A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EE0366-2C8C-45E2-96EB-46B60A19D9FA}" type="pres">
      <dgm:prSet presAssocID="{B7D9846A-2BC9-4691-8CA6-8BC641D5E5A9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F89226-69C2-4557-B480-CC41B26D6F73}" type="presOf" srcId="{ED94EA1C-F071-4F62-BA92-596F1BFCD06A}" destId="{25F3C6F0-B3D1-49AB-81F7-ABC31D196727}" srcOrd="0" destOrd="0" presId="urn:microsoft.com/office/officeart/2005/8/layout/process4"/>
    <dgm:cxn modelId="{8FBA81BD-C185-4E1B-BE2E-144CF97ABD50}" type="presOf" srcId="{B4AE4EC4-2512-4D13-B54E-C296ABAB15CF}" destId="{EA541A54-3F61-43EC-B7BA-BD295E099C8F}" srcOrd="0" destOrd="0" presId="urn:microsoft.com/office/officeart/2005/8/layout/process4"/>
    <dgm:cxn modelId="{D01371B8-92E2-4655-8FF6-EA9D516BA373}" type="presOf" srcId="{B7D9846A-2BC9-4691-8CA6-8BC641D5E5A9}" destId="{57EE0366-2C8C-45E2-96EB-46B60A19D9FA}" srcOrd="0" destOrd="0" presId="urn:microsoft.com/office/officeart/2005/8/layout/process4"/>
    <dgm:cxn modelId="{2D16A3D7-28B9-41CB-96DD-C2E54D24DA25}" type="presOf" srcId="{7CD25D0F-5B08-410A-89D8-22719CB609C1}" destId="{A62BC17D-6EE8-4CDC-A2D6-FE348517FC40}" srcOrd="1" destOrd="0" presId="urn:microsoft.com/office/officeart/2005/8/layout/process4"/>
    <dgm:cxn modelId="{3F1FFDA1-7AB1-4552-A815-B8A385989D7F}" srcId="{82793999-5CE8-415E-ACFC-AFF7232234DD}" destId="{68A9CA37-C48D-4F6A-B19F-DB6464FD8578}" srcOrd="1" destOrd="0" parTransId="{A8CDF621-4383-4C43-9933-05555A73C64E}" sibTransId="{62169588-8870-4D40-99EF-02ED034D9731}"/>
    <dgm:cxn modelId="{24CDB056-9A8D-4BCE-A18F-ACA2303805EF}" type="presOf" srcId="{82793999-5CE8-415E-ACFC-AFF7232234DD}" destId="{A08FB06B-F7A1-4C18-94F5-5599771021A0}" srcOrd="1" destOrd="0" presId="urn:microsoft.com/office/officeart/2005/8/layout/process4"/>
    <dgm:cxn modelId="{218FA9A9-F8DE-4955-89CE-1CAAEDE226C4}" type="presOf" srcId="{7CD25D0F-5B08-410A-89D8-22719CB609C1}" destId="{80018906-EF57-4591-AD26-AF8E8A929FBE}" srcOrd="0" destOrd="0" presId="urn:microsoft.com/office/officeart/2005/8/layout/process4"/>
    <dgm:cxn modelId="{279A5ABE-51D1-4A5A-80AE-CF989CC42B0E}" type="presOf" srcId="{D7B4CB26-16C0-4CE7-A62C-BD6C4ACA6AE4}" destId="{BFEA9F38-AB91-484D-960E-ED56A9DC3503}" srcOrd="0" destOrd="0" presId="urn:microsoft.com/office/officeart/2005/8/layout/process4"/>
    <dgm:cxn modelId="{C41DF00E-9176-45B4-900E-8F4A3D41FB2F}" type="presOf" srcId="{FEE556A5-E56A-4172-BCAD-194826795C0C}" destId="{A7F45D6C-1737-4749-89EC-A9BA4FFE3497}" srcOrd="1" destOrd="0" presId="urn:microsoft.com/office/officeart/2005/8/layout/process4"/>
    <dgm:cxn modelId="{D25C2ED9-2291-49E7-B777-B528687C6CB1}" srcId="{7CD25D0F-5B08-410A-89D8-22719CB609C1}" destId="{ED94EA1C-F071-4F62-BA92-596F1BFCD06A}" srcOrd="0" destOrd="0" parTransId="{03471EFF-5A34-4C64-8BF7-E7F817EC6C91}" sibTransId="{6AE4067B-17CB-4F93-8CE1-414916DF0036}"/>
    <dgm:cxn modelId="{3243AA3F-FBA2-4C8D-834A-FAA6988D62F2}" type="presOf" srcId="{FEE556A5-E56A-4172-BCAD-194826795C0C}" destId="{20749E4B-CEF4-49A7-A430-671CAAABD294}" srcOrd="0" destOrd="0" presId="urn:microsoft.com/office/officeart/2005/8/layout/process4"/>
    <dgm:cxn modelId="{7E27A4AB-C11F-43A9-BCFD-5807E9AC0C4E}" type="presOf" srcId="{6E860384-2095-49EC-B5FA-70FC11081A98}" destId="{30C9A346-C1A7-49D3-B1B6-34E9BBB94717}" srcOrd="0" destOrd="0" presId="urn:microsoft.com/office/officeart/2005/8/layout/process4"/>
    <dgm:cxn modelId="{39847767-2E45-41A4-BC38-DB6F508E3EAA}" srcId="{B4AE4EC4-2512-4D13-B54E-C296ABAB15CF}" destId="{7CD25D0F-5B08-410A-89D8-22719CB609C1}" srcOrd="0" destOrd="0" parTransId="{2CEA9350-F1EC-406A-9499-2ED4E179E6EC}" sibTransId="{458B7FA7-C960-4793-B7CD-B700369E34A3}"/>
    <dgm:cxn modelId="{388435B5-7BB8-4A97-8623-F569F761407D}" srcId="{B4AE4EC4-2512-4D13-B54E-C296ABAB15CF}" destId="{82793999-5CE8-415E-ACFC-AFF7232234DD}" srcOrd="2" destOrd="0" parTransId="{29BDB73F-6085-46A5-B079-EC748E2212FA}" sibTransId="{01A8A93E-480B-4B2A-8EB4-54064EAFEB6D}"/>
    <dgm:cxn modelId="{3595BDC1-7B56-4FEF-B0BD-FABB505A5CA1}" srcId="{B4AE4EC4-2512-4D13-B54E-C296ABAB15CF}" destId="{FEE556A5-E56A-4172-BCAD-194826795C0C}" srcOrd="1" destOrd="0" parTransId="{209BAEF9-CEDA-4C8E-B829-5B24911F95A1}" sibTransId="{9531A2EA-1271-4228-89B7-FAFA310B4B35}"/>
    <dgm:cxn modelId="{2F0BB753-8514-488D-99B6-57B30CEB1C8C}" srcId="{7CD25D0F-5B08-410A-89D8-22719CB609C1}" destId="{B7D9846A-2BC9-4691-8CA6-8BC641D5E5A9}" srcOrd="1" destOrd="0" parTransId="{75DA42A0-7340-4856-BFB1-6D3943723495}" sibTransId="{522FEB47-842C-4619-9F64-95CAD5F0A0AF}"/>
    <dgm:cxn modelId="{F3A1C860-DC27-4E02-9E74-E1E013DFA60F}" srcId="{FEE556A5-E56A-4172-BCAD-194826795C0C}" destId="{6E860384-2095-49EC-B5FA-70FC11081A98}" srcOrd="1" destOrd="0" parTransId="{2B557962-F424-4817-81CA-390C2B9BAAD8}" sibTransId="{23B5C281-51BD-402D-8806-E0F52971CCC0}"/>
    <dgm:cxn modelId="{4D07CE82-F2C9-4E88-96A3-53F14281DFFC}" srcId="{82793999-5CE8-415E-ACFC-AFF7232234DD}" destId="{5C707FF4-E4A2-4BED-BD9A-C1C21064BC0B}" srcOrd="0" destOrd="0" parTransId="{EDF830CE-99DC-4161-935C-6CE4F70D8AE0}" sibTransId="{3864112A-5047-4010-9B48-B6543F773854}"/>
    <dgm:cxn modelId="{C1EF16C0-58DB-422A-9441-602A37FFDD88}" type="presOf" srcId="{5C707FF4-E4A2-4BED-BD9A-C1C21064BC0B}" destId="{A653AC82-7734-4EC5-B223-545D6769D78B}" srcOrd="0" destOrd="0" presId="urn:microsoft.com/office/officeart/2005/8/layout/process4"/>
    <dgm:cxn modelId="{0441B98A-03A2-4EBE-B0F5-97D6206393B9}" srcId="{FEE556A5-E56A-4172-BCAD-194826795C0C}" destId="{D7B4CB26-16C0-4CE7-A62C-BD6C4ACA6AE4}" srcOrd="0" destOrd="0" parTransId="{B62A443C-62C1-4E8C-8B2F-2FDE6AEB2351}" sibTransId="{1D9FF5E8-E218-4BD7-9AA0-6364FBC412CE}"/>
    <dgm:cxn modelId="{9EA585DD-5B8F-44BA-AD30-2EEDC57CFDCB}" type="presOf" srcId="{68A9CA37-C48D-4F6A-B19F-DB6464FD8578}" destId="{F58BEE45-2EAC-4ACE-BC72-E7277E1CE9F0}" srcOrd="0" destOrd="0" presId="urn:microsoft.com/office/officeart/2005/8/layout/process4"/>
    <dgm:cxn modelId="{EFD674A8-C943-4D01-A046-9E2F3B09F6B3}" type="presOf" srcId="{82793999-5CE8-415E-ACFC-AFF7232234DD}" destId="{5C9F9E93-93D8-4105-A476-ED9935CE44F4}" srcOrd="0" destOrd="0" presId="urn:microsoft.com/office/officeart/2005/8/layout/process4"/>
    <dgm:cxn modelId="{131101DA-1EAB-489F-9F9D-BF04EC0EC265}" type="presParOf" srcId="{EA541A54-3F61-43EC-B7BA-BD295E099C8F}" destId="{91740EF5-162E-4B47-8313-FA56A75BD80A}" srcOrd="0" destOrd="0" presId="urn:microsoft.com/office/officeart/2005/8/layout/process4"/>
    <dgm:cxn modelId="{3B1D4337-FBD2-44AA-ABA2-4A3E7C1CE1BC}" type="presParOf" srcId="{91740EF5-162E-4B47-8313-FA56A75BD80A}" destId="{5C9F9E93-93D8-4105-A476-ED9935CE44F4}" srcOrd="0" destOrd="0" presId="urn:microsoft.com/office/officeart/2005/8/layout/process4"/>
    <dgm:cxn modelId="{BC43E4F9-FB8F-40DA-83C2-D1FE49FFB99E}" type="presParOf" srcId="{91740EF5-162E-4B47-8313-FA56A75BD80A}" destId="{A08FB06B-F7A1-4C18-94F5-5599771021A0}" srcOrd="1" destOrd="0" presId="urn:microsoft.com/office/officeart/2005/8/layout/process4"/>
    <dgm:cxn modelId="{0C0E44AF-BA7D-46F2-9869-D03BC3EC096B}" type="presParOf" srcId="{91740EF5-162E-4B47-8313-FA56A75BD80A}" destId="{18750193-136C-4C14-A06C-7529A9CB2A26}" srcOrd="2" destOrd="0" presId="urn:microsoft.com/office/officeart/2005/8/layout/process4"/>
    <dgm:cxn modelId="{F8098DC5-374F-413F-AE49-A2119640CDC7}" type="presParOf" srcId="{18750193-136C-4C14-A06C-7529A9CB2A26}" destId="{A653AC82-7734-4EC5-B223-545D6769D78B}" srcOrd="0" destOrd="0" presId="urn:microsoft.com/office/officeart/2005/8/layout/process4"/>
    <dgm:cxn modelId="{C67A6F30-50D4-4B81-B8A0-8173BFE233ED}" type="presParOf" srcId="{18750193-136C-4C14-A06C-7529A9CB2A26}" destId="{F58BEE45-2EAC-4ACE-BC72-E7277E1CE9F0}" srcOrd="1" destOrd="0" presId="urn:microsoft.com/office/officeart/2005/8/layout/process4"/>
    <dgm:cxn modelId="{80486C0F-14EB-4BD7-AB5E-552B94FE9252}" type="presParOf" srcId="{EA541A54-3F61-43EC-B7BA-BD295E099C8F}" destId="{C95D37B8-B3F7-4045-B6C4-A4606163A12F}" srcOrd="1" destOrd="0" presId="urn:microsoft.com/office/officeart/2005/8/layout/process4"/>
    <dgm:cxn modelId="{DFFF03DE-89E4-4DB4-896F-BF378BE54A64}" type="presParOf" srcId="{EA541A54-3F61-43EC-B7BA-BD295E099C8F}" destId="{C78CD582-0DA3-4960-9365-8406A89E8392}" srcOrd="2" destOrd="0" presId="urn:microsoft.com/office/officeart/2005/8/layout/process4"/>
    <dgm:cxn modelId="{D078B412-2CC6-4AD5-AA3E-D61B600E5BA9}" type="presParOf" srcId="{C78CD582-0DA3-4960-9365-8406A89E8392}" destId="{20749E4B-CEF4-49A7-A430-671CAAABD294}" srcOrd="0" destOrd="0" presId="urn:microsoft.com/office/officeart/2005/8/layout/process4"/>
    <dgm:cxn modelId="{6A0668E3-744A-468A-9C9C-F26AE2562A52}" type="presParOf" srcId="{C78CD582-0DA3-4960-9365-8406A89E8392}" destId="{A7F45D6C-1737-4749-89EC-A9BA4FFE3497}" srcOrd="1" destOrd="0" presId="urn:microsoft.com/office/officeart/2005/8/layout/process4"/>
    <dgm:cxn modelId="{5F8D5846-E986-421D-B7D0-A9ECFCA5DFE9}" type="presParOf" srcId="{C78CD582-0DA3-4960-9365-8406A89E8392}" destId="{378C879E-589B-4F87-AE00-1464BC24E506}" srcOrd="2" destOrd="0" presId="urn:microsoft.com/office/officeart/2005/8/layout/process4"/>
    <dgm:cxn modelId="{57EF80E9-1B62-4F19-8BBF-2E34193A1EF6}" type="presParOf" srcId="{378C879E-589B-4F87-AE00-1464BC24E506}" destId="{BFEA9F38-AB91-484D-960E-ED56A9DC3503}" srcOrd="0" destOrd="0" presId="urn:microsoft.com/office/officeart/2005/8/layout/process4"/>
    <dgm:cxn modelId="{7F72FFF0-E55D-4F2C-A2B7-0B82B65656D4}" type="presParOf" srcId="{378C879E-589B-4F87-AE00-1464BC24E506}" destId="{30C9A346-C1A7-49D3-B1B6-34E9BBB94717}" srcOrd="1" destOrd="0" presId="urn:microsoft.com/office/officeart/2005/8/layout/process4"/>
    <dgm:cxn modelId="{5C8E653E-A466-4838-8583-F49909C6F56D}" type="presParOf" srcId="{EA541A54-3F61-43EC-B7BA-BD295E099C8F}" destId="{E0F03460-3475-41D9-B1F3-A18E4D579EF5}" srcOrd="3" destOrd="0" presId="urn:microsoft.com/office/officeart/2005/8/layout/process4"/>
    <dgm:cxn modelId="{E1BB8409-7C9C-43FE-8890-4F2AFCE40A6F}" type="presParOf" srcId="{EA541A54-3F61-43EC-B7BA-BD295E099C8F}" destId="{B1408FE2-9E2D-4982-8EBA-B2337F2FF72C}" srcOrd="4" destOrd="0" presId="urn:microsoft.com/office/officeart/2005/8/layout/process4"/>
    <dgm:cxn modelId="{A11AC275-FFFC-49F7-9D35-771D1FCEC659}" type="presParOf" srcId="{B1408FE2-9E2D-4982-8EBA-B2337F2FF72C}" destId="{80018906-EF57-4591-AD26-AF8E8A929FBE}" srcOrd="0" destOrd="0" presId="urn:microsoft.com/office/officeart/2005/8/layout/process4"/>
    <dgm:cxn modelId="{042B6A17-3137-41FA-8E79-1F4E89013D9E}" type="presParOf" srcId="{B1408FE2-9E2D-4982-8EBA-B2337F2FF72C}" destId="{A62BC17D-6EE8-4CDC-A2D6-FE348517FC40}" srcOrd="1" destOrd="0" presId="urn:microsoft.com/office/officeart/2005/8/layout/process4"/>
    <dgm:cxn modelId="{247EE51C-2CCC-4669-8D56-B69F8394A4B7}" type="presParOf" srcId="{B1408FE2-9E2D-4982-8EBA-B2337F2FF72C}" destId="{37E40DC2-1E9E-437F-90E6-04AAA72B029E}" srcOrd="2" destOrd="0" presId="urn:microsoft.com/office/officeart/2005/8/layout/process4"/>
    <dgm:cxn modelId="{75B103A8-F243-43D7-9C7B-85408AABA624}" type="presParOf" srcId="{37E40DC2-1E9E-437F-90E6-04AAA72B029E}" destId="{25F3C6F0-B3D1-49AB-81F7-ABC31D196727}" srcOrd="0" destOrd="0" presId="urn:microsoft.com/office/officeart/2005/8/layout/process4"/>
    <dgm:cxn modelId="{5D8CFBDD-6D77-4F04-916D-0F8BE7E80813}" type="presParOf" srcId="{37E40DC2-1E9E-437F-90E6-04AAA72B029E}" destId="{57EE0366-2C8C-45E2-96EB-46B60A19D9FA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157E630-EFAB-4BDF-86A8-650B740083D8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A7DBB10-5E43-4D96-AD88-D0E6CFBF7B8F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800" b="1" dirty="0">
              <a:latin typeface="Arial" pitchFamily="34" charset="0"/>
              <a:cs typeface="Arial" pitchFamily="34" charset="0"/>
            </a:rPr>
            <a:t>Проинспектировано </a:t>
          </a:r>
          <a:r>
            <a:rPr lang="ru-RU" sz="1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910,6 </a:t>
          </a:r>
          <a:r>
            <a:rPr lang="ru-RU" sz="1800" b="1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тыс</a:t>
          </a:r>
          <a:r>
            <a:rPr lang="ru-RU" sz="1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. тонн </a:t>
          </a:r>
          <a:r>
            <a:rPr lang="ru-RU" sz="1800" b="1" dirty="0" smtClean="0">
              <a:latin typeface="Arial" pitchFamily="34" charset="0"/>
              <a:cs typeface="Arial" pitchFamily="34" charset="0"/>
            </a:rPr>
            <a:t>зерна, выявлено </a:t>
          </a:r>
          <a:r>
            <a:rPr lang="ru-RU" sz="1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8,2 тыс. тонн </a:t>
          </a:r>
          <a:r>
            <a:rPr lang="ru-RU" sz="1800" b="1" dirty="0" smtClean="0">
              <a:latin typeface="Arial" pitchFamily="34" charset="0"/>
              <a:cs typeface="Arial" pitchFamily="34" charset="0"/>
            </a:rPr>
            <a:t>зерна не соответствующего требованиям нормативных документов</a:t>
          </a:r>
        </a:p>
        <a:p>
          <a:pPr algn="ctr">
            <a:lnSpc>
              <a:spcPct val="100000"/>
            </a:lnSpc>
            <a:spcAft>
              <a:spcPts val="0"/>
            </a:spcAft>
          </a:pPr>
          <a:endParaRPr lang="ru-RU" sz="1800" b="1" dirty="0">
            <a:latin typeface="Arial" pitchFamily="34" charset="0"/>
            <a:cs typeface="Arial" pitchFamily="34" charset="0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800" b="1" dirty="0">
              <a:latin typeface="Arial" pitchFamily="34" charset="0"/>
              <a:cs typeface="Arial" pitchFamily="34" charset="0"/>
            </a:rPr>
            <a:t>Прекращено действие </a:t>
          </a:r>
          <a:endParaRPr lang="ru-RU" sz="1800" b="1" dirty="0" smtClean="0">
            <a:latin typeface="Arial" pitchFamily="34" charset="0"/>
            <a:cs typeface="Arial" pitchFamily="34" charset="0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5 деклараций </a:t>
          </a:r>
          <a:r>
            <a:rPr lang="ru-RU" sz="1800" b="1" dirty="0">
              <a:latin typeface="Arial" pitchFamily="34" charset="0"/>
              <a:cs typeface="Arial" pitchFamily="34" charset="0"/>
            </a:rPr>
            <a:t>о </a:t>
          </a:r>
          <a:r>
            <a:rPr lang="ru-RU" sz="1800" b="1" dirty="0" smtClean="0">
              <a:latin typeface="Arial" pitchFamily="34" charset="0"/>
              <a:cs typeface="Arial" pitchFamily="34" charset="0"/>
            </a:rPr>
            <a:t>соответствии объемом </a:t>
          </a:r>
          <a:r>
            <a:rPr lang="ru-RU" sz="1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11,3 тыс. тонн зерна</a:t>
          </a:r>
          <a:endParaRPr lang="ru-RU" sz="1800" dirty="0">
            <a:solidFill>
              <a:srgbClr val="FF0000"/>
            </a:solidFill>
          </a:endParaRPr>
        </a:p>
      </dgm:t>
    </dgm:pt>
    <dgm:pt modelId="{91285C9C-0E55-4D15-A328-16E801E43E5E}" type="parTrans" cxnId="{898E714C-E954-42B1-9460-D647BBA39DBA}">
      <dgm:prSet/>
      <dgm:spPr/>
      <dgm:t>
        <a:bodyPr/>
        <a:lstStyle/>
        <a:p>
          <a:endParaRPr lang="ru-RU"/>
        </a:p>
      </dgm:t>
    </dgm:pt>
    <dgm:pt modelId="{2805FB76-075B-4761-8962-FF1F66C7BF1D}" type="sibTrans" cxnId="{898E714C-E954-42B1-9460-D647BBA39DBA}">
      <dgm:prSet/>
      <dgm:spPr/>
      <dgm:t>
        <a:bodyPr/>
        <a:lstStyle/>
        <a:p>
          <a:endParaRPr lang="ru-RU"/>
        </a:p>
      </dgm:t>
    </dgm:pt>
    <dgm:pt modelId="{24C4D5C9-9119-497D-8D58-3DCE00393AA1}" type="pres">
      <dgm:prSet presAssocID="{B157E630-EFAB-4BDF-86A8-650B740083D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6A3E22D-B978-4A0B-8D78-4615CECB7610}" type="pres">
      <dgm:prSet presAssocID="{DA7DBB10-5E43-4D96-AD88-D0E6CFBF7B8F}" presName="root" presStyleCnt="0"/>
      <dgm:spPr/>
    </dgm:pt>
    <dgm:pt modelId="{75481DF2-8C29-418F-ACA2-C15F3E21A4B2}" type="pres">
      <dgm:prSet presAssocID="{DA7DBB10-5E43-4D96-AD88-D0E6CFBF7B8F}" presName="rootComposite" presStyleCnt="0"/>
      <dgm:spPr/>
    </dgm:pt>
    <dgm:pt modelId="{899F4462-C598-48BE-9599-80D783994F65}" type="pres">
      <dgm:prSet presAssocID="{DA7DBB10-5E43-4D96-AD88-D0E6CFBF7B8F}" presName="rootText" presStyleLbl="node1" presStyleIdx="0" presStyleCnt="1" custScaleX="99500" custScaleY="182222" custLinFactNeighborX="1791" custLinFactNeighborY="-1620"/>
      <dgm:spPr/>
      <dgm:t>
        <a:bodyPr/>
        <a:lstStyle/>
        <a:p>
          <a:endParaRPr lang="ru-RU"/>
        </a:p>
      </dgm:t>
    </dgm:pt>
    <dgm:pt modelId="{5CC3B119-998A-4913-AFCE-ADD39C82CCE4}" type="pres">
      <dgm:prSet presAssocID="{DA7DBB10-5E43-4D96-AD88-D0E6CFBF7B8F}" presName="rootConnector" presStyleLbl="node1" presStyleIdx="0" presStyleCnt="1"/>
      <dgm:spPr/>
      <dgm:t>
        <a:bodyPr/>
        <a:lstStyle/>
        <a:p>
          <a:endParaRPr lang="ru-RU"/>
        </a:p>
      </dgm:t>
    </dgm:pt>
    <dgm:pt modelId="{522EC86B-D128-4B46-A136-9EA4E779035E}" type="pres">
      <dgm:prSet presAssocID="{DA7DBB10-5E43-4D96-AD88-D0E6CFBF7B8F}" presName="childShape" presStyleCnt="0"/>
      <dgm:spPr/>
    </dgm:pt>
  </dgm:ptLst>
  <dgm:cxnLst>
    <dgm:cxn modelId="{D63A6343-4DD2-41C2-93E8-13E4BC4271F5}" type="presOf" srcId="{B157E630-EFAB-4BDF-86A8-650B740083D8}" destId="{24C4D5C9-9119-497D-8D58-3DCE00393AA1}" srcOrd="0" destOrd="0" presId="urn:microsoft.com/office/officeart/2005/8/layout/hierarchy3"/>
    <dgm:cxn modelId="{959159AE-6541-4EE7-930D-A3E47A1D0064}" type="presOf" srcId="{DA7DBB10-5E43-4D96-AD88-D0E6CFBF7B8F}" destId="{899F4462-C598-48BE-9599-80D783994F65}" srcOrd="0" destOrd="0" presId="urn:microsoft.com/office/officeart/2005/8/layout/hierarchy3"/>
    <dgm:cxn modelId="{39C70088-FF61-46F8-A26F-9CF18326321C}" type="presOf" srcId="{DA7DBB10-5E43-4D96-AD88-D0E6CFBF7B8F}" destId="{5CC3B119-998A-4913-AFCE-ADD39C82CCE4}" srcOrd="1" destOrd="0" presId="urn:microsoft.com/office/officeart/2005/8/layout/hierarchy3"/>
    <dgm:cxn modelId="{898E714C-E954-42B1-9460-D647BBA39DBA}" srcId="{B157E630-EFAB-4BDF-86A8-650B740083D8}" destId="{DA7DBB10-5E43-4D96-AD88-D0E6CFBF7B8F}" srcOrd="0" destOrd="0" parTransId="{91285C9C-0E55-4D15-A328-16E801E43E5E}" sibTransId="{2805FB76-075B-4761-8962-FF1F66C7BF1D}"/>
    <dgm:cxn modelId="{9DFDA081-BB18-4734-862B-A028370DD934}" type="presParOf" srcId="{24C4D5C9-9119-497D-8D58-3DCE00393AA1}" destId="{36A3E22D-B978-4A0B-8D78-4615CECB7610}" srcOrd="0" destOrd="0" presId="urn:microsoft.com/office/officeart/2005/8/layout/hierarchy3"/>
    <dgm:cxn modelId="{32BC1779-AC0A-4B07-8C24-E0010A3104BC}" type="presParOf" srcId="{36A3E22D-B978-4A0B-8D78-4615CECB7610}" destId="{75481DF2-8C29-418F-ACA2-C15F3E21A4B2}" srcOrd="0" destOrd="0" presId="urn:microsoft.com/office/officeart/2005/8/layout/hierarchy3"/>
    <dgm:cxn modelId="{F50E86E8-B187-4FEE-A833-DF45B473030A}" type="presParOf" srcId="{75481DF2-8C29-418F-ACA2-C15F3E21A4B2}" destId="{899F4462-C598-48BE-9599-80D783994F65}" srcOrd="0" destOrd="0" presId="urn:microsoft.com/office/officeart/2005/8/layout/hierarchy3"/>
    <dgm:cxn modelId="{B397C916-92F0-4175-8E62-B8222B88B4E1}" type="presParOf" srcId="{75481DF2-8C29-418F-ACA2-C15F3E21A4B2}" destId="{5CC3B119-998A-4913-AFCE-ADD39C82CCE4}" srcOrd="1" destOrd="0" presId="urn:microsoft.com/office/officeart/2005/8/layout/hierarchy3"/>
    <dgm:cxn modelId="{25123547-EF75-4201-89A3-18EB5E957AD1}" type="presParOf" srcId="{36A3E22D-B978-4A0B-8D78-4615CECB7610}" destId="{522EC86B-D128-4B46-A136-9EA4E779035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4BF3E29-748C-491B-8E72-96A4B5EE443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EA6A81-385E-49DD-B42F-E23526DA20DA}">
      <dgm:prSet phldrT="[Текст]" custT="1"/>
      <dgm:spPr/>
      <dgm:t>
        <a:bodyPr/>
        <a:lstStyle/>
        <a:p>
          <a:pPr algn="ctr">
            <a:spcAft>
              <a:spcPct val="35000"/>
            </a:spcAft>
          </a:pPr>
          <a:endParaRPr lang="ru-RU" sz="1200" b="1" dirty="0" smtClean="0">
            <a:latin typeface="Arial" pitchFamily="34" charset="0"/>
            <a:cs typeface="Arial" pitchFamily="34" charset="0"/>
          </a:endParaRPr>
        </a:p>
        <a:p>
          <a:pPr algn="ctr">
            <a:spcAft>
              <a:spcPts val="0"/>
            </a:spcAft>
          </a:pPr>
          <a:r>
            <a:rPr lang="ru-RU" sz="1200" b="1" dirty="0" smtClean="0">
              <a:latin typeface="Arial" pitchFamily="34" charset="0"/>
              <a:cs typeface="Arial" pitchFamily="34" charset="0"/>
            </a:rPr>
            <a:t>Дополнительно </a:t>
          </a:r>
          <a:r>
            <a:rPr lang="ru-RU" sz="1200" b="1" dirty="0">
              <a:latin typeface="Arial" pitchFamily="34" charset="0"/>
              <a:cs typeface="Arial" pitchFamily="34" charset="0"/>
            </a:rPr>
            <a:t>начислено земельного налога по </a:t>
          </a:r>
          <a:r>
            <a:rPr lang="ru-RU" sz="1200" b="1" dirty="0" smtClean="0">
              <a:latin typeface="Arial" pitchFamily="34" charset="0"/>
              <a:cs typeface="Arial" pitchFamily="34" charset="0"/>
            </a:rPr>
            <a:t>материалам</a:t>
          </a:r>
          <a:endParaRPr lang="ru-RU" sz="1200" b="1" dirty="0">
            <a:latin typeface="Arial" pitchFamily="34" charset="0"/>
            <a:cs typeface="Arial" pitchFamily="34" charset="0"/>
          </a:endParaRPr>
        </a:p>
        <a:p>
          <a:pPr algn="ctr">
            <a:spcAft>
              <a:spcPts val="0"/>
            </a:spcAft>
          </a:pPr>
          <a:r>
            <a:rPr lang="ru-RU" sz="1200" b="1" dirty="0">
              <a:latin typeface="Arial" pitchFamily="34" charset="0"/>
              <a:cs typeface="Arial" pitchFamily="34" charset="0"/>
            </a:rPr>
            <a:t>Управления</a:t>
          </a:r>
        </a:p>
      </dgm:t>
    </dgm:pt>
    <dgm:pt modelId="{286A0940-3F7D-453F-A5CA-24F890A9C958}" type="parTrans" cxnId="{4390226C-59F2-48A0-A836-0FFA830226E3}">
      <dgm:prSet/>
      <dgm:spPr/>
      <dgm:t>
        <a:bodyPr/>
        <a:lstStyle/>
        <a:p>
          <a:endParaRPr lang="ru-RU" sz="1200"/>
        </a:p>
      </dgm:t>
    </dgm:pt>
    <dgm:pt modelId="{DE894E3E-3938-43A5-98C1-EC2752AB5112}" type="sibTrans" cxnId="{4390226C-59F2-48A0-A836-0FFA830226E3}">
      <dgm:prSet/>
      <dgm:spPr/>
      <dgm:t>
        <a:bodyPr/>
        <a:lstStyle/>
        <a:p>
          <a:endParaRPr lang="ru-RU" sz="1200"/>
        </a:p>
      </dgm:t>
    </dgm:pt>
    <dgm:pt modelId="{5C602B8F-B88D-41CD-8FFF-DB76AA86EB11}">
      <dgm:prSet phldrT="[Текст]" custT="1"/>
      <dgm:spPr/>
      <dgm:t>
        <a:bodyPr/>
        <a:lstStyle/>
        <a:p>
          <a:r>
            <a:rPr lang="ru-RU" sz="1400" b="1" dirty="0" smtClean="0">
              <a:latin typeface="Arial" pitchFamily="34" charset="0"/>
              <a:cs typeface="Arial" pitchFamily="34" charset="0"/>
            </a:rPr>
            <a:t>2016 </a:t>
          </a:r>
          <a:r>
            <a:rPr lang="ru-RU" sz="1400" b="1" dirty="0">
              <a:latin typeface="Arial" pitchFamily="34" charset="0"/>
              <a:cs typeface="Arial" pitchFamily="34" charset="0"/>
            </a:rPr>
            <a:t>год – </a:t>
          </a:r>
          <a:r>
            <a:rPr lang="ru-RU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245</a:t>
          </a:r>
          <a:r>
            <a:rPr lang="ru-RU" sz="1400" b="1" dirty="0">
              <a:latin typeface="Arial" pitchFamily="34" charset="0"/>
              <a:cs typeface="Arial" pitchFamily="34" charset="0"/>
            </a:rPr>
            <a:t> тыс. рублей</a:t>
          </a:r>
        </a:p>
      </dgm:t>
    </dgm:pt>
    <dgm:pt modelId="{6A7C366E-EE23-4CD4-85DB-E4A84D22B66E}" type="parTrans" cxnId="{8E31E221-4A96-4BBE-AFE6-A8C9EC937592}">
      <dgm:prSet/>
      <dgm:spPr/>
      <dgm:t>
        <a:bodyPr/>
        <a:lstStyle/>
        <a:p>
          <a:endParaRPr lang="ru-RU" sz="1200"/>
        </a:p>
      </dgm:t>
    </dgm:pt>
    <dgm:pt modelId="{2DF23D44-6C1B-4F49-B878-038D7E57F8D3}" type="sibTrans" cxnId="{8E31E221-4A96-4BBE-AFE6-A8C9EC937592}">
      <dgm:prSet/>
      <dgm:spPr/>
      <dgm:t>
        <a:bodyPr/>
        <a:lstStyle/>
        <a:p>
          <a:endParaRPr lang="ru-RU" sz="1200"/>
        </a:p>
      </dgm:t>
    </dgm:pt>
    <dgm:pt modelId="{B58A0210-849F-43C5-8BB2-C64EE7AB89FC}">
      <dgm:prSet phldrT="[Текст]" custT="1"/>
      <dgm:spPr/>
      <dgm:t>
        <a:bodyPr/>
        <a:lstStyle/>
        <a:p>
          <a:r>
            <a:rPr lang="ru-RU" sz="1400" b="1" dirty="0" smtClean="0">
              <a:latin typeface="Arial" pitchFamily="34" charset="0"/>
              <a:cs typeface="Arial" pitchFamily="34" charset="0"/>
            </a:rPr>
            <a:t>2017 </a:t>
          </a:r>
          <a:r>
            <a:rPr lang="ru-RU" sz="1400" b="1" dirty="0">
              <a:latin typeface="Arial" pitchFamily="34" charset="0"/>
              <a:cs typeface="Arial" pitchFamily="34" charset="0"/>
            </a:rPr>
            <a:t>год – </a:t>
          </a:r>
          <a:r>
            <a:rPr lang="ru-RU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350</a:t>
          </a:r>
          <a:r>
            <a:rPr lang="ru-RU" sz="1400" b="1" dirty="0">
              <a:latin typeface="Arial" pitchFamily="34" charset="0"/>
              <a:cs typeface="Arial" pitchFamily="34" charset="0"/>
            </a:rPr>
            <a:t> тыс. рублей</a:t>
          </a:r>
        </a:p>
      </dgm:t>
    </dgm:pt>
    <dgm:pt modelId="{F48FA421-1A80-47D1-BE34-1211B984EA13}" type="parTrans" cxnId="{AA761078-33A4-4D6F-AAC5-433F8E514C77}">
      <dgm:prSet/>
      <dgm:spPr/>
      <dgm:t>
        <a:bodyPr/>
        <a:lstStyle/>
        <a:p>
          <a:endParaRPr lang="ru-RU" sz="1200"/>
        </a:p>
      </dgm:t>
    </dgm:pt>
    <dgm:pt modelId="{28789E4D-B679-422E-93AD-58878DDE385F}" type="sibTrans" cxnId="{AA761078-33A4-4D6F-AAC5-433F8E514C77}">
      <dgm:prSet/>
      <dgm:spPr/>
      <dgm:t>
        <a:bodyPr/>
        <a:lstStyle/>
        <a:p>
          <a:endParaRPr lang="ru-RU" sz="1200"/>
        </a:p>
      </dgm:t>
    </dgm:pt>
    <dgm:pt modelId="{13ACE2B1-CCE9-4D96-B82A-7C16ADEB9CDD}">
      <dgm:prSet phldrT="[Текст]" custT="1"/>
      <dgm:spPr>
        <a:ln w="19050"/>
      </dgm:spPr>
      <dgm:t>
        <a:bodyPr/>
        <a:lstStyle/>
        <a:p>
          <a:r>
            <a:rPr lang="ru-RU" sz="1400" b="1" dirty="0" smtClean="0">
              <a:latin typeface="Arial" pitchFamily="34" charset="0"/>
              <a:cs typeface="Arial" pitchFamily="34" charset="0"/>
            </a:rPr>
            <a:t>2018 </a:t>
          </a:r>
          <a:r>
            <a:rPr lang="ru-RU" sz="1400" b="1" dirty="0">
              <a:latin typeface="Arial" pitchFamily="34" charset="0"/>
              <a:cs typeface="Arial" pitchFamily="34" charset="0"/>
            </a:rPr>
            <a:t>год – </a:t>
          </a:r>
          <a:r>
            <a:rPr lang="ru-RU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60,4</a:t>
          </a:r>
          <a:r>
            <a:rPr lang="ru-RU" sz="1400" b="1" dirty="0">
              <a:latin typeface="Arial" pitchFamily="34" charset="0"/>
              <a:cs typeface="Arial" pitchFamily="34" charset="0"/>
            </a:rPr>
            <a:t> тыс. рублей</a:t>
          </a:r>
        </a:p>
      </dgm:t>
    </dgm:pt>
    <dgm:pt modelId="{6E755562-3BCF-4DD8-8A1A-BA05682E3A93}" type="parTrans" cxnId="{B4BA187A-FBB4-4694-83F4-04A0F34FD3C7}">
      <dgm:prSet/>
      <dgm:spPr/>
      <dgm:t>
        <a:bodyPr/>
        <a:lstStyle/>
        <a:p>
          <a:endParaRPr lang="ru-RU" sz="1200"/>
        </a:p>
      </dgm:t>
    </dgm:pt>
    <dgm:pt modelId="{49919673-9923-43DD-BE44-AD33F9E14F75}" type="sibTrans" cxnId="{B4BA187A-FBB4-4694-83F4-04A0F34FD3C7}">
      <dgm:prSet/>
      <dgm:spPr/>
      <dgm:t>
        <a:bodyPr/>
        <a:lstStyle/>
        <a:p>
          <a:endParaRPr lang="ru-RU" sz="1200"/>
        </a:p>
      </dgm:t>
    </dgm:pt>
    <dgm:pt modelId="{91870AF9-F9B1-4284-A100-41A12C694670}" type="pres">
      <dgm:prSet presAssocID="{F4BF3E29-748C-491B-8E72-96A4B5EE4431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F745563-2AC2-46D5-9BD9-45FF2BC89910}" type="pres">
      <dgm:prSet presAssocID="{BAEA6A81-385E-49DD-B42F-E23526DA20DA}" presName="thickLine" presStyleLbl="alignNode1" presStyleIdx="0" presStyleCnt="1"/>
      <dgm:spPr/>
    </dgm:pt>
    <dgm:pt modelId="{B5AF74E8-9F53-4178-8696-7C9932FAD2E7}" type="pres">
      <dgm:prSet presAssocID="{BAEA6A81-385E-49DD-B42F-E23526DA20DA}" presName="horz1" presStyleCnt="0"/>
      <dgm:spPr/>
    </dgm:pt>
    <dgm:pt modelId="{9257A18A-576B-42FE-A6F6-6CE4E8E95784}" type="pres">
      <dgm:prSet presAssocID="{BAEA6A81-385E-49DD-B42F-E23526DA20DA}" presName="tx1" presStyleLbl="revTx" presStyleIdx="0" presStyleCnt="4" custScaleX="485835"/>
      <dgm:spPr/>
      <dgm:t>
        <a:bodyPr/>
        <a:lstStyle/>
        <a:p>
          <a:endParaRPr lang="ru-RU"/>
        </a:p>
      </dgm:t>
    </dgm:pt>
    <dgm:pt modelId="{9AEA9FE3-CD03-4755-8076-83E6AE8D1922}" type="pres">
      <dgm:prSet presAssocID="{BAEA6A81-385E-49DD-B42F-E23526DA20DA}" presName="vert1" presStyleCnt="0"/>
      <dgm:spPr/>
    </dgm:pt>
    <dgm:pt modelId="{310B9EC1-E812-4119-9339-8B2F094D8853}" type="pres">
      <dgm:prSet presAssocID="{5C602B8F-B88D-41CD-8FFF-DB76AA86EB11}" presName="vertSpace2a" presStyleCnt="0"/>
      <dgm:spPr/>
    </dgm:pt>
    <dgm:pt modelId="{E3D5D73E-AECA-4DFA-B107-31747EBDFF3A}" type="pres">
      <dgm:prSet presAssocID="{5C602B8F-B88D-41CD-8FFF-DB76AA86EB11}" presName="horz2" presStyleCnt="0"/>
      <dgm:spPr/>
    </dgm:pt>
    <dgm:pt modelId="{888C1049-1B23-40BE-9E25-52BFABB3B098}" type="pres">
      <dgm:prSet presAssocID="{5C602B8F-B88D-41CD-8FFF-DB76AA86EB11}" presName="horzSpace2" presStyleCnt="0"/>
      <dgm:spPr/>
    </dgm:pt>
    <dgm:pt modelId="{C89F91FB-5A6E-421C-BC31-D1B80A6B1E98}" type="pres">
      <dgm:prSet presAssocID="{5C602B8F-B88D-41CD-8FFF-DB76AA86EB11}" presName="tx2" presStyleLbl="revTx" presStyleIdx="1" presStyleCnt="4" custScaleX="268050" custScaleY="18883" custLinFactNeighborX="356" custLinFactNeighborY="5005"/>
      <dgm:spPr/>
      <dgm:t>
        <a:bodyPr/>
        <a:lstStyle/>
        <a:p>
          <a:endParaRPr lang="ru-RU"/>
        </a:p>
      </dgm:t>
    </dgm:pt>
    <dgm:pt modelId="{9BC3CDE8-D4BE-45D5-83EA-69FA7FF6D641}" type="pres">
      <dgm:prSet presAssocID="{5C602B8F-B88D-41CD-8FFF-DB76AA86EB11}" presName="vert2" presStyleCnt="0"/>
      <dgm:spPr/>
    </dgm:pt>
    <dgm:pt modelId="{E0BE1B74-3D46-4D6E-9163-914250882A40}" type="pres">
      <dgm:prSet presAssocID="{5C602B8F-B88D-41CD-8FFF-DB76AA86EB11}" presName="thinLine2b" presStyleLbl="callout" presStyleIdx="0" presStyleCnt="3" custLinFactNeighborX="2579" custLinFactNeighborY="63537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</dgm:pt>
    <dgm:pt modelId="{F11E5DC0-38AB-401C-9B72-6B8501EDC37C}" type="pres">
      <dgm:prSet presAssocID="{5C602B8F-B88D-41CD-8FFF-DB76AA86EB11}" presName="vertSpace2b" presStyleCnt="0"/>
      <dgm:spPr/>
    </dgm:pt>
    <dgm:pt modelId="{A6B00FE5-3C87-48BE-B76D-DCCE44C8A290}" type="pres">
      <dgm:prSet presAssocID="{B58A0210-849F-43C5-8BB2-C64EE7AB89FC}" presName="horz2" presStyleCnt="0"/>
      <dgm:spPr/>
    </dgm:pt>
    <dgm:pt modelId="{FA87FFD8-6EA1-4B09-9450-3FDCF0EAB8D7}" type="pres">
      <dgm:prSet presAssocID="{B58A0210-849F-43C5-8BB2-C64EE7AB89FC}" presName="horzSpace2" presStyleCnt="0"/>
      <dgm:spPr/>
    </dgm:pt>
    <dgm:pt modelId="{F80E6A3F-B4E4-4617-A1EC-FE59EA398D0B}" type="pres">
      <dgm:prSet presAssocID="{B58A0210-849F-43C5-8BB2-C64EE7AB89FC}" presName="tx2" presStyleLbl="revTx" presStyleIdx="2" presStyleCnt="4" custScaleX="266746" custScaleY="15063" custLinFactNeighborX="-1391" custLinFactNeighborY="6704"/>
      <dgm:spPr/>
      <dgm:t>
        <a:bodyPr/>
        <a:lstStyle/>
        <a:p>
          <a:endParaRPr lang="ru-RU"/>
        </a:p>
      </dgm:t>
    </dgm:pt>
    <dgm:pt modelId="{BEDE254F-781E-498C-B75B-4A211066A8F0}" type="pres">
      <dgm:prSet presAssocID="{B58A0210-849F-43C5-8BB2-C64EE7AB89FC}" presName="vert2" presStyleCnt="0"/>
      <dgm:spPr/>
    </dgm:pt>
    <dgm:pt modelId="{72258D39-0862-42B2-BB1B-0B1E72338A96}" type="pres">
      <dgm:prSet presAssocID="{B58A0210-849F-43C5-8BB2-C64EE7AB89FC}" presName="thinLine2b" presStyleLbl="callout" presStyleIdx="1" presStyleCnt="3" custLinFactY="100000" custLinFactNeighborX="2579" custLinFactNeighborY="131283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</dgm:pt>
    <dgm:pt modelId="{FDDB82D9-3F1B-452D-A233-24A5E5C3EA9C}" type="pres">
      <dgm:prSet presAssocID="{B58A0210-849F-43C5-8BB2-C64EE7AB89FC}" presName="vertSpace2b" presStyleCnt="0"/>
      <dgm:spPr/>
    </dgm:pt>
    <dgm:pt modelId="{003A8916-C3DB-45EE-8117-42AEB1F1D74C}" type="pres">
      <dgm:prSet presAssocID="{13ACE2B1-CCE9-4D96-B82A-7C16ADEB9CDD}" presName="horz2" presStyleCnt="0"/>
      <dgm:spPr/>
    </dgm:pt>
    <dgm:pt modelId="{79738995-276D-4E12-A7A8-0596ED0B980C}" type="pres">
      <dgm:prSet presAssocID="{13ACE2B1-CCE9-4D96-B82A-7C16ADEB9CDD}" presName="horzSpace2" presStyleCnt="0"/>
      <dgm:spPr/>
    </dgm:pt>
    <dgm:pt modelId="{0D601131-8E7D-42C2-8F8F-EE860D5605ED}" type="pres">
      <dgm:prSet presAssocID="{13ACE2B1-CCE9-4D96-B82A-7C16ADEB9CDD}" presName="tx2" presStyleLbl="revTx" presStyleIdx="3" presStyleCnt="4" custScaleX="260206" custScaleY="22125" custLinFactNeighborX="718" custLinFactNeighborY="12223"/>
      <dgm:spPr/>
      <dgm:t>
        <a:bodyPr/>
        <a:lstStyle/>
        <a:p>
          <a:endParaRPr lang="ru-RU"/>
        </a:p>
      </dgm:t>
    </dgm:pt>
    <dgm:pt modelId="{5AB8AF60-92BF-4D2B-A877-0E1BCE828BA8}" type="pres">
      <dgm:prSet presAssocID="{13ACE2B1-CCE9-4D96-B82A-7C16ADEB9CDD}" presName="vert2" presStyleCnt="0"/>
      <dgm:spPr/>
    </dgm:pt>
    <dgm:pt modelId="{52078737-8BB4-4C2A-9BA3-7B027E3A901E}" type="pres">
      <dgm:prSet presAssocID="{13ACE2B1-CCE9-4D96-B82A-7C16ADEB9CDD}" presName="thinLine2b" presStyleLbl="callout" presStyleIdx="2" presStyleCnt="3" custLinFactY="100000" custLinFactNeighborX="-4717" custLinFactNeighborY="100420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</dgm:pt>
    <dgm:pt modelId="{FDE19DC8-19FF-4010-A7A9-DCFB5F4C9168}" type="pres">
      <dgm:prSet presAssocID="{13ACE2B1-CCE9-4D96-B82A-7C16ADEB9CDD}" presName="vertSpace2b" presStyleCnt="0"/>
      <dgm:spPr/>
    </dgm:pt>
  </dgm:ptLst>
  <dgm:cxnLst>
    <dgm:cxn modelId="{9EC20297-B564-45B4-B74C-C7706CFE1A84}" type="presOf" srcId="{B58A0210-849F-43C5-8BB2-C64EE7AB89FC}" destId="{F80E6A3F-B4E4-4617-A1EC-FE59EA398D0B}" srcOrd="0" destOrd="0" presId="urn:microsoft.com/office/officeart/2008/layout/LinedList"/>
    <dgm:cxn modelId="{8907A728-5FFB-4DAF-994B-35B29FB617F3}" type="presOf" srcId="{13ACE2B1-CCE9-4D96-B82A-7C16ADEB9CDD}" destId="{0D601131-8E7D-42C2-8F8F-EE860D5605ED}" srcOrd="0" destOrd="0" presId="urn:microsoft.com/office/officeart/2008/layout/LinedList"/>
    <dgm:cxn modelId="{8E31E221-4A96-4BBE-AFE6-A8C9EC937592}" srcId="{BAEA6A81-385E-49DD-B42F-E23526DA20DA}" destId="{5C602B8F-B88D-41CD-8FFF-DB76AA86EB11}" srcOrd="0" destOrd="0" parTransId="{6A7C366E-EE23-4CD4-85DB-E4A84D22B66E}" sibTransId="{2DF23D44-6C1B-4F49-B878-038D7E57F8D3}"/>
    <dgm:cxn modelId="{AA761078-33A4-4D6F-AAC5-433F8E514C77}" srcId="{BAEA6A81-385E-49DD-B42F-E23526DA20DA}" destId="{B58A0210-849F-43C5-8BB2-C64EE7AB89FC}" srcOrd="1" destOrd="0" parTransId="{F48FA421-1A80-47D1-BE34-1211B984EA13}" sibTransId="{28789E4D-B679-422E-93AD-58878DDE385F}"/>
    <dgm:cxn modelId="{0B63CFFF-8769-4E5C-96B1-EA6B4268F7EF}" type="presOf" srcId="{BAEA6A81-385E-49DD-B42F-E23526DA20DA}" destId="{9257A18A-576B-42FE-A6F6-6CE4E8E95784}" srcOrd="0" destOrd="0" presId="urn:microsoft.com/office/officeart/2008/layout/LinedList"/>
    <dgm:cxn modelId="{B4BA187A-FBB4-4694-83F4-04A0F34FD3C7}" srcId="{BAEA6A81-385E-49DD-B42F-E23526DA20DA}" destId="{13ACE2B1-CCE9-4D96-B82A-7C16ADEB9CDD}" srcOrd="2" destOrd="0" parTransId="{6E755562-3BCF-4DD8-8A1A-BA05682E3A93}" sibTransId="{49919673-9923-43DD-BE44-AD33F9E14F75}"/>
    <dgm:cxn modelId="{34C78425-01A0-4F4D-ABE0-A8D46171C503}" type="presOf" srcId="{5C602B8F-B88D-41CD-8FFF-DB76AA86EB11}" destId="{C89F91FB-5A6E-421C-BC31-D1B80A6B1E98}" srcOrd="0" destOrd="0" presId="urn:microsoft.com/office/officeart/2008/layout/LinedList"/>
    <dgm:cxn modelId="{720D6C47-83BE-42AC-81B8-9AC72D2AC550}" type="presOf" srcId="{F4BF3E29-748C-491B-8E72-96A4B5EE4431}" destId="{91870AF9-F9B1-4284-A100-41A12C694670}" srcOrd="0" destOrd="0" presId="urn:microsoft.com/office/officeart/2008/layout/LinedList"/>
    <dgm:cxn modelId="{4390226C-59F2-48A0-A836-0FFA830226E3}" srcId="{F4BF3E29-748C-491B-8E72-96A4B5EE4431}" destId="{BAEA6A81-385E-49DD-B42F-E23526DA20DA}" srcOrd="0" destOrd="0" parTransId="{286A0940-3F7D-453F-A5CA-24F890A9C958}" sibTransId="{DE894E3E-3938-43A5-98C1-EC2752AB5112}"/>
    <dgm:cxn modelId="{1E1F007C-E321-45C4-B3BD-01DBED10E9F0}" type="presParOf" srcId="{91870AF9-F9B1-4284-A100-41A12C694670}" destId="{FF745563-2AC2-46D5-9BD9-45FF2BC89910}" srcOrd="0" destOrd="0" presId="urn:microsoft.com/office/officeart/2008/layout/LinedList"/>
    <dgm:cxn modelId="{3206A2AA-0AEF-467A-8053-B05D3AA883F4}" type="presParOf" srcId="{91870AF9-F9B1-4284-A100-41A12C694670}" destId="{B5AF74E8-9F53-4178-8696-7C9932FAD2E7}" srcOrd="1" destOrd="0" presId="urn:microsoft.com/office/officeart/2008/layout/LinedList"/>
    <dgm:cxn modelId="{DA2D802D-F2FE-4AD9-B7E4-E6933CCD1F90}" type="presParOf" srcId="{B5AF74E8-9F53-4178-8696-7C9932FAD2E7}" destId="{9257A18A-576B-42FE-A6F6-6CE4E8E95784}" srcOrd="0" destOrd="0" presId="urn:microsoft.com/office/officeart/2008/layout/LinedList"/>
    <dgm:cxn modelId="{E06009DC-ECEB-456F-A78C-52E1E8277A9B}" type="presParOf" srcId="{B5AF74E8-9F53-4178-8696-7C9932FAD2E7}" destId="{9AEA9FE3-CD03-4755-8076-83E6AE8D1922}" srcOrd="1" destOrd="0" presId="urn:microsoft.com/office/officeart/2008/layout/LinedList"/>
    <dgm:cxn modelId="{3C2EA84A-D78D-4603-B5E9-C74CB1032B2C}" type="presParOf" srcId="{9AEA9FE3-CD03-4755-8076-83E6AE8D1922}" destId="{310B9EC1-E812-4119-9339-8B2F094D8853}" srcOrd="0" destOrd="0" presId="urn:microsoft.com/office/officeart/2008/layout/LinedList"/>
    <dgm:cxn modelId="{964B0403-19E2-45F2-A552-5FFF14ABAD88}" type="presParOf" srcId="{9AEA9FE3-CD03-4755-8076-83E6AE8D1922}" destId="{E3D5D73E-AECA-4DFA-B107-31747EBDFF3A}" srcOrd="1" destOrd="0" presId="urn:microsoft.com/office/officeart/2008/layout/LinedList"/>
    <dgm:cxn modelId="{9B39E3E8-DA21-4D68-AE34-56F182AF6983}" type="presParOf" srcId="{E3D5D73E-AECA-4DFA-B107-31747EBDFF3A}" destId="{888C1049-1B23-40BE-9E25-52BFABB3B098}" srcOrd="0" destOrd="0" presId="urn:microsoft.com/office/officeart/2008/layout/LinedList"/>
    <dgm:cxn modelId="{0E70153E-9801-48FC-A792-C2219A3D9007}" type="presParOf" srcId="{E3D5D73E-AECA-4DFA-B107-31747EBDFF3A}" destId="{C89F91FB-5A6E-421C-BC31-D1B80A6B1E98}" srcOrd="1" destOrd="0" presId="urn:microsoft.com/office/officeart/2008/layout/LinedList"/>
    <dgm:cxn modelId="{1EE1198C-FC71-450C-9BE1-3416F6EACD85}" type="presParOf" srcId="{E3D5D73E-AECA-4DFA-B107-31747EBDFF3A}" destId="{9BC3CDE8-D4BE-45D5-83EA-69FA7FF6D641}" srcOrd="2" destOrd="0" presId="urn:microsoft.com/office/officeart/2008/layout/LinedList"/>
    <dgm:cxn modelId="{0FE5C5BC-6D63-4F9B-8552-974D9558A851}" type="presParOf" srcId="{9AEA9FE3-CD03-4755-8076-83E6AE8D1922}" destId="{E0BE1B74-3D46-4D6E-9163-914250882A40}" srcOrd="2" destOrd="0" presId="urn:microsoft.com/office/officeart/2008/layout/LinedList"/>
    <dgm:cxn modelId="{BB4BD10B-CEC9-4CAE-9E15-4ABDE262868A}" type="presParOf" srcId="{9AEA9FE3-CD03-4755-8076-83E6AE8D1922}" destId="{F11E5DC0-38AB-401C-9B72-6B8501EDC37C}" srcOrd="3" destOrd="0" presId="urn:microsoft.com/office/officeart/2008/layout/LinedList"/>
    <dgm:cxn modelId="{272B717B-1CBF-4E58-A69E-8C65E0D50871}" type="presParOf" srcId="{9AEA9FE3-CD03-4755-8076-83E6AE8D1922}" destId="{A6B00FE5-3C87-48BE-B76D-DCCE44C8A290}" srcOrd="4" destOrd="0" presId="urn:microsoft.com/office/officeart/2008/layout/LinedList"/>
    <dgm:cxn modelId="{59EE2F66-39E7-497C-A9C8-E3D9479F2A97}" type="presParOf" srcId="{A6B00FE5-3C87-48BE-B76D-DCCE44C8A290}" destId="{FA87FFD8-6EA1-4B09-9450-3FDCF0EAB8D7}" srcOrd="0" destOrd="0" presId="urn:microsoft.com/office/officeart/2008/layout/LinedList"/>
    <dgm:cxn modelId="{F533FE9B-0576-4B76-9474-AE758424F535}" type="presParOf" srcId="{A6B00FE5-3C87-48BE-B76D-DCCE44C8A290}" destId="{F80E6A3F-B4E4-4617-A1EC-FE59EA398D0B}" srcOrd="1" destOrd="0" presId="urn:microsoft.com/office/officeart/2008/layout/LinedList"/>
    <dgm:cxn modelId="{ABAEC9FD-ECD4-4005-AD13-5E1DD58BBDFA}" type="presParOf" srcId="{A6B00FE5-3C87-48BE-B76D-DCCE44C8A290}" destId="{BEDE254F-781E-498C-B75B-4A211066A8F0}" srcOrd="2" destOrd="0" presId="urn:microsoft.com/office/officeart/2008/layout/LinedList"/>
    <dgm:cxn modelId="{E3747009-FA3E-41CF-808C-8807C106E97C}" type="presParOf" srcId="{9AEA9FE3-CD03-4755-8076-83E6AE8D1922}" destId="{72258D39-0862-42B2-BB1B-0B1E72338A96}" srcOrd="5" destOrd="0" presId="urn:microsoft.com/office/officeart/2008/layout/LinedList"/>
    <dgm:cxn modelId="{61ED9616-567E-4F4A-B2DD-64FCD2E2762A}" type="presParOf" srcId="{9AEA9FE3-CD03-4755-8076-83E6AE8D1922}" destId="{FDDB82D9-3F1B-452D-A233-24A5E5C3EA9C}" srcOrd="6" destOrd="0" presId="urn:microsoft.com/office/officeart/2008/layout/LinedList"/>
    <dgm:cxn modelId="{76DB6955-1E8F-4CAC-9E7D-FC30B3A30550}" type="presParOf" srcId="{9AEA9FE3-CD03-4755-8076-83E6AE8D1922}" destId="{003A8916-C3DB-45EE-8117-42AEB1F1D74C}" srcOrd="7" destOrd="0" presId="urn:microsoft.com/office/officeart/2008/layout/LinedList"/>
    <dgm:cxn modelId="{A2A72B25-E580-495E-A4AF-18D6CF4F0C7F}" type="presParOf" srcId="{003A8916-C3DB-45EE-8117-42AEB1F1D74C}" destId="{79738995-276D-4E12-A7A8-0596ED0B980C}" srcOrd="0" destOrd="0" presId="urn:microsoft.com/office/officeart/2008/layout/LinedList"/>
    <dgm:cxn modelId="{6A69E363-CE50-4729-ACA2-EEC82ED3B15C}" type="presParOf" srcId="{003A8916-C3DB-45EE-8117-42AEB1F1D74C}" destId="{0D601131-8E7D-42C2-8F8F-EE860D5605ED}" srcOrd="1" destOrd="0" presId="urn:microsoft.com/office/officeart/2008/layout/LinedList"/>
    <dgm:cxn modelId="{660326C8-5D0B-465C-89FC-71897054581D}" type="presParOf" srcId="{003A8916-C3DB-45EE-8117-42AEB1F1D74C}" destId="{5AB8AF60-92BF-4D2B-A877-0E1BCE828BA8}" srcOrd="2" destOrd="0" presId="urn:microsoft.com/office/officeart/2008/layout/LinedList"/>
    <dgm:cxn modelId="{18E9FB56-2619-4B56-9008-E82C5210C15A}" type="presParOf" srcId="{9AEA9FE3-CD03-4755-8076-83E6AE8D1922}" destId="{52078737-8BB4-4C2A-9BA3-7B027E3A901E}" srcOrd="8" destOrd="0" presId="urn:microsoft.com/office/officeart/2008/layout/LinedList"/>
    <dgm:cxn modelId="{AB0EAEAD-ECDB-47A9-AE81-8B9FAD7D8F22}" type="presParOf" srcId="{9AEA9FE3-CD03-4755-8076-83E6AE8D1922}" destId="{FDE19DC8-19FF-4010-A7A9-DCFB5F4C9168}" srcOrd="9" destOrd="0" presId="urn:microsoft.com/office/officeart/2008/layout/LinedList"/>
  </dgm:cxnLst>
  <dgm:bg>
    <a:gradFill>
      <a:gsLst>
        <a:gs pos="0">
          <a:srgbClr val="00B050"/>
        </a:gs>
        <a:gs pos="26000">
          <a:srgbClr val="92D050"/>
        </a:gs>
        <a:gs pos="100000">
          <a:schemeClr val="accent2">
            <a:tint val="15000"/>
            <a:satMod val="350000"/>
          </a:schemeClr>
        </a:gs>
      </a:gsLst>
      <a:lin ang="16200000" scaled="1"/>
    </a:gradFill>
  </dgm:bg>
  <dgm:whole>
    <a:ln w="19050"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248EFD-79A9-400C-9F0A-DD0B6989A38B}">
      <dsp:nvSpPr>
        <dsp:cNvPr id="0" name=""/>
        <dsp:cNvSpPr/>
      </dsp:nvSpPr>
      <dsp:spPr>
        <a:xfrm rot="4404995">
          <a:off x="3099367" y="831083"/>
          <a:ext cx="3605371" cy="2514296"/>
        </a:xfrm>
        <a:prstGeom prst="swooshArrow">
          <a:avLst>
            <a:gd name="adj1" fmla="val 16310"/>
            <a:gd name="adj2" fmla="val 3137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5D53A3-9AD6-4919-9980-AE6C68CC7A03}">
      <dsp:nvSpPr>
        <dsp:cNvPr id="0" name=""/>
        <dsp:cNvSpPr/>
      </dsp:nvSpPr>
      <dsp:spPr>
        <a:xfrm>
          <a:off x="4418286" y="1159386"/>
          <a:ext cx="91046" cy="91046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A0BB16-388B-489B-B4EE-B85AEF2FE0DF}">
      <dsp:nvSpPr>
        <dsp:cNvPr id="0" name=""/>
        <dsp:cNvSpPr/>
      </dsp:nvSpPr>
      <dsp:spPr>
        <a:xfrm>
          <a:off x="5041707" y="1662232"/>
          <a:ext cx="91046" cy="91046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A99409-607C-49F7-9F03-D65BDC2BC692}">
      <dsp:nvSpPr>
        <dsp:cNvPr id="0" name=""/>
        <dsp:cNvSpPr/>
      </dsp:nvSpPr>
      <dsp:spPr>
        <a:xfrm>
          <a:off x="5508928" y="2250278"/>
          <a:ext cx="91046" cy="91046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E7873D-CCB9-408C-B518-58F300E41003}">
      <dsp:nvSpPr>
        <dsp:cNvPr id="0" name=""/>
        <dsp:cNvSpPr/>
      </dsp:nvSpPr>
      <dsp:spPr>
        <a:xfrm>
          <a:off x="548088" y="0"/>
          <a:ext cx="6255663" cy="668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7030A0"/>
              </a:solidFill>
            </a:rPr>
            <a:t>Постановление Правительства РФ от 13.01.2020 г. № 7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7030A0"/>
              </a:solidFill>
            </a:rPr>
            <a:t>(с 01.02.2020 г. </a:t>
          </a:r>
          <a:r>
            <a:rPr lang="ru-RU" sz="1800" b="1" kern="1200" smtClean="0">
              <a:solidFill>
                <a:srgbClr val="7030A0"/>
              </a:solidFill>
            </a:rPr>
            <a:t>отмене </a:t>
          </a:r>
          <a:r>
            <a:rPr lang="ru-RU" sz="1800" b="1" kern="1200" smtClean="0">
              <a:solidFill>
                <a:srgbClr val="7030A0"/>
              </a:solidFill>
            </a:rPr>
            <a:t>подлежат </a:t>
          </a:r>
          <a:r>
            <a:rPr lang="ru-RU" sz="1800" b="1" kern="1200" dirty="0" smtClean="0">
              <a:solidFill>
                <a:srgbClr val="7030A0"/>
              </a:solidFill>
            </a:rPr>
            <a:t>1259 актов)</a:t>
          </a:r>
          <a:endParaRPr lang="ru-RU" sz="1800" b="1" kern="1200" dirty="0">
            <a:solidFill>
              <a:srgbClr val="7030A0"/>
            </a:solidFill>
          </a:endParaRPr>
        </a:p>
      </dsp:txBody>
      <dsp:txXfrm>
        <a:off x="548088" y="0"/>
        <a:ext cx="6255663" cy="668234"/>
      </dsp:txXfrm>
    </dsp:sp>
    <dsp:sp modelId="{0D677E97-B77F-4E9E-B8AD-F290DE9B05EC}">
      <dsp:nvSpPr>
        <dsp:cNvPr id="0" name=""/>
        <dsp:cNvSpPr/>
      </dsp:nvSpPr>
      <dsp:spPr>
        <a:xfrm>
          <a:off x="4939300" y="870792"/>
          <a:ext cx="2480819" cy="668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7030A0"/>
              </a:solidFill>
            </a:rPr>
            <a:t>Ревизия 2 млн.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7030A0"/>
              </a:solidFill>
            </a:rPr>
            <a:t>норм и правил</a:t>
          </a:r>
          <a:endParaRPr lang="ru-RU" sz="2000" b="1" kern="1200" dirty="0">
            <a:solidFill>
              <a:srgbClr val="7030A0"/>
            </a:solidFill>
          </a:endParaRPr>
        </a:p>
      </dsp:txBody>
      <dsp:txXfrm>
        <a:off x="4939300" y="870792"/>
        <a:ext cx="2480819" cy="668234"/>
      </dsp:txXfrm>
    </dsp:sp>
    <dsp:sp modelId="{00F429C3-EB84-490B-B374-DD3D51B19F33}">
      <dsp:nvSpPr>
        <dsp:cNvPr id="0" name=""/>
        <dsp:cNvSpPr/>
      </dsp:nvSpPr>
      <dsp:spPr>
        <a:xfrm>
          <a:off x="1944220" y="1140214"/>
          <a:ext cx="2629623" cy="1228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i="1" kern="1200" dirty="0" smtClean="0">
              <a:solidFill>
                <a:srgbClr val="7030A0"/>
              </a:solidFill>
            </a:rPr>
            <a:t>Проект закона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i="1" kern="1200" dirty="0" smtClean="0">
              <a:solidFill>
                <a:srgbClr val="7030A0"/>
              </a:solidFill>
            </a:rPr>
            <a:t>«Об обязательных требованиях»</a:t>
          </a:r>
          <a:endParaRPr lang="ru-RU" sz="2000" b="1" i="1" kern="1200" dirty="0">
            <a:solidFill>
              <a:srgbClr val="7030A0"/>
            </a:solidFill>
          </a:endParaRPr>
        </a:p>
      </dsp:txBody>
      <dsp:txXfrm>
        <a:off x="1944220" y="1140214"/>
        <a:ext cx="2629623" cy="1228060"/>
      </dsp:txXfrm>
    </dsp:sp>
    <dsp:sp modelId="{43D4D972-CE1D-4D2F-B966-35D1D5EA21CA}">
      <dsp:nvSpPr>
        <dsp:cNvPr id="0" name=""/>
        <dsp:cNvSpPr/>
      </dsp:nvSpPr>
      <dsp:spPr>
        <a:xfrm>
          <a:off x="5904063" y="1961685"/>
          <a:ext cx="1516056" cy="668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i="1" kern="1200" dirty="0" smtClean="0">
              <a:solidFill>
                <a:srgbClr val="7030A0"/>
              </a:solidFill>
            </a:rPr>
            <a:t>Проект закона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i="1" kern="1200" dirty="0" smtClean="0">
              <a:solidFill>
                <a:srgbClr val="7030A0"/>
              </a:solidFill>
            </a:rPr>
            <a:t>«О госконтроле»</a:t>
          </a:r>
          <a:endParaRPr lang="ru-RU" sz="1500" b="1" i="1" kern="1200" dirty="0">
            <a:solidFill>
              <a:srgbClr val="7030A0"/>
            </a:solidFill>
          </a:endParaRPr>
        </a:p>
      </dsp:txBody>
      <dsp:txXfrm>
        <a:off x="5904063" y="1961685"/>
        <a:ext cx="1516056" cy="668234"/>
      </dsp:txXfrm>
    </dsp:sp>
    <dsp:sp modelId="{B30D9EA1-61D1-49C6-A426-FE8D28AAFCB8}">
      <dsp:nvSpPr>
        <dsp:cNvPr id="0" name=""/>
        <dsp:cNvSpPr/>
      </dsp:nvSpPr>
      <dsp:spPr>
        <a:xfrm>
          <a:off x="5123064" y="3508229"/>
          <a:ext cx="2297055" cy="668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FF0000"/>
              </a:solidFill>
              <a:latin typeface="Franklin Gothic Heavy" pitchFamily="34" charset="0"/>
            </a:rPr>
            <a:t>01.01.2021</a:t>
          </a:r>
          <a:r>
            <a:rPr lang="ru-RU" sz="1500" b="1" kern="1200" dirty="0" smtClean="0">
              <a:solidFill>
                <a:srgbClr val="FF0000"/>
              </a:solidFill>
              <a:latin typeface="Franklin Gothic Heavy" pitchFamily="34" charset="0"/>
            </a:rPr>
            <a:t> г.</a:t>
          </a:r>
          <a:endParaRPr lang="ru-RU" sz="1500" b="1" kern="1200" dirty="0">
            <a:solidFill>
              <a:srgbClr val="FF0000"/>
            </a:solidFill>
            <a:latin typeface="Franklin Gothic Heavy" pitchFamily="34" charset="0"/>
          </a:endParaRPr>
        </a:p>
      </dsp:txBody>
      <dsp:txXfrm>
        <a:off x="5123064" y="3508229"/>
        <a:ext cx="2297055" cy="6682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0.84533</cdr:x>
      <cdr:y>0.8605</cdr:y>
    </cdr:from>
    <cdr:to>
      <cdr:x>0.91637</cdr:x>
      <cdr:y>0.93135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7297908" y="3847395"/>
          <a:ext cx="613301" cy="316778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/>
            <a:t>80%</a:t>
          </a:r>
          <a:endParaRPr lang="ru-RU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0.75672</cdr:x>
      <cdr:y>0.88815</cdr:y>
    </cdr:from>
    <cdr:to>
      <cdr:x>1</cdr:x>
      <cdr:y>1</cdr:y>
    </cdr:to>
    <cdr:sp macro="" textlink="">
      <cdr:nvSpPr>
        <cdr:cNvPr id="2" name="Номер слайда 2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6927056" y="4782790"/>
          <a:ext cx="2133600" cy="2738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ctr"/>
        <a:lstStyle xmlns:a="http://schemas.openxmlformats.org/drawingml/2006/main">
          <a:defPPr>
            <a:defRPr lang="ru-RU"/>
          </a:defPPr>
          <a:lvl1pPr marL="0" algn="r" defTabSz="914400" rtl="0" eaLnBrk="1" latinLnBrk="0" hangingPunct="1">
            <a:defRPr sz="120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fld id="{A120AF09-E37E-4D04-B26E-F515A1AEEAE5}" type="slidenum">
            <a:rPr lang="ru-RU" b="1" smtClean="0">
              <a:solidFill>
                <a:schemeClr val="tx1"/>
              </a:solidFill>
            </a:rPr>
            <a:pPr/>
            <a:t>39</a:t>
          </a:fld>
          <a:endParaRPr lang="ru-RU" b="1" dirty="0">
            <a:solidFill>
              <a:schemeClr val="tx1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0.22206</cdr:x>
      <cdr:y>0.79776</cdr:y>
    </cdr:from>
    <cdr:to>
      <cdr:x>0.3702</cdr:x>
      <cdr:y>0.93516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2126683" y="2144309"/>
          <a:ext cx="1418746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just">
            <a:tabLst>
              <a:tab pos="0" algn="l"/>
              <a:tab pos="914400" algn="l"/>
              <a:tab pos="1828800" algn="l"/>
              <a:tab pos="2743200" algn="l"/>
              <a:tab pos="3657600" algn="l"/>
              <a:tab pos="4572000" algn="l"/>
              <a:tab pos="5486400" algn="l"/>
              <a:tab pos="6400800" algn="l"/>
              <a:tab pos="7315200" algn="l"/>
              <a:tab pos="8229600" algn="l"/>
              <a:tab pos="9144000" algn="l"/>
              <a:tab pos="10058400" algn="l"/>
            </a:tabLst>
            <a:defRPr/>
          </a:pPr>
          <a:r>
            <a:rPr lang="ru-RU" sz="1800" b="1" dirty="0" smtClean="0">
              <a:solidFill>
                <a:schemeClr val="tx1"/>
              </a:solidFill>
              <a:cs typeface="Arial" panose="020B0604020202020204" pitchFamily="34" charset="0"/>
            </a:rPr>
            <a:t>2019</a:t>
          </a:r>
          <a:r>
            <a:rPr lang="ru-RU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dirty="0">
              <a:solidFill>
                <a:schemeClr val="tx1"/>
              </a:solidFill>
              <a:cs typeface="Arial" panose="020B0604020202020204" pitchFamily="34" charset="0"/>
            </a:rPr>
            <a:t>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665892-C3D9-4352-B3AE-D878047F619A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4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2128D-DD73-465B-B30F-DB6F142574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1616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65134D-E085-47C9-BE9D-74C6F714D508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B4A93-B7BB-4B10-8AFC-2C56BE7D95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3354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B4A93-B7BB-4B10-8AFC-2C56BE7D9577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264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B4A93-B7BB-4B10-8AFC-2C56BE7D9577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B4A93-B7BB-4B10-8AFC-2C56BE7D9577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128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706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1435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963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7967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9142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5320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B4A93-B7BB-4B10-8AFC-2C56BE7D9577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1899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B4A93-B7BB-4B10-8AFC-2C56BE7D9577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2083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B4A93-B7BB-4B10-8AFC-2C56BE7D9577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2157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B4A93-B7BB-4B10-8AFC-2C56BE7D9577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3541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B4A93-B7BB-4B10-8AFC-2C56BE7D9577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3541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B4A93-B7BB-4B10-8AFC-2C56BE7D9577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3541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B4A93-B7BB-4B10-8AFC-2C56BE7D9577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2166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B4A93-B7BB-4B10-8AFC-2C56BE7D9577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354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83AE1-2693-4A40-8378-597A618AE0D6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3258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83AE1-2693-4A40-8378-597A618AE0D6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3258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83AE1-2693-4A40-8378-597A618AE0D6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3258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B4A93-B7BB-4B10-8AFC-2C56BE7D9577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947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B4A93-B7BB-4B10-8AFC-2C56BE7D9577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60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B4A93-B7BB-4B10-8AFC-2C56BE7D9577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208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273AF-7624-46E8-B046-7CCD83D7BF6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44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E1122-5010-4FFB-9958-1587A9BF0CF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54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F1075-0D74-4D82-9B98-4E81B410AA4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34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5AE9-EB85-493B-9465-1A4566F2F49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13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FCA4C-FD91-42DF-98DC-0BD67873457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63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12A1A-03BB-4044-AE47-9C2B603AD93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08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AE3D5-38F0-498B-9F35-8BA1396F978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21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326A9-C5E6-4AF3-942A-C0426C13CD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58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5227-CA2F-4508-B4B2-9B7821268B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97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1C7D4-7AEE-474C-A861-2481857045B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77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58CFB-5E84-492D-BA9B-9A53DB2DDDE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11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9CA9D-E094-4FD2-80BF-755E5ABAB11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750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4.png"/><Relationship Id="rId4" Type="http://schemas.openxmlformats.org/officeDocument/2006/relationships/diagramData" Target="../diagrams/data2.xml"/><Relationship Id="rId9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chart" Target="../charts/chart9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5" Type="http://schemas.openxmlformats.org/officeDocument/2006/relationships/image" Target="../media/image4.png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Relationship Id="rId1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4.png"/><Relationship Id="rId4" Type="http://schemas.openxmlformats.org/officeDocument/2006/relationships/diagramData" Target="../diagrams/data5.xml"/><Relationship Id="rId9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8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6.jpeg"/><Relationship Id="rId7" Type="http://schemas.openxmlformats.org/officeDocument/2006/relationships/diagramData" Target="../diagrams/data1.xm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diagramDrawing" Target="../diagrams/drawing1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.jpeg"/><Relationship Id="rId9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hyperlink" Target="consultantplus://offline/ref=04C23FF169842057ACBC11DF04C03A1427FB26A15669ED6D6C8BAA9DA59C0AAC8FFE0612858023C8A07FC19F0AD1C0965D4316B0D2AAA110Y3YDH" TargetMode="External"/><Relationship Id="rId4" Type="http://schemas.openxmlformats.org/officeDocument/2006/relationships/hyperlink" Target="consultantplus://offline/ref=04C23FF169842057ACBC11DF04C03A1427FB2DAD5062ED6D6C8BAA9DA59C0AAC8FFE0612858023C8A07FC19F0AD1C0965D4316B0D2AAA110Y3YDH" TargetMode="External"/><Relationship Id="rId9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44.png"/><Relationship Id="rId4" Type="http://schemas.openxmlformats.org/officeDocument/2006/relationships/chart" Target="../charts/char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4.png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4.png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chart" Target="../charts/chart14.xml"/><Relationship Id="rId7" Type="http://schemas.openxmlformats.org/officeDocument/2006/relationships/diagramColors" Target="../diagrams/colors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10" Type="http://schemas.openxmlformats.org/officeDocument/2006/relationships/image" Target="../media/image4.png"/><Relationship Id="rId4" Type="http://schemas.openxmlformats.org/officeDocument/2006/relationships/diagramData" Target="../diagrams/data6.xml"/><Relationship Id="rId9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4.png"/><Relationship Id="rId4" Type="http://schemas.openxmlformats.org/officeDocument/2006/relationships/image" Target="../media/image1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7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4.png"/><Relationship Id="rId4" Type="http://schemas.openxmlformats.org/officeDocument/2006/relationships/chart" Target="../charts/chart19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4.png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44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64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0" Type="http://schemas.openxmlformats.org/officeDocument/2006/relationships/image" Target="../media/image72.pn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openxmlformats.org/officeDocument/2006/relationships/image" Target="../media/image7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678" y="636934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27895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</a:p>
        </p:txBody>
      </p:sp>
      <p:sp>
        <p:nvSpPr>
          <p:cNvPr id="9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00260" y="4876006"/>
            <a:ext cx="321454" cy="267494"/>
          </a:xfrm>
        </p:spPr>
        <p:txBody>
          <a:bodyPr/>
          <a:lstStyle/>
          <a:p>
            <a:fld id="{A120AF09-E37E-4D04-B26E-F515A1AEEAE5}" type="slidenum">
              <a:rPr lang="ru-RU" b="1" smtClean="0">
                <a:solidFill>
                  <a:schemeClr val="tx1"/>
                </a:solidFill>
              </a:rPr>
              <a:pPr/>
              <a:t>1</a:t>
            </a:fld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716" y="120175"/>
            <a:ext cx="780661" cy="435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55864"/>
            <a:ext cx="1152128" cy="106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1472" y="1131590"/>
            <a:ext cx="8175852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0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ПУБЛИЧНЫЕ ОБСУЖДЕНИЯ РЕЗУЛЬТАТОВ ПРАВОПРИМЕНИТЕЛЬНОЙ ПРАКТИКИ УПРАВЛЕНИЯ РОССЕЛЬХОЗНАДЗОРА ПО РЕСПУБЛИКЕ БАШКОРТОСТАН И РУКОВОДСТВ ПО СОБЛЮДЕНИЮ ОБЯЗАТЕЛЬНЫХ ТРЕБОВАНИЙ </a:t>
            </a:r>
            <a:r>
              <a:rPr lang="ru-RU" sz="30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 2019 ГОД</a:t>
            </a:r>
            <a:endParaRPr lang="ru-RU" sz="30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306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4105957" y="2742337"/>
            <a:ext cx="4310861" cy="9361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6256" y="4731993"/>
            <a:ext cx="2133600" cy="273844"/>
          </a:xfrm>
        </p:spPr>
        <p:txBody>
          <a:bodyPr/>
          <a:lstStyle/>
          <a:p>
            <a:fld id="{A120AF09-E37E-4D04-B26E-F515A1AEEAE5}" type="slidenum">
              <a:rPr lang="ru-RU" smtClean="0">
                <a:solidFill>
                  <a:schemeClr val="tx1"/>
                </a:solidFill>
              </a:rPr>
              <a:pPr/>
              <a:t>10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RF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2925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5" name="Заголовок 4"/>
          <p:cNvSpPr txBox="1">
            <a:spLocks/>
          </p:cNvSpPr>
          <p:nvPr/>
        </p:nvSpPr>
        <p:spPr>
          <a:xfrm>
            <a:off x="467545" y="24136"/>
            <a:ext cx="7738889" cy="40861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Эпизоотическая ситуация в Республике Башкортостан </a:t>
            </a:r>
            <a:endParaRPr 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в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2019 году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665" y="2818429"/>
            <a:ext cx="1882770" cy="783920"/>
          </a:xfrm>
          <a:prstGeom prst="rect">
            <a:avLst/>
          </a:prstGeom>
        </p:spPr>
      </p:pic>
      <p:sp>
        <p:nvSpPr>
          <p:cNvPr id="13" name="Стрелка вправо 12"/>
          <p:cNvSpPr/>
          <p:nvPr/>
        </p:nvSpPr>
        <p:spPr>
          <a:xfrm>
            <a:off x="2915816" y="926602"/>
            <a:ext cx="1152128" cy="432048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2917749" y="1871452"/>
            <a:ext cx="1152128" cy="432048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067943" y="769487"/>
            <a:ext cx="4310862" cy="82280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058019" y="1676090"/>
            <a:ext cx="4310863" cy="82280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109673" y="1778736"/>
            <a:ext cx="2141984" cy="823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alt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6 очагов среди домашних животных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191412" y="872133"/>
            <a:ext cx="2069976" cy="823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alt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9 очагов </a:t>
            </a:r>
          </a:p>
          <a:p>
            <a:pPr>
              <a:lnSpc>
                <a:spcPts val="1900"/>
              </a:lnSpc>
            </a:pPr>
            <a:r>
              <a:rPr lang="ru-RU" alt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среди диких плотоядных</a:t>
            </a:r>
          </a:p>
        </p:txBody>
      </p:sp>
      <p:pic>
        <p:nvPicPr>
          <p:cNvPr id="3074" name="Picture 2" descr="Картинки по запросу &quot;бешеная лиса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665" y="823937"/>
            <a:ext cx="1584176" cy="71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508" y="1738287"/>
            <a:ext cx="1584175" cy="69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vv10\Pictures\бешенство20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76" y="2390408"/>
            <a:ext cx="2615363" cy="235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4191412" y="2742337"/>
            <a:ext cx="19610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неблагополучный пункт по алеутской болезни норок с 2018 года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058022" y="3813889"/>
            <a:ext cx="4320787" cy="115212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другим особо опасным и острым инфекционным заболеваниям общим для человека и животных республика остается благополучной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-21058" y="4563854"/>
            <a:ext cx="4212470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altLang="ru-RU" sz="1600" b="1" dirty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КАРАНТИН ПО БЕШЕНСТВУ В 2019 ГОДУ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7504" y="872135"/>
            <a:ext cx="2808313" cy="151826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случаев заболевания бешенством</a:t>
            </a:r>
          </a:p>
        </p:txBody>
      </p:sp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0" y="54771"/>
            <a:ext cx="642977" cy="59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3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460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RF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81" y="580081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48464" y="4948014"/>
            <a:ext cx="368878" cy="195486"/>
          </a:xfrm>
        </p:spPr>
        <p:txBody>
          <a:bodyPr/>
          <a:lstStyle/>
          <a:p>
            <a:fld id="{A120AF09-E37E-4D04-B26E-F515A1AEEAE5}" type="slidenum">
              <a:rPr lang="ru-RU" smtClean="0">
                <a:solidFill>
                  <a:schemeClr val="tx1"/>
                </a:solidFill>
              </a:rPr>
              <a:pPr/>
              <a:t>11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119016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Итоги отдела внутреннего ветеринарного надзора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55576" y="335103"/>
            <a:ext cx="2232248" cy="986039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5344" tIns="48768" rIns="85344" bIns="487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200" kern="1200" dirty="0">
              <a:latin typeface="Arial" pitchFamily="34" charset="0"/>
              <a:cs typeface="Arial" pitchFamily="34" charset="0"/>
            </a:endParaRPr>
          </a:p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kern="12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427020579"/>
              </p:ext>
            </p:extLst>
          </p:nvPr>
        </p:nvGraphicFramePr>
        <p:xfrm>
          <a:off x="107504" y="828112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628036378"/>
              </p:ext>
            </p:extLst>
          </p:nvPr>
        </p:nvGraphicFramePr>
        <p:xfrm>
          <a:off x="6156176" y="771550"/>
          <a:ext cx="2987824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1" y="56290"/>
            <a:ext cx="642977" cy="59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3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432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RF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81" y="580081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755576" y="119016"/>
            <a:ext cx="748883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Выполнение приказа </a:t>
            </a:r>
            <a:r>
              <a:rPr lang="ru-RU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Россельхознадзора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№ 1449 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55576" y="335103"/>
            <a:ext cx="2232248" cy="986039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5344" tIns="48768" rIns="85344" bIns="487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200" kern="1200" dirty="0">
              <a:latin typeface="Arial" pitchFamily="34" charset="0"/>
              <a:cs typeface="Arial" pitchFamily="34" charset="0"/>
            </a:endParaRPr>
          </a:p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kern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909588"/>
            <a:ext cx="3384376" cy="11521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2400" dirty="0">
                <a:latin typeface="Arial" pitchFamily="34" charset="0"/>
                <a:cs typeface="Arial" pitchFamily="34" charset="0"/>
              </a:rPr>
              <a:t>Приказ №1449 Россельхознадзора </a:t>
            </a:r>
          </a:p>
          <a:p>
            <a:pPr algn="ctr"/>
            <a:endParaRPr lang="ru-RU" sz="24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107504" y="2061719"/>
            <a:ext cx="3384376" cy="280831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85725" indent="-85725">
              <a:buFont typeface="Wingdings" pitchFamily="2" charset="2"/>
              <a:buChar char="§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451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плановых и внеплановых проверок</a:t>
            </a:r>
          </a:p>
          <a:p>
            <a:pPr marL="85725" indent="-85725">
              <a:buFont typeface="Wingdings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Выявлено    288 нарушений</a:t>
            </a:r>
          </a:p>
          <a:p>
            <a:pPr marL="85725" indent="-85725">
              <a:buFont typeface="Wingdings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Составлено 211 протоколов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Выдано   174 предписания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Вынесено 211 постановлений</a:t>
            </a:r>
          </a:p>
          <a:p>
            <a:pPr marL="85725" indent="-85725">
              <a:buFont typeface="Wingdings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Наложено штрафов 1638,7 тыс. рублей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974904" y="4876011"/>
            <a:ext cx="2133600" cy="273844"/>
          </a:xfrm>
        </p:spPr>
        <p:txBody>
          <a:bodyPr/>
          <a:lstStyle/>
          <a:p>
            <a:fld id="{A120AF09-E37E-4D04-B26E-F515A1AEEAE5}" type="slidenum">
              <a:rPr lang="ru-RU" smtClean="0">
                <a:solidFill>
                  <a:schemeClr val="tx1"/>
                </a:solidFill>
              </a:rPr>
              <a:pPr/>
              <a:t>12</a:t>
            </a:fld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878880435"/>
              </p:ext>
            </p:extLst>
          </p:nvPr>
        </p:nvGraphicFramePr>
        <p:xfrm>
          <a:off x="3491880" y="828112"/>
          <a:ext cx="5652120" cy="4821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1" y="56290"/>
            <a:ext cx="642977" cy="59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3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450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Картинки по запросу &quot;мясо свинины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949804"/>
            <a:ext cx="3365996" cy="189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81" y="580081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755576" y="119016"/>
            <a:ext cx="7488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Мониторинг АЧС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55576" y="335103"/>
            <a:ext cx="2232248" cy="986039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5344" tIns="48768" rIns="85344" bIns="487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200" kern="1200" dirty="0">
              <a:latin typeface="Arial" pitchFamily="34" charset="0"/>
              <a:cs typeface="Arial" pitchFamily="34" charset="0"/>
            </a:endParaRPr>
          </a:p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kern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480851" y="742070"/>
            <a:ext cx="3888432" cy="40556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Отобрано проб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16016" y="1329613"/>
            <a:ext cx="4283968" cy="173667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ФГБУ «ВГНКИ», ФГБУ «ВНИИЗЖ», ФГБУ «Челябинская МВЛ», ФГБУ «Башкирский референтный центр Россельхознадзора» и ГБУ Башкирская НПВЛ</a:t>
            </a:r>
          </a:p>
        </p:txBody>
      </p:sp>
      <p:sp>
        <p:nvSpPr>
          <p:cNvPr id="12" name="Стрелка вправо 11"/>
          <p:cNvSpPr/>
          <p:nvPr/>
        </p:nvSpPr>
        <p:spPr>
          <a:xfrm>
            <a:off x="4158258" y="1923679"/>
            <a:ext cx="557758" cy="288032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7020272" y="4876011"/>
            <a:ext cx="2133600" cy="273844"/>
          </a:xfrm>
        </p:spPr>
        <p:txBody>
          <a:bodyPr/>
          <a:lstStyle/>
          <a:p>
            <a:fld id="{A120AF09-E37E-4D04-B26E-F515A1AEEAE5}" type="slidenum">
              <a:rPr lang="ru-RU" smtClean="0">
                <a:solidFill>
                  <a:schemeClr val="tx1"/>
                </a:solidFill>
              </a:rPr>
              <a:pPr/>
              <a:t>13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124" name="Picture 4" descr="Картинки по запросу &quot;селезенка свиная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49793"/>
            <a:ext cx="2692354" cy="201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Картинки по запросу &quot;пробирка с кровью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7" y="3057805"/>
            <a:ext cx="2446279" cy="187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86028" y="1321132"/>
            <a:ext cx="3853924" cy="173667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исследование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АЧС 2893 проб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биоматериала и пищевой продукции, в том числе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547 проб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диких кабанов</a:t>
            </a:r>
          </a:p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 отрицательный</a:t>
            </a: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1" y="56290"/>
            <a:ext cx="642977" cy="59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3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33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RF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81" y="580081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758672" y="-92546"/>
            <a:ext cx="748883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Выполнение приказа № 388 Россельхознадзора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 молочной продукции</a:t>
            </a:r>
          </a:p>
          <a:p>
            <a:pPr algn="ctr"/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55576" y="335103"/>
            <a:ext cx="2232248" cy="986039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5344" tIns="48768" rIns="85344" bIns="487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200" kern="1200" dirty="0">
              <a:latin typeface="Arial" pitchFamily="34" charset="0"/>
              <a:cs typeface="Arial" pitchFamily="34" charset="0"/>
            </a:endParaRPr>
          </a:p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kern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79512" y="847852"/>
            <a:ext cx="3960440" cy="11528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>
                <a:latin typeface="Arial" pitchFamily="34" charset="0"/>
                <a:cs typeface="Arial" pitchFamily="34" charset="0"/>
              </a:rPr>
              <a:t>Приказ № 388 Россельхознадзора </a:t>
            </a:r>
          </a:p>
          <a:p>
            <a:pPr lvl="0" algn="ctr"/>
            <a:r>
              <a:rPr lang="ru-RU" sz="2400" dirty="0">
                <a:latin typeface="Arial" pitchFamily="34" charset="0"/>
                <a:cs typeface="Arial" pitchFamily="34" charset="0"/>
              </a:rPr>
              <a:t>по молочной продукции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198587" y="2014636"/>
            <a:ext cx="3960440" cy="280831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85725" indent="-85725">
              <a:buFont typeface="Wingdings" pitchFamily="2" charset="2"/>
              <a:buChar char="§"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103  проверок</a:t>
            </a:r>
          </a:p>
          <a:p>
            <a:pPr marL="85725" indent="-85725">
              <a:buFont typeface="Wingdings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Выявлено    57 нарушения</a:t>
            </a:r>
          </a:p>
          <a:p>
            <a:pPr marL="85725" indent="-85725">
              <a:buFont typeface="Wingdings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Составлено 45 протокола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Выдано 33 предписания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Вынесено 45 постановлений</a:t>
            </a:r>
          </a:p>
          <a:p>
            <a:pPr marL="85725" indent="-85725">
              <a:buFont typeface="Wingdings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Наложено штрафов 575,5  тыс. рублей</a:t>
            </a:r>
          </a:p>
          <a:p>
            <a:pPr marL="85725" indent="-85725">
              <a:buFont typeface="Wingdings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Отобрано 70 проб продукции (18 оказались положительными)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974904" y="4876011"/>
            <a:ext cx="2133600" cy="273844"/>
          </a:xfrm>
        </p:spPr>
        <p:txBody>
          <a:bodyPr/>
          <a:lstStyle/>
          <a:p>
            <a:fld id="{A120AF09-E37E-4D04-B26E-F515A1AEEAE5}" type="slidenum">
              <a:rPr lang="ru-RU" smtClean="0">
                <a:solidFill>
                  <a:schemeClr val="tx1"/>
                </a:solidFill>
              </a:rPr>
              <a:pPr/>
              <a:t>14</a:t>
            </a:fld>
            <a:endParaRPr lang="ru-RU">
              <a:solidFill>
                <a:schemeClr val="tx1"/>
              </a:solidFill>
            </a:endParaRPr>
          </a:p>
        </p:txBody>
      </p:sp>
      <p:pic>
        <p:nvPicPr>
          <p:cNvPr id="4098" name="Picture 2" descr="https://upload.wikimedia.org/wikipedia/commons/thumb/8/80/Emblem_of_the_Federal_Service_for_Veterinary_and_Phytosanitary_Supervision.svg/800px-Emblem_of_the_Federal_Service_for_Veterinary_and_Phytosanitary_Supervision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339" y="687249"/>
            <a:ext cx="2680927" cy="225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&quot;молочная продукция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564" y="2961120"/>
            <a:ext cx="4028477" cy="176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1" y="56290"/>
            <a:ext cx="642977" cy="59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3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871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48464" y="4948014"/>
            <a:ext cx="368878" cy="195486"/>
          </a:xfrm>
        </p:spPr>
        <p:txBody>
          <a:bodyPr/>
          <a:lstStyle/>
          <a:p>
            <a:fld id="{A120AF09-E37E-4D04-B26E-F515A1AEEAE5}" type="slidenum">
              <a:rPr lang="ru-RU" smtClean="0">
                <a:solidFill>
                  <a:schemeClr val="tx1"/>
                </a:solidFill>
              </a:rPr>
              <a:pPr/>
              <a:t>15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55576" y="130282"/>
            <a:ext cx="7488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Выполнение приказов мониторинга Россельхознадзора</a:t>
            </a:r>
          </a:p>
        </p:txBody>
      </p:sp>
      <p:pic>
        <p:nvPicPr>
          <p:cNvPr id="15" name="Рисунок 14" descr="RF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81746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22" name="Прямоугольник 21"/>
          <p:cNvSpPr/>
          <p:nvPr/>
        </p:nvSpPr>
        <p:spPr>
          <a:xfrm>
            <a:off x="251520" y="789552"/>
            <a:ext cx="4176464" cy="11521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u="sng" dirty="0"/>
              <a:t>Приказ Россельхознадзора от 28.12.2018 № 1519</a:t>
            </a:r>
            <a:r>
              <a:rPr lang="ru-RU" dirty="0"/>
              <a:t> (План государственного эпизоотологического мониторинга)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51520" y="1941680"/>
            <a:ext cx="4176464" cy="21422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85725" indent="-85725">
              <a:buFont typeface="Wingdings" pitchFamily="2" charset="2"/>
              <a:buChar char="§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13958 отобрано проб всего, в том числе:</a:t>
            </a:r>
          </a:p>
          <a:p>
            <a:pPr marL="85725" indent="-85725">
              <a:buFont typeface="Wingdings" pitchFamily="2" charset="2"/>
              <a:buChar char="§"/>
            </a:pPr>
            <a:r>
              <a:rPr lang="ru-RU" sz="1200" b="1" dirty="0">
                <a:latin typeface="Arial" pitchFamily="34" charset="0"/>
                <a:cs typeface="Arial" pitchFamily="34" charset="0"/>
              </a:rPr>
              <a:t>1565 проб сыворотки крови на контагиозную </a:t>
            </a:r>
            <a:r>
              <a:rPr lang="ru-RU" sz="1200" b="1" dirty="0" err="1">
                <a:latin typeface="Arial" pitchFamily="34" charset="0"/>
                <a:cs typeface="Arial" pitchFamily="34" charset="0"/>
              </a:rPr>
              <a:t>плевропневмнонию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 КРС</a:t>
            </a:r>
          </a:p>
          <a:p>
            <a:pPr marL="85725" indent="-85725">
              <a:buFont typeface="Wingdings" pitchFamily="2" charset="2"/>
              <a:buChar char="§"/>
            </a:pPr>
            <a:r>
              <a:rPr lang="ru-RU" sz="1200" b="1" dirty="0">
                <a:latin typeface="Arial" pitchFamily="34" charset="0"/>
                <a:cs typeface="Arial" pitchFamily="34" charset="0"/>
              </a:rPr>
              <a:t>1000 проб сыворотки крови на чуму мелких жвачных животных</a:t>
            </a:r>
          </a:p>
          <a:p>
            <a:pPr marL="85725" indent="-85725">
              <a:buFont typeface="Wingdings" pitchFamily="2" charset="2"/>
              <a:buChar char="§"/>
            </a:pPr>
            <a:r>
              <a:rPr lang="ru-RU" sz="1200" b="1" dirty="0">
                <a:latin typeface="Arial" pitchFamily="34" charset="0"/>
                <a:cs typeface="Arial" pitchFamily="34" charset="0"/>
              </a:rPr>
              <a:t> 300 проб на болезнь </a:t>
            </a:r>
            <a:r>
              <a:rPr lang="ru-RU" sz="1200" b="1" dirty="0" err="1">
                <a:latin typeface="Arial" pitchFamily="34" charset="0"/>
                <a:cs typeface="Arial" pitchFamily="34" charset="0"/>
              </a:rPr>
              <a:t>Шмалленберга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  <a:p>
            <a:pPr marL="85725" indent="-85725">
              <a:buFont typeface="Wingdings" pitchFamily="2" charset="2"/>
              <a:buChar char="§"/>
            </a:pPr>
            <a:r>
              <a:rPr lang="ru-RU" sz="1200" b="1" dirty="0">
                <a:latin typeface="Arial" pitchFamily="34" charset="0"/>
                <a:cs typeface="Arial" pitchFamily="34" charset="0"/>
              </a:rPr>
              <a:t> 1245 проб биоматериала на губкообразную энцефалопатию</a:t>
            </a:r>
          </a:p>
          <a:p>
            <a:pPr marL="85725" indent="-85725">
              <a:buFont typeface="Wingdings" pitchFamily="2" charset="2"/>
              <a:buChar char="§"/>
            </a:pPr>
            <a:r>
              <a:rPr lang="ru-RU" sz="1200" b="1" dirty="0">
                <a:latin typeface="Arial" pitchFamily="34" charset="0"/>
                <a:cs typeface="Arial" pitchFamily="34" charset="0"/>
              </a:rPr>
              <a:t>1262 пробы сыворотки крови и 12 проб </a:t>
            </a:r>
            <a:r>
              <a:rPr lang="ru-RU" sz="1200" b="1" dirty="0" err="1">
                <a:latin typeface="Arial" pitchFamily="34" charset="0"/>
                <a:cs typeface="Arial" pitchFamily="34" charset="0"/>
              </a:rPr>
              <a:t>патматериала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 на исследование Ящура </a:t>
            </a:r>
          </a:p>
          <a:p>
            <a:pPr marL="85725" indent="-85725">
              <a:buFont typeface="Wingdings" pitchFamily="2" charset="2"/>
              <a:buChar char="§"/>
            </a:pPr>
            <a:r>
              <a:rPr lang="ru-RU" sz="1200" b="1" dirty="0">
                <a:latin typeface="Arial" pitchFamily="34" charset="0"/>
                <a:cs typeface="Arial" pitchFamily="34" charset="0"/>
              </a:rPr>
              <a:t> Заболевания не обнаружены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572000" y="789552"/>
            <a:ext cx="4320478" cy="11528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u="sng" dirty="0"/>
              <a:t>Приказ Россельхознадзора от 28.12.2018 № 1520</a:t>
            </a:r>
            <a:r>
              <a:rPr lang="ru-RU" b="1" dirty="0"/>
              <a:t> </a:t>
            </a:r>
            <a:r>
              <a:rPr lang="ru-RU" dirty="0"/>
              <a:t>(государственный мониторинг и государственное задание по качеству и безопасности пищевой продукции)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572000" y="1938257"/>
            <a:ext cx="4320480" cy="214566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85725" indent="-85725">
              <a:buFont typeface="Wingdings" pitchFamily="2" charset="2"/>
              <a:buChar char="§"/>
            </a:pPr>
            <a:r>
              <a:rPr lang="ru-RU" dirty="0">
                <a:latin typeface="Arial" pitchFamily="34" charset="0"/>
                <a:cs typeface="Arial" pitchFamily="34" charset="0"/>
              </a:rPr>
              <a:t> 1114 проб пищевой	продукции отобрано</a:t>
            </a:r>
          </a:p>
          <a:p>
            <a:pPr marL="85725" indent="-85725">
              <a:buFont typeface="Wingdings" pitchFamily="2" charset="2"/>
              <a:buChar char="§"/>
            </a:pPr>
            <a:r>
              <a:rPr lang="ru-RU" dirty="0">
                <a:latin typeface="Arial" pitchFamily="34" charset="0"/>
                <a:cs typeface="Arial" pitchFamily="34" charset="0"/>
              </a:rPr>
              <a:t> в 58 образцах продукции получен положительный результат </a:t>
            </a:r>
          </a:p>
          <a:p>
            <a:pPr marL="85725" indent="-85725">
              <a:buFont typeface="Wingdings" pitchFamily="2" charset="2"/>
              <a:buChar char="§"/>
            </a:pPr>
            <a:r>
              <a:rPr lang="ru-RU" dirty="0">
                <a:latin typeface="Arial" pitchFamily="34" charset="0"/>
                <a:cs typeface="Arial" pitchFamily="34" charset="0"/>
              </a:rPr>
              <a:t>1 предприятие находится на УЛК на сегодняшний день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40782" y="4200024"/>
            <a:ext cx="8318420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30 апреля 2019 года по предложениям </a:t>
            </a:r>
            <a:r>
              <a:rPr lang="ru-RU" sz="1600" b="1" dirty="0" err="1"/>
              <a:t>госветслужбы</a:t>
            </a:r>
            <a:r>
              <a:rPr lang="ru-RU" sz="1600" b="1" dirty="0"/>
              <a:t> Республики Башкортостан, которая представила необходимую доказательную базу, изменен статус Регионализации по ящуру Республики Башкортостан на «Благополучный без вакцинации»</a:t>
            </a:r>
            <a:endParaRPr lang="ru-RU" sz="1600" dirty="0">
              <a:effectLst/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1" y="56290"/>
            <a:ext cx="642977" cy="59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3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35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F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2925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48464" y="4894009"/>
            <a:ext cx="395536" cy="249492"/>
          </a:xfrm>
        </p:spPr>
        <p:txBody>
          <a:bodyPr/>
          <a:lstStyle/>
          <a:p>
            <a:fld id="{A120AF09-E37E-4D04-B26E-F515A1AEEAE5}" type="slidenum">
              <a:rPr lang="ru-RU" b="1" smtClean="0">
                <a:solidFill>
                  <a:schemeClr val="tx1"/>
                </a:solidFill>
              </a:rPr>
              <a:pPr/>
              <a:t>16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6" name="Заголовок 4"/>
          <p:cNvSpPr txBox="1">
            <a:spLocks/>
          </p:cNvSpPr>
          <p:nvPr/>
        </p:nvSpPr>
        <p:spPr>
          <a:xfrm>
            <a:off x="467546" y="138307"/>
            <a:ext cx="8155303" cy="5900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Ветеринарно-санитарное обследование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79512" y="843560"/>
            <a:ext cx="4464496" cy="38705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/>
              <a:t>Для включения в Реестр предприятий Таможенного союза и определения </a:t>
            </a:r>
            <a:r>
              <a:rPr lang="ru-RU" dirty="0" err="1"/>
              <a:t>зоосанитарного</a:t>
            </a:r>
            <a:r>
              <a:rPr lang="ru-RU" dirty="0"/>
              <a:t> статуса свиноводческих предприятий, а также хозяйств, осуществляющих убой свиней, переработку и хранение продукции свиноводства обследовано 96 хозяйствующих субъектов (57 в 2017 г.). По результатам обследований 10 хозяйствующих субъектов (19 в 2017 г.) </a:t>
            </a:r>
            <a:r>
              <a:rPr lang="ru-RU" dirty="0">
                <a:solidFill>
                  <a:srgbClr val="FF0000"/>
                </a:solidFill>
              </a:rPr>
              <a:t>не соответствовали</a:t>
            </a:r>
            <a:r>
              <a:rPr lang="ru-RU" dirty="0"/>
              <a:t> ветеринарно-санитарным требованиям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50086"/>
            <a:ext cx="9144000" cy="4393419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151334" y="843561"/>
            <a:ext cx="4132634" cy="402289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Для включения в Реестр предприятий Таможенного союза и определения </a:t>
            </a:r>
            <a:r>
              <a:rPr lang="ru-RU" sz="2000" b="1" dirty="0" err="1"/>
              <a:t>зоосанитарного</a:t>
            </a:r>
            <a:r>
              <a:rPr lang="ru-RU" sz="2000" b="1" dirty="0"/>
              <a:t> статуса свиноводческих предприятий, </a:t>
            </a:r>
          </a:p>
          <a:p>
            <a:pPr algn="ctr"/>
            <a:r>
              <a:rPr lang="ru-RU" sz="2000" b="1" dirty="0"/>
              <a:t>а также хозяйств, осуществляющих убой свиней, переработку и хранение продукции свиноводства </a:t>
            </a:r>
            <a:r>
              <a:rPr lang="ru-RU" sz="2000" b="1" dirty="0">
                <a:solidFill>
                  <a:srgbClr val="FF0000"/>
                </a:solidFill>
              </a:rPr>
              <a:t>обследовано 138 хозяйствующих субъектов</a:t>
            </a:r>
            <a:r>
              <a:rPr lang="ru-RU" sz="2000" b="1" dirty="0"/>
              <a:t> </a:t>
            </a:r>
            <a:endParaRPr lang="ru-RU" sz="2000" b="1" dirty="0"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25296" y="4732007"/>
            <a:ext cx="418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11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1" y="56290"/>
            <a:ext cx="642977" cy="59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3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542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F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2925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48464" y="4894009"/>
            <a:ext cx="395536" cy="249492"/>
          </a:xfrm>
        </p:spPr>
        <p:txBody>
          <a:bodyPr/>
          <a:lstStyle/>
          <a:p>
            <a:fld id="{A120AF09-E37E-4D04-B26E-F515A1AEEAE5}" type="slidenum">
              <a:rPr lang="ru-RU" b="1" smtClean="0">
                <a:solidFill>
                  <a:schemeClr val="tx1"/>
                </a:solidFill>
              </a:rPr>
              <a:pPr/>
              <a:t>17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6" name="Заголовок 4"/>
          <p:cNvSpPr txBox="1">
            <a:spLocks/>
          </p:cNvSpPr>
          <p:nvPr/>
        </p:nvSpPr>
        <p:spPr>
          <a:xfrm>
            <a:off x="467546" y="14022"/>
            <a:ext cx="8155303" cy="5900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Лицензирование в сфере обращения лекарственных средств для ветеринарного применения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3444" y="915566"/>
            <a:ext cx="3552453" cy="38884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/>
              <a:t>В соответствии с поданными заявлениями и по результатам проведенных внеплановых проверок выдана </a:t>
            </a:r>
            <a:r>
              <a:rPr lang="ru-RU" b="1" dirty="0"/>
              <a:t>21</a:t>
            </a:r>
            <a:r>
              <a:rPr lang="ru-RU" dirty="0"/>
              <a:t> лицензия (10 – переоформление, 11 – предоставление лицензии) юридическим лицам и индивидуальным предпринимателям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368700076"/>
              </p:ext>
            </p:extLst>
          </p:nvPr>
        </p:nvGraphicFramePr>
        <p:xfrm>
          <a:off x="3563888" y="915567"/>
          <a:ext cx="5580112" cy="3873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0083"/>
            <a:ext cx="9144000" cy="439341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5" name="Скругленный прямоугольник 4"/>
          <p:cNvSpPr/>
          <p:nvPr/>
        </p:nvSpPr>
        <p:spPr>
          <a:xfrm>
            <a:off x="385664" y="1203600"/>
            <a:ext cx="2818184" cy="6404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Лицензиаты, всего – 179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428655" y="1758616"/>
            <a:ext cx="1997974" cy="101949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внеплановых проверок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428655" y="2979524"/>
            <a:ext cx="1997974" cy="8640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Выдано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лицензий 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491880" y="4156012"/>
            <a:ext cx="1944216" cy="8640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лицензии -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660505" y="4156016"/>
            <a:ext cx="2007853" cy="84956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18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Переоформление </a:t>
            </a:r>
          </a:p>
          <a:p>
            <a:pPr algn="ctr">
              <a:defRPr sz="18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Лицензии -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 flipH="1">
            <a:off x="4828628" y="3843619"/>
            <a:ext cx="216024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Стрелка вниз 28"/>
          <p:cNvSpPr/>
          <p:nvPr/>
        </p:nvSpPr>
        <p:spPr>
          <a:xfrm>
            <a:off x="5328961" y="2782432"/>
            <a:ext cx="331559" cy="192398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низ 29"/>
          <p:cNvSpPr/>
          <p:nvPr/>
        </p:nvSpPr>
        <p:spPr>
          <a:xfrm>
            <a:off x="1528812" y="1844072"/>
            <a:ext cx="661714" cy="350515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270557" y="2194574"/>
            <a:ext cx="3178224" cy="281783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85725" indent="-85725">
              <a:buFont typeface="Wingdings" pitchFamily="2" charset="2"/>
              <a:buChar char="§"/>
            </a:pP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Оптовая торговля 23, в том числе с 1 производством (ООО «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Экохимтех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осуществляет производство и оптовую торговлю (2 лицензии))</a:t>
            </a:r>
          </a:p>
          <a:p>
            <a:pPr marL="85725" indent="-85725">
              <a:buFont typeface="Wingdings" pitchFamily="2" charset="2"/>
              <a:buChar char="§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Фармацевтическая деятельность в сфере розничной торговли 156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5922573" y="1059583"/>
            <a:ext cx="1152128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6426629" y="2050555"/>
            <a:ext cx="144016" cy="2880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570644" y="1758616"/>
            <a:ext cx="2321836" cy="112001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распоряжению Центрального Аппарата Россельхознадзора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проверок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5940152" y="3867979"/>
            <a:ext cx="175420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6673424" y="2958688"/>
            <a:ext cx="2259880" cy="8640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Отобрано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пробы лекарственных средств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802240" y="486651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12</a:t>
            </a:r>
            <a:endParaRPr lang="ru-RU" sz="1200" dirty="0"/>
          </a:p>
        </p:txBody>
      </p:sp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" y="59687"/>
            <a:ext cx="569603" cy="525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471" y="189790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942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F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2925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48464" y="4894009"/>
            <a:ext cx="395536" cy="249492"/>
          </a:xfrm>
        </p:spPr>
        <p:txBody>
          <a:bodyPr/>
          <a:lstStyle/>
          <a:p>
            <a:fld id="{A120AF09-E37E-4D04-B26E-F515A1AEEAE5}" type="slidenum">
              <a:rPr lang="ru-RU" b="1" smtClean="0">
                <a:solidFill>
                  <a:schemeClr val="tx1"/>
                </a:solidFill>
              </a:rPr>
              <a:pPr/>
              <a:t>18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6" name="Заголовок 4"/>
          <p:cNvSpPr txBox="1">
            <a:spLocks/>
          </p:cNvSpPr>
          <p:nvPr/>
        </p:nvSpPr>
        <p:spPr>
          <a:xfrm>
            <a:off x="467546" y="167149"/>
            <a:ext cx="8155303" cy="5900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Пункты убоя и переработки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515600533"/>
              </p:ext>
            </p:extLst>
          </p:nvPr>
        </p:nvGraphicFramePr>
        <p:xfrm>
          <a:off x="5308" y="780964"/>
          <a:ext cx="8694952" cy="3151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251520" y="3651870"/>
            <a:ext cx="8770195" cy="131850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/>
              <a:t>На сегодняшний день имеются </a:t>
            </a:r>
            <a:r>
              <a:rPr lang="ru-RU" b="1" dirty="0"/>
              <a:t>17</a:t>
            </a:r>
            <a:r>
              <a:rPr lang="ru-RU" dirty="0"/>
              <a:t> ветеринарных диагностических лабораторий, подведомственные Управлению ветеринарии Республики Башкортостан (4 из них аккредитованные) и ФГБУ «Башкирский референтный центр Россельхознадзора», которые подключены к Федеральной государственной информационной системе «Веста».</a:t>
            </a:r>
            <a:endParaRPr lang="ru-RU" dirty="0">
              <a:effectLst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1" y="56290"/>
            <a:ext cx="642977" cy="59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3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891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F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2925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16" name="Заголовок 4"/>
          <p:cNvSpPr txBox="1">
            <a:spLocks/>
          </p:cNvSpPr>
          <p:nvPr/>
        </p:nvSpPr>
        <p:spPr>
          <a:xfrm>
            <a:off x="467545" y="107137"/>
            <a:ext cx="8155303" cy="49696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Задачи отдела внутреннего ветеринарного надзора на 2020 год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4895" y="750081"/>
            <a:ext cx="891421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itchFamily="2" charset="2"/>
              <a:buChar char="q"/>
            </a:pPr>
            <a:endParaRPr lang="ru-RU" b="1" dirty="0" smtClean="0">
              <a:solidFill>
                <a:srgbClr val="7030A0"/>
              </a:solidFill>
            </a:endParaRPr>
          </a:p>
          <a:p>
            <a:pPr marL="285750" lvl="0" indent="-285750" algn="just">
              <a:buFont typeface="Wingdings" pitchFamily="2" charset="2"/>
              <a:buChar char="q"/>
            </a:pPr>
            <a:r>
              <a:rPr lang="ru-RU" b="1" dirty="0" smtClean="0">
                <a:solidFill>
                  <a:srgbClr val="7030A0"/>
                </a:solidFill>
              </a:rPr>
              <a:t>Способствовать </a:t>
            </a:r>
            <a:r>
              <a:rPr lang="ru-RU" b="1" dirty="0">
                <a:solidFill>
                  <a:srgbClr val="7030A0"/>
                </a:solidFill>
              </a:rPr>
              <a:t>повышению эффективности проведения противоэпизоотических мероприятий путем проведения проверок полноты и качества осуществления Управлением ветеринарии Республики Башкортостан переданных полномочий РФ в области </a:t>
            </a:r>
            <a:r>
              <a:rPr lang="ru-RU" b="1" dirty="0" smtClean="0">
                <a:solidFill>
                  <a:srgbClr val="7030A0"/>
                </a:solidFill>
              </a:rPr>
              <a:t>ветеринарии</a:t>
            </a:r>
            <a:endParaRPr lang="ru-RU" b="1" dirty="0">
              <a:solidFill>
                <a:srgbClr val="7030A0"/>
              </a:solidFill>
            </a:endParaRPr>
          </a:p>
          <a:p>
            <a:pPr marL="285750" lvl="0" indent="-285750" algn="just">
              <a:buFont typeface="Wingdings" pitchFamily="2" charset="2"/>
              <a:buChar char="q"/>
            </a:pPr>
            <a:r>
              <a:rPr lang="ru-RU" b="1" dirty="0">
                <a:solidFill>
                  <a:srgbClr val="7030A0"/>
                </a:solidFill>
              </a:rPr>
              <a:t>Предупредить занос на территорию Республики Башкортостан заразных болезней животных и ввоз опасной в ветеринарном отношении животноводческой продукции путем способствования внедрению на территории республики электронной ветеринарной сертификации, идентификации сельскохозяйственных, домашних животных и птицы, а также соблюдения условий регионализации Российской </a:t>
            </a:r>
            <a:r>
              <a:rPr lang="ru-RU" b="1" dirty="0" smtClean="0">
                <a:solidFill>
                  <a:srgbClr val="7030A0"/>
                </a:solidFill>
              </a:rPr>
              <a:t>Федерации</a:t>
            </a:r>
            <a:endParaRPr lang="ru-RU" b="1" dirty="0">
              <a:solidFill>
                <a:srgbClr val="7030A0"/>
              </a:solidFill>
            </a:endParaRPr>
          </a:p>
          <a:p>
            <a:pPr marL="285750" lvl="0" indent="-285750" algn="just">
              <a:buFont typeface="Wingdings" pitchFamily="2" charset="2"/>
              <a:buChar char="q"/>
            </a:pPr>
            <a:r>
              <a:rPr lang="ru-RU" b="1" dirty="0">
                <a:solidFill>
                  <a:srgbClr val="7030A0"/>
                </a:solidFill>
              </a:rPr>
              <a:t>Усилить адресный контроль за выполнением юридическими лицами и гражданами законодательства за счет внедрения риск-ориентированных подходов при проведении контрольно-надзорных </a:t>
            </a:r>
            <a:r>
              <a:rPr lang="ru-RU" b="1" dirty="0" smtClean="0">
                <a:solidFill>
                  <a:srgbClr val="7030A0"/>
                </a:solidFill>
              </a:rPr>
              <a:t>мероприятий</a:t>
            </a:r>
          </a:p>
          <a:p>
            <a:pPr lvl="0"/>
            <a:endParaRPr lang="ru-RU" sz="1600" dirty="0"/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04449" y="4869656"/>
            <a:ext cx="432048" cy="273844"/>
          </a:xfrm>
        </p:spPr>
        <p:txBody>
          <a:bodyPr/>
          <a:lstStyle/>
          <a:p>
            <a:fld id="{A120AF09-E37E-4D04-B26E-F515A1AEEAE5}" type="slidenum">
              <a:rPr lang="ru-RU" b="1" smtClean="0">
                <a:solidFill>
                  <a:schemeClr val="tx1"/>
                </a:solidFill>
              </a:rPr>
              <a:pPr/>
              <a:t>19</a:t>
            </a:fld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1" y="56290"/>
            <a:ext cx="642977" cy="59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3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93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678" y="636934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27895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</a:p>
        </p:txBody>
      </p:sp>
      <p:sp>
        <p:nvSpPr>
          <p:cNvPr id="9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00260" y="4876006"/>
            <a:ext cx="321454" cy="267494"/>
          </a:xfrm>
        </p:spPr>
        <p:txBody>
          <a:bodyPr/>
          <a:lstStyle/>
          <a:p>
            <a:fld id="{A120AF09-E37E-4D04-B26E-F515A1AEEAE5}" type="slidenum">
              <a:rPr lang="ru-RU" b="1" smtClean="0">
                <a:solidFill>
                  <a:schemeClr val="tx1"/>
                </a:solidFill>
              </a:rPr>
              <a:pPr/>
              <a:t>2</a:t>
            </a:fld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3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726"/>
            <a:ext cx="642977" cy="59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2498" y="1203598"/>
            <a:ext cx="8175852" cy="35086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</a:t>
            </a:r>
            <a:r>
              <a:rPr lang="ru-RU" sz="32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сполняющий обязанности руководителя Управления Федеральной службы по ветеринарному и фитосанитарному надзору по Республике </a:t>
            </a:r>
            <a:r>
              <a:rPr lang="ru-RU" sz="32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</a:t>
            </a:r>
            <a:r>
              <a:rPr lang="ru-RU" sz="32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ашкортостан</a:t>
            </a:r>
          </a:p>
          <a:p>
            <a:pPr algn="ctr"/>
            <a:endParaRPr lang="ru-RU" sz="3200" b="1" spc="50" dirty="0" smtClean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32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КУТЛИМАТОВ  РИШАТ  ФАРИТОВИЧ</a:t>
            </a:r>
            <a:endParaRPr lang="ru-RU" sz="32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3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732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F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2925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16" name="Заголовок 4"/>
          <p:cNvSpPr txBox="1">
            <a:spLocks/>
          </p:cNvSpPr>
          <p:nvPr/>
        </p:nvSpPr>
        <p:spPr>
          <a:xfrm>
            <a:off x="467545" y="107137"/>
            <a:ext cx="8155303" cy="49696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Задачи отдела внутреннего ветеринарного надзора на 2020 год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4895" y="750081"/>
            <a:ext cx="891421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1600" dirty="0"/>
          </a:p>
          <a:p>
            <a:pPr marL="285750" lvl="0" indent="-285750" algn="just">
              <a:buFont typeface="Wingdings" pitchFamily="2" charset="2"/>
              <a:buChar char="q"/>
            </a:pPr>
            <a:r>
              <a:rPr lang="ru-RU" b="1" dirty="0" smtClean="0">
                <a:solidFill>
                  <a:srgbClr val="7030A0"/>
                </a:solidFill>
              </a:rPr>
              <a:t>Усилить государственный контроль (надзор) в:</a:t>
            </a:r>
          </a:p>
          <a:p>
            <a:pPr marL="268288" lvl="0" algn="just"/>
            <a:r>
              <a:rPr lang="ru-RU" b="1" dirty="0" smtClean="0">
                <a:solidFill>
                  <a:srgbClr val="7030A0"/>
                </a:solidFill>
              </a:rPr>
              <a:t>- сфере обращения лекарственных средств;</a:t>
            </a:r>
          </a:p>
          <a:p>
            <a:pPr lvl="0" indent="268288" algn="just"/>
            <a:r>
              <a:rPr lang="ru-RU" b="1" dirty="0" smtClean="0">
                <a:solidFill>
                  <a:srgbClr val="7030A0"/>
                </a:solidFill>
              </a:rPr>
              <a:t>- области обращения с животными в целях защиты животных;</a:t>
            </a:r>
          </a:p>
          <a:p>
            <a:pPr lvl="0" indent="268288" algn="just"/>
            <a:r>
              <a:rPr lang="ru-RU" b="1" dirty="0" smtClean="0">
                <a:solidFill>
                  <a:srgbClr val="7030A0"/>
                </a:solidFill>
              </a:rPr>
              <a:t>- за оборотом контрафактных и недоброкачественных лекарственных средств для ветеринарного применения путем организации полноценного взаимодействия с МВД РБ (УЭБ и ПК)</a:t>
            </a:r>
          </a:p>
          <a:p>
            <a:pPr marL="285750" lvl="0" indent="-285750" algn="just">
              <a:buFont typeface="Wingdings" pitchFamily="2" charset="2"/>
              <a:buChar char="q"/>
            </a:pPr>
            <a:r>
              <a:rPr lang="ru-RU" b="1" dirty="0" smtClean="0">
                <a:solidFill>
                  <a:srgbClr val="7030A0"/>
                </a:solidFill>
              </a:rPr>
              <a:t>Регулярно актуализировать единый реестр проверок поднадзорных объектов с учетом риск-ориентированного подхода за счёт проводимых Управлением контрольно – надзорных мероприятий</a:t>
            </a:r>
            <a:endParaRPr lang="ru-RU" b="1" dirty="0">
              <a:solidFill>
                <a:srgbClr val="7030A0"/>
              </a:solidFill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b="1" dirty="0" smtClean="0">
                <a:solidFill>
                  <a:srgbClr val="7030A0"/>
                </a:solidFill>
              </a:rPr>
              <a:t>Проводить работу по выявлению хозяйствующих субъектов, осуществляющих розничную торговлю и хранение лекарственных средств для ветеринарного применения без разрешительных документов в рамках лицензионного контроля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32441" y="4869656"/>
            <a:ext cx="504056" cy="273844"/>
          </a:xfrm>
        </p:spPr>
        <p:txBody>
          <a:bodyPr/>
          <a:lstStyle/>
          <a:p>
            <a:fld id="{A120AF09-E37E-4D04-B26E-F515A1AEEAE5}" type="slidenum">
              <a:rPr lang="ru-RU" b="1" smtClean="0">
                <a:solidFill>
                  <a:schemeClr val="tx1"/>
                </a:solidFill>
              </a:rPr>
              <a:pPr/>
              <a:t>20</a:t>
            </a:fld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1" y="56290"/>
            <a:ext cx="642977" cy="59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3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782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6256" y="4731990"/>
            <a:ext cx="2133600" cy="273844"/>
          </a:xfrm>
        </p:spPr>
        <p:txBody>
          <a:bodyPr/>
          <a:lstStyle/>
          <a:p>
            <a:fld id="{A120AF09-E37E-4D04-B26E-F515A1AEEAE5}" type="slidenum">
              <a:rPr lang="ru-RU" b="1" smtClean="0">
                <a:solidFill>
                  <a:schemeClr val="tx1"/>
                </a:solidFill>
              </a:rPr>
              <a:pPr/>
              <a:t>21</a:t>
            </a:fld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" name="Рисунок 2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3763" y="720040"/>
            <a:ext cx="7416824" cy="122120"/>
          </a:xfrm>
          <a:prstGeom prst="rect">
            <a:avLst/>
          </a:prstGeom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1662041" y="151805"/>
            <a:ext cx="6107949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r>
              <a:rPr lang="ru-RU" sz="13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Работа в ФГИС «</a:t>
            </a:r>
            <a:r>
              <a:rPr lang="ru-RU" sz="135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Ветис</a:t>
            </a:r>
            <a:r>
              <a:rPr lang="ru-RU" sz="13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» Республика Башкортостан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A9E08CB5-672A-448D-A2C4-0B0F00EDAB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98363"/>
            <a:ext cx="1109868" cy="74682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24B58E94-EC1A-4966-A0B6-A6EB30D9853C}"/>
              </a:ext>
            </a:extLst>
          </p:cNvPr>
          <p:cNvSpPr/>
          <p:nvPr/>
        </p:nvSpPr>
        <p:spPr>
          <a:xfrm>
            <a:off x="1576460" y="1347742"/>
            <a:ext cx="2635500" cy="64807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Зарегистрировано и подтверждено 59938  хозяйствующих субъекта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FAFA2FF-5C26-447F-9DB9-72FA34B6933F}"/>
              </a:ext>
            </a:extLst>
          </p:cNvPr>
          <p:cNvSpPr/>
          <p:nvPr/>
        </p:nvSpPr>
        <p:spPr>
          <a:xfrm>
            <a:off x="2411760" y="2878254"/>
            <a:ext cx="4032448" cy="5575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специалистов, оформляющих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эВСД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ФГИС «Меркурий»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25A9F99-7178-4AB6-9AD8-E9E4F018E93D}"/>
              </a:ext>
            </a:extLst>
          </p:cNvPr>
          <p:cNvSpPr txBox="1"/>
          <p:nvPr/>
        </p:nvSpPr>
        <p:spPr>
          <a:xfrm>
            <a:off x="1576460" y="2092328"/>
            <a:ext cx="2635500" cy="689411"/>
          </a:xfrm>
          <a:prstGeom prst="rect">
            <a:avLst/>
          </a:prstGeom>
          <a:solidFill>
            <a:srgbClr val="92D05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113792" bIns="128016" numCol="1" spcCol="1270" anchor="t" anchorCtr="0">
            <a:noAutofit/>
          </a:bodyPr>
          <a:lstStyle/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Юридических лиц - 8356</a:t>
            </a: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ИП/КФХ – 12787</a:t>
            </a: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Физических лиц - 38796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8BED747-E585-4FFD-8E68-B19DA5E3F55C}"/>
              </a:ext>
            </a:extLst>
          </p:cNvPr>
          <p:cNvSpPr txBox="1"/>
          <p:nvPr/>
        </p:nvSpPr>
        <p:spPr>
          <a:xfrm>
            <a:off x="2411760" y="3532361"/>
            <a:ext cx="4032448" cy="881721"/>
          </a:xfrm>
          <a:prstGeom prst="rect">
            <a:avLst/>
          </a:prstGeom>
          <a:solidFill>
            <a:srgbClr val="92D05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113792" bIns="128016" numCol="1" spcCol="1270" anchor="t" anchorCtr="0">
            <a:noAutofit/>
          </a:bodyPr>
          <a:lstStyle/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ветеринарные  врачи – 1247 (из них с ролью «администратор» 143)</a:t>
            </a: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Аттестованные специалисты – 54</a:t>
            </a: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Уполномоченные лица ХС - 15233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5E89AC17-8D4E-41B9-B109-5B391ACC88A7}"/>
              </a:ext>
            </a:extLst>
          </p:cNvPr>
          <p:cNvSpPr/>
          <p:nvPr/>
        </p:nvSpPr>
        <p:spPr>
          <a:xfrm>
            <a:off x="4716016" y="1356326"/>
            <a:ext cx="2968392" cy="64807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Зарегистрировано производственных площадок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965A5EB-3A77-4878-9E7B-57740D3AAF46}"/>
              </a:ext>
            </a:extLst>
          </p:cNvPr>
          <p:cNvSpPr txBox="1"/>
          <p:nvPr/>
        </p:nvSpPr>
        <p:spPr>
          <a:xfrm>
            <a:off x="4716019" y="2121560"/>
            <a:ext cx="2968393" cy="689411"/>
          </a:xfrm>
          <a:prstGeom prst="rect">
            <a:avLst/>
          </a:prstGeom>
          <a:solidFill>
            <a:srgbClr val="92D05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113792" bIns="128016" numCol="1" spcCol="1270" anchor="t" anchorCtr="0">
            <a:noAutofit/>
          </a:bodyPr>
          <a:lstStyle/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статусе «подтверждено» - 66749 (99,3%)</a:t>
            </a: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статусе «не подтверждено» – 473</a:t>
            </a: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1" y="56290"/>
            <a:ext cx="642977" cy="59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71188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745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611560" y="87480"/>
            <a:ext cx="7767244" cy="486053"/>
          </a:xfrm>
          <a:noFill/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Динамика оформления </a:t>
            </a:r>
            <a:r>
              <a:rPr lang="ru-RU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эВСД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за 2019 г.</a:t>
            </a:r>
          </a:p>
        </p:txBody>
      </p:sp>
      <p:pic>
        <p:nvPicPr>
          <p:cNvPr id="5" name="Рисунок 4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87" y="578515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57200" y="4873470"/>
            <a:ext cx="386800" cy="270030"/>
          </a:xfrm>
        </p:spPr>
        <p:txBody>
          <a:bodyPr/>
          <a:lstStyle/>
          <a:p>
            <a:fld id="{A120AF09-E37E-4D04-B26E-F515A1AEEAE5}" type="slidenum">
              <a:rPr lang="ru-RU" b="1" smtClean="0">
                <a:solidFill>
                  <a:schemeClr val="tx1"/>
                </a:solidFill>
              </a:rPr>
              <a:pPr/>
              <a:t>22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4">
            <a:extLst>
              <a:ext uri="{FF2B5EF4-FFF2-40B4-BE49-F238E27FC236}">
                <a16:creationId xmlns="" xmlns:a16="http://schemas.microsoft.com/office/drawing/2014/main" id="{FE01F170-9BDE-40F4-A5B6-52D867CAA023}"/>
              </a:ext>
            </a:extLst>
          </p:cNvPr>
          <p:cNvSpPr txBox="1"/>
          <p:nvPr/>
        </p:nvSpPr>
        <p:spPr>
          <a:xfrm>
            <a:off x="870154" y="762896"/>
            <a:ext cx="7740872" cy="76512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720" tIns="30480" rIns="45720" bIns="30480" numCol="1" spcCol="1270" anchor="ctr" anchorCtr="0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kern="1200" dirty="0"/>
              <a:t>Население Республики Башкортостан 4 млн. 051 тыс. 005 чел.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kern="1200" dirty="0"/>
              <a:t>Количество эВСД на душу населения составляет </a:t>
            </a:r>
            <a:r>
              <a:rPr lang="ru-RU" sz="2000" b="1" dirty="0"/>
              <a:t>1,63</a:t>
            </a:r>
            <a:r>
              <a:rPr lang="ru-RU" sz="2000" b="1" kern="1200" dirty="0"/>
              <a:t> шт.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/>
              <a:t> </a:t>
            </a: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="" xmlns:a16="http://schemas.microsoft.com/office/drawing/2014/main" id="{BA72ED7C-D175-448A-B3C2-A9A1E20821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2121140"/>
              </p:ext>
            </p:extLst>
          </p:nvPr>
        </p:nvGraphicFramePr>
        <p:xfrm>
          <a:off x="251520" y="1439709"/>
          <a:ext cx="8562290" cy="3596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="" xmlns:a16="http://schemas.microsoft.com/office/drawing/2014/main" id="{909F7B98-3235-438E-B692-E86C79889F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9692022"/>
              </p:ext>
            </p:extLst>
          </p:nvPr>
        </p:nvGraphicFramePr>
        <p:xfrm>
          <a:off x="251520" y="1447131"/>
          <a:ext cx="8640960" cy="3589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Скругленный прямоугольник 2">
            <a:extLst>
              <a:ext uri="{FF2B5EF4-FFF2-40B4-BE49-F238E27FC236}">
                <a16:creationId xmlns="" xmlns:a16="http://schemas.microsoft.com/office/drawing/2014/main" id="{957E14AA-3908-4FBB-86EC-8E1DAE0AF933}"/>
              </a:ext>
            </a:extLst>
          </p:cNvPr>
          <p:cNvSpPr/>
          <p:nvPr/>
        </p:nvSpPr>
        <p:spPr>
          <a:xfrm>
            <a:off x="251520" y="685676"/>
            <a:ext cx="8640960" cy="733951"/>
          </a:xfrm>
          <a:prstGeom prst="roundRect">
            <a:avLst>
              <a:gd name="adj" fmla="val 10000"/>
            </a:avLst>
          </a:pr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Население Республики Башкортостан 4 млн. 051 тыс. 005 чел.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</a:t>
            </a:r>
            <a:r>
              <a:rPr lang="ru-RU" sz="19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эВСД</a:t>
            </a: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душу населения составляет 1,63 шт.</a:t>
            </a:r>
          </a:p>
          <a:p>
            <a:endParaRPr lang="ru-RU" dirty="0"/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1" y="56290"/>
            <a:ext cx="642977" cy="59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3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240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611560" y="87480"/>
            <a:ext cx="7767244" cy="486053"/>
          </a:xfrm>
          <a:noFill/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Оформление эВСД за 2019 г. по типу пользователей </a:t>
            </a:r>
          </a:p>
        </p:txBody>
      </p:sp>
      <p:pic>
        <p:nvPicPr>
          <p:cNvPr id="5" name="Рисунок 4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87" y="578515"/>
            <a:ext cx="9144000" cy="107156"/>
          </a:xfrm>
          <a:prstGeom prst="rect">
            <a:avLst/>
          </a:prstGeom>
          <a:ln>
            <a:noFill/>
          </a:ln>
        </p:spPr>
      </p:pic>
      <p:pic>
        <p:nvPicPr>
          <p:cNvPr id="8" name="Диаграмма 7">
            <a:extLst>
              <a:ext uri="{FF2B5EF4-FFF2-40B4-BE49-F238E27FC236}">
                <a16:creationId xmlns="" xmlns:a16="http://schemas.microsoft.com/office/drawing/2014/main" id="{E5130B2A-1D18-4060-B929-2A99BA004CFB}"/>
              </a:ext>
            </a:extLst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789564"/>
            <a:ext cx="8424936" cy="4158461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</p:spPr>
        <p:txBody>
          <a:bodyPr/>
          <a:lstStyle/>
          <a:p>
            <a:fld id="{A120AF09-E37E-4D04-B26E-F515A1AEEAE5}" type="slidenum">
              <a:rPr lang="ru-RU" b="1" smtClean="0">
                <a:solidFill>
                  <a:schemeClr val="tx1"/>
                </a:solidFill>
              </a:rPr>
              <a:pPr/>
              <a:t>23</a:t>
            </a:fld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1" y="56290"/>
            <a:ext cx="642977" cy="59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3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898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2925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611560" y="12227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Мониторинг работы по оформлению эВСД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="" xmlns:a16="http://schemas.microsoft.com/office/drawing/2014/main" id="{3E5E2741-9C3A-40C1-B4C1-5D73F1907D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1898866"/>
              </p:ext>
            </p:extLst>
          </p:nvPr>
        </p:nvGraphicFramePr>
        <p:xfrm>
          <a:off x="179512" y="500749"/>
          <a:ext cx="8750174" cy="4286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802240" y="486651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24</a:t>
            </a:r>
            <a:endParaRPr lang="ru-RU" sz="1200" b="1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1" y="56290"/>
            <a:ext cx="642977" cy="59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3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92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2925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611560" y="-11383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Контроль продукции животного происхождения, кормов и животных за 2019 г. 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CBF985B1-27E2-4837-854F-1C1AADFA16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568" y="817050"/>
            <a:ext cx="5904656" cy="216838"/>
          </a:xfrm>
        </p:spPr>
        <p:txBody>
          <a:bodyPr>
            <a:noAutofit/>
          </a:bodyPr>
          <a:lstStyle/>
          <a:p>
            <a:pPr algn="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Российской Федерации, ТС и СНГ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="" xmlns:a16="http://schemas.microsoft.com/office/drawing/2014/main" id="{D601F80E-D369-472B-AC4C-3DB3DD9CFB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0392478"/>
              </p:ext>
            </p:extLst>
          </p:nvPr>
        </p:nvGraphicFramePr>
        <p:xfrm>
          <a:off x="179512" y="1100861"/>
          <a:ext cx="8784976" cy="3935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802240" y="486650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25</a:t>
            </a:r>
            <a:endParaRPr lang="ru-RU" sz="1200" b="1" dirty="0"/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9" y="82843"/>
            <a:ext cx="642977" cy="59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3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969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2925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611560" y="-62977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Контроль продукции животного происхождения, кормов и животных за 2019 г. при импорте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="" xmlns:a16="http://schemas.microsoft.com/office/drawing/2014/main" id="{C3B54219-8366-4A2E-A961-E47FBADF69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5919387"/>
              </p:ext>
            </p:extLst>
          </p:nvPr>
        </p:nvGraphicFramePr>
        <p:xfrm>
          <a:off x="467545" y="885573"/>
          <a:ext cx="8462141" cy="3954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" name="Схема 3">
            <a:extLst>
              <a:ext uri="{FF2B5EF4-FFF2-40B4-BE49-F238E27FC236}">
                <a16:creationId xmlns="" xmlns:a16="http://schemas.microsoft.com/office/drawing/2014/main" id="{63E3837F-F4AD-4205-8820-D3ED7F72FC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3189406"/>
              </p:ext>
            </p:extLst>
          </p:nvPr>
        </p:nvGraphicFramePr>
        <p:xfrm>
          <a:off x="467543" y="885572"/>
          <a:ext cx="8208914" cy="4020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802240" y="486651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26</a:t>
            </a:r>
            <a:endParaRPr lang="ru-RU" sz="1200" b="1" dirty="0"/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290"/>
            <a:ext cx="642977" cy="59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3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02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2925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628455" y="-11383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Контроль продукции животного происхождения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за 2019 г. при экспорте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="" xmlns:a16="http://schemas.microsoft.com/office/drawing/2014/main" id="{979FC7A7-1418-4BD3-B249-81BEA88BF4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0636766"/>
              </p:ext>
            </p:extLst>
          </p:nvPr>
        </p:nvGraphicFramePr>
        <p:xfrm>
          <a:off x="530973" y="987574"/>
          <a:ext cx="8217491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802240" y="486650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27</a:t>
            </a:r>
            <a:endParaRPr lang="ru-RU" sz="1200" b="1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1" y="56290"/>
            <a:ext cx="642977" cy="59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3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59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2925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611560" y="8748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Контроль на Государственной границе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в Международном аэропорту «Уфа»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843809" y="831269"/>
            <a:ext cx="6085877" cy="2532571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r>
              <a:rPr lang="ru-RU" sz="1650" b="1" dirty="0"/>
              <a:t>В воздушном пункте пропуска через Государственную границу Российской Федерации в Международном аэропорту «Уфа» специалистами отдела в ходе досмотра ручной клади и багажа пассажиров, следующих из стран СНГ (Азербайджана, Таджикистана, Узбекистана), Грузии и Турции выявлено </a:t>
            </a:r>
            <a:r>
              <a:rPr lang="ru-RU" sz="1650" b="1" dirty="0">
                <a:solidFill>
                  <a:srgbClr val="FF0000"/>
                </a:solidFill>
              </a:rPr>
              <a:t>294</a:t>
            </a:r>
            <a:r>
              <a:rPr lang="ru-RU" sz="1650" b="1" dirty="0"/>
              <a:t> нарушения ветеринарно-санитарных правил перевозок животноводческих грузов  (отсутствие ветеринарных сопроводительных документов) изъято и утилизировано </a:t>
            </a:r>
            <a:r>
              <a:rPr lang="ru-RU" sz="1650" b="1" dirty="0">
                <a:solidFill>
                  <a:srgbClr val="FF0000"/>
                </a:solidFill>
              </a:rPr>
              <a:t>665,3 кг </a:t>
            </a:r>
            <a:r>
              <a:rPr lang="ru-RU" sz="1650" b="1" dirty="0"/>
              <a:t>продукции животного происхождения</a:t>
            </a:r>
          </a:p>
          <a:p>
            <a:pPr algn="ctr"/>
            <a:endParaRPr lang="ru-RU" sz="165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5B3FEBF-FD91-4F90-A2FD-30CEF75EC5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48519"/>
            <a:ext cx="2326432" cy="217253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AA06B04-6BE5-4B05-B1CA-F41512F279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19489"/>
            <a:ext cx="2326432" cy="191192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E15FCEB-C71E-4954-AF8F-AD465E1005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496" y="3474736"/>
            <a:ext cx="2110627" cy="155667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42B9A022-32BA-43AA-B7B8-4D3D608FF6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279" y="3507858"/>
            <a:ext cx="2295525" cy="1551361"/>
          </a:xfrm>
          <a:prstGeom prst="rect">
            <a:avLst/>
          </a:prstGeom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02240" y="486650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28</a:t>
            </a:r>
            <a:endParaRPr lang="ru-RU" sz="1200" b="1" dirty="0"/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1" y="56290"/>
            <a:ext cx="642977" cy="59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3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208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D506F1B-894F-4B12-9806-3CDD2D3069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640" y="762920"/>
            <a:ext cx="2376264" cy="705421"/>
          </a:xfrm>
          <a:prstGeom prst="rect">
            <a:avLst/>
          </a:prstGeom>
        </p:spPr>
      </p:pic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42925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611560" y="87479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Работа в режиме санкций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75858" y="1347615"/>
            <a:ext cx="5760639" cy="3591528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sz="1400" b="1" dirty="0"/>
          </a:p>
          <a:p>
            <a:pPr algn="ctr"/>
            <a:r>
              <a:rPr lang="ru-RU" sz="1400" b="1" dirty="0"/>
              <a:t>В целях предотвращения нелегальных поставок на территорию Российской Федерации продукции из стран, указанных в постановлениях Правительства Российской Федерации от 07.08.2014 г. № 778 «О мерах по реализации указов президента Российской Федерации от 06.08.2014 г. № 560», от 24.06.2015 г.      № 320 и от 29.06.2016 г. № 305 «О продлении действий отдельных специальных экономических мер в целях обеспечения безопасности Российской Федерации» за 2019 год совместно с Башкортостанской таможней, Прокуратурой и Роспотребнадзором проведено </a:t>
            </a:r>
            <a:r>
              <a:rPr lang="ru-RU" sz="1400" b="1" dirty="0">
                <a:solidFill>
                  <a:srgbClr val="FF0000"/>
                </a:solidFill>
              </a:rPr>
              <a:t>26</a:t>
            </a:r>
            <a:r>
              <a:rPr lang="ru-RU" sz="1400" b="1" dirty="0"/>
              <a:t> комиссионных контрольных мероприятий оптовых баз по хранению и реализации продукции животного происхождения. Выявлена продукция из санкционного списка: сыр производства Германии, Голландии и Швейцарии в количестве </a:t>
            </a:r>
            <a:r>
              <a:rPr lang="ru-RU" sz="1400" b="1" dirty="0">
                <a:solidFill>
                  <a:srgbClr val="FF0000"/>
                </a:solidFill>
              </a:rPr>
              <a:t>24,832 кг </a:t>
            </a:r>
            <a:r>
              <a:rPr lang="ru-RU" sz="1400" b="1" dirty="0"/>
              <a:t>и рыба производства Дании в количестве </a:t>
            </a:r>
            <a:r>
              <a:rPr lang="ru-RU" sz="1400" b="1" dirty="0">
                <a:solidFill>
                  <a:srgbClr val="FF0000"/>
                </a:solidFill>
              </a:rPr>
              <a:t>4,386 кг. </a:t>
            </a:r>
            <a:r>
              <a:rPr lang="ru-RU" sz="1400" b="1" dirty="0"/>
              <a:t>Вышеуказанная животноводческая продукция изъята и уничтожена</a:t>
            </a:r>
          </a:p>
          <a:p>
            <a:r>
              <a:rPr lang="ru-RU" b="1" dirty="0"/>
              <a:t> </a:t>
            </a:r>
            <a:endParaRPr lang="ru-RU" dirty="0"/>
          </a:p>
          <a:p>
            <a:pPr algn="ctr"/>
            <a:endParaRPr lang="ru-RU" dirty="0"/>
          </a:p>
        </p:txBody>
      </p:sp>
      <p:pic>
        <p:nvPicPr>
          <p:cNvPr id="15" name="Рисунок 14" descr="C:\Users\vp05\AppData\Local\Microsoft\Windows\Temporary Internet Files\Content.Word\IMG_20190125_115536.jpg">
            <a:extLst>
              <a:ext uri="{FF2B5EF4-FFF2-40B4-BE49-F238E27FC236}">
                <a16:creationId xmlns="" xmlns:a16="http://schemas.microsoft.com/office/drawing/2014/main" id="{5DCF9FF9-AE22-4D8F-8926-86D2A64FE33B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938875"/>
            <a:ext cx="3059832" cy="194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BECB965-C669-477E-AD46-287C3145A4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95219"/>
            <a:ext cx="3059832" cy="19439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802240" y="486650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29</a:t>
            </a:r>
            <a:endParaRPr lang="ru-RU" sz="1200" b="1" dirty="0"/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1" y="56290"/>
            <a:ext cx="642977" cy="59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3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346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ac.gov.ru/files/s/350x0/files/events/24375___JPG____1571754188_730ad3f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79" y="1492921"/>
            <a:ext cx="2651096" cy="187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678" y="636934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27895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</a:p>
        </p:txBody>
      </p:sp>
      <p:sp>
        <p:nvSpPr>
          <p:cNvPr id="9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95801" y="4879761"/>
            <a:ext cx="419152" cy="267494"/>
          </a:xfrm>
        </p:spPr>
        <p:txBody>
          <a:bodyPr/>
          <a:lstStyle/>
          <a:p>
            <a:fld id="{A120AF09-E37E-4D04-B26E-F515A1AEEAE5}" type="slidenum">
              <a:rPr lang="ru-RU" b="1" smtClean="0">
                <a:solidFill>
                  <a:schemeClr val="tx1"/>
                </a:solidFill>
              </a:rPr>
              <a:pPr/>
              <a:t>3</a:t>
            </a:fld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3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28" y="90473"/>
            <a:ext cx="738287" cy="68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0106216"/>
              </p:ext>
            </p:extLst>
          </p:nvPr>
        </p:nvGraphicFramePr>
        <p:xfrm>
          <a:off x="1331640" y="851548"/>
          <a:ext cx="7968208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96" y="3795886"/>
            <a:ext cx="4626017" cy="936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323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F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2925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16" name="Заголовок 4"/>
          <p:cNvSpPr txBox="1">
            <a:spLocks/>
          </p:cNvSpPr>
          <p:nvPr/>
        </p:nvSpPr>
        <p:spPr>
          <a:xfrm>
            <a:off x="467545" y="107137"/>
            <a:ext cx="8155303" cy="49696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Задачи отдела ветеринарного надзора на государственной границе РФ </a:t>
            </a:r>
          </a:p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транспорте на 2020 год</a:t>
            </a:r>
          </a:p>
          <a:p>
            <a:endParaRPr lang="ru-RU" sz="1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15566"/>
            <a:ext cx="884220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itchFamily="2" charset="2"/>
              <a:buChar char="v"/>
            </a:pPr>
            <a:r>
              <a:rPr lang="ru-RU" sz="1600" b="1" dirty="0">
                <a:solidFill>
                  <a:srgbClr val="C00000"/>
                </a:solidFill>
              </a:rPr>
              <a:t>Повышать уровень знаний инспекторов отдела в отношении законодательных и нормативных правовых актов, действующих в соответствующих сферах надзора, а также регламентирующих прохождение государственной гражданской службы в Российской </a:t>
            </a:r>
            <a:r>
              <a:rPr lang="ru-RU" sz="1600" b="1" dirty="0" smtClean="0">
                <a:solidFill>
                  <a:srgbClr val="C00000"/>
                </a:solidFill>
              </a:rPr>
              <a:t>Федерации</a:t>
            </a:r>
            <a:endParaRPr lang="ru-RU" sz="1600" b="1" dirty="0">
              <a:solidFill>
                <a:srgbClr val="C00000"/>
              </a:solidFill>
            </a:endParaRPr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ru-RU" sz="1600" b="1" dirty="0">
                <a:solidFill>
                  <a:srgbClr val="C00000"/>
                </a:solidFill>
              </a:rPr>
              <a:t>Повышать взаимодействие с правоохранительными органами, органами исполнительной власти и органами местного самоуправления Республики </a:t>
            </a:r>
            <a:r>
              <a:rPr lang="ru-RU" sz="1600" b="1" dirty="0" smtClean="0">
                <a:solidFill>
                  <a:srgbClr val="C00000"/>
                </a:solidFill>
              </a:rPr>
              <a:t>Башкортостан</a:t>
            </a:r>
            <a:endParaRPr lang="ru-RU" sz="1600" b="1" dirty="0">
              <a:solidFill>
                <a:srgbClr val="C00000"/>
              </a:solidFill>
            </a:endParaRPr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ru-RU" sz="1600" b="1" dirty="0">
                <a:solidFill>
                  <a:srgbClr val="C00000"/>
                </a:solidFill>
              </a:rPr>
              <a:t>Предупреждать занос инфекционных болезней животных из иностранных государств в Международном </a:t>
            </a:r>
            <a:r>
              <a:rPr lang="ru-RU" sz="1600" b="1" dirty="0" smtClean="0">
                <a:solidFill>
                  <a:srgbClr val="C00000"/>
                </a:solidFill>
              </a:rPr>
              <a:t>аэропорту </a:t>
            </a:r>
            <a:r>
              <a:rPr lang="ru-RU" sz="1600" b="1" dirty="0">
                <a:solidFill>
                  <a:srgbClr val="C00000"/>
                </a:solidFill>
              </a:rPr>
              <a:t>«Уфа» путем усовершенствования программного обеспечения и оснащения приборно-измерительной базы пункта пропуска для проведения комплекса профилактических мероприятий по контролю грузов и ручной клади пассажиров, прибывающих из-за </a:t>
            </a:r>
            <a:r>
              <a:rPr lang="ru-RU" sz="1600" b="1" dirty="0" smtClean="0">
                <a:solidFill>
                  <a:srgbClr val="C00000"/>
                </a:solidFill>
              </a:rPr>
              <a:t>рубежа</a:t>
            </a:r>
            <a:endParaRPr lang="ru-RU" sz="1600" b="1" dirty="0">
              <a:solidFill>
                <a:srgbClr val="C00000"/>
              </a:solidFill>
            </a:endParaRPr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ru-RU" sz="1600" b="1" dirty="0">
                <a:solidFill>
                  <a:srgbClr val="C00000"/>
                </a:solidFill>
              </a:rPr>
              <a:t>Во взаимодействии с ФГБУ «Башкирский </a:t>
            </a:r>
            <a:r>
              <a:rPr lang="ru-RU" sz="1600" b="1" dirty="0" err="1">
                <a:solidFill>
                  <a:srgbClr val="C00000"/>
                </a:solidFill>
              </a:rPr>
              <a:t>референтный</a:t>
            </a:r>
            <a:r>
              <a:rPr lang="ru-RU" sz="1600" b="1" dirty="0">
                <a:solidFill>
                  <a:srgbClr val="C00000"/>
                </a:solidFill>
              </a:rPr>
              <a:t> центр </a:t>
            </a:r>
            <a:r>
              <a:rPr lang="ru-RU" sz="1600" b="1" dirty="0" err="1">
                <a:solidFill>
                  <a:srgbClr val="C00000"/>
                </a:solidFill>
              </a:rPr>
              <a:t>Россельхознадзора</a:t>
            </a:r>
            <a:r>
              <a:rPr lang="ru-RU" sz="1600" b="1" dirty="0">
                <a:solidFill>
                  <a:srgbClr val="C00000"/>
                </a:solidFill>
              </a:rPr>
              <a:t>» </a:t>
            </a:r>
            <a:r>
              <a:rPr lang="ru-RU" sz="1600" b="1" dirty="0" smtClean="0">
                <a:solidFill>
                  <a:srgbClr val="C00000"/>
                </a:solidFill>
              </a:rPr>
              <a:t>проводить комплекс </a:t>
            </a:r>
            <a:r>
              <a:rPr lang="ru-RU" sz="1600" b="1" dirty="0">
                <a:solidFill>
                  <a:srgbClr val="C00000"/>
                </a:solidFill>
              </a:rPr>
              <a:t>диагностических </a:t>
            </a:r>
            <a:r>
              <a:rPr lang="ru-RU" sz="1600" b="1" dirty="0" smtClean="0">
                <a:solidFill>
                  <a:srgbClr val="C00000"/>
                </a:solidFill>
              </a:rPr>
              <a:t>исследований:</a:t>
            </a:r>
          </a:p>
          <a:p>
            <a:pPr lvl="0" indent="268288" algn="just"/>
            <a:r>
              <a:rPr lang="ru-RU" sz="1600" b="1" dirty="0" smtClean="0">
                <a:solidFill>
                  <a:srgbClr val="C00000"/>
                </a:solidFill>
              </a:rPr>
              <a:t>- по </a:t>
            </a:r>
            <a:r>
              <a:rPr lang="ru-RU" sz="1600" b="1" dirty="0">
                <a:solidFill>
                  <a:srgbClr val="C00000"/>
                </a:solidFill>
              </a:rPr>
              <a:t>обеспечению исполнения плана государственного эпизоотического </a:t>
            </a:r>
            <a:r>
              <a:rPr lang="ru-RU" sz="1600" b="1" dirty="0" smtClean="0">
                <a:solidFill>
                  <a:srgbClr val="C00000"/>
                </a:solidFill>
              </a:rPr>
              <a:t>мониторинга</a:t>
            </a:r>
            <a:endParaRPr lang="ru-RU" sz="1600" b="1" dirty="0">
              <a:solidFill>
                <a:srgbClr val="C00000"/>
              </a:solidFill>
            </a:endParaRPr>
          </a:p>
          <a:p>
            <a:pPr lvl="0" indent="268288" algn="just"/>
            <a:r>
              <a:rPr lang="ru-RU" sz="1600" b="1" dirty="0" smtClean="0">
                <a:solidFill>
                  <a:srgbClr val="C00000"/>
                </a:solidFill>
              </a:rPr>
              <a:t>- завозимого </a:t>
            </a:r>
            <a:r>
              <a:rPr lang="ru-RU" sz="1600" b="1" dirty="0">
                <a:solidFill>
                  <a:srgbClr val="C00000"/>
                </a:solidFill>
              </a:rPr>
              <a:t>из-за рубежа импортного скота по профилактике и выявлению возбудителей заразных болезней </a:t>
            </a:r>
            <a:r>
              <a:rPr lang="ru-RU" sz="1600" b="1" dirty="0" smtClean="0">
                <a:solidFill>
                  <a:srgbClr val="C00000"/>
                </a:solidFill>
              </a:rPr>
              <a:t>животных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22849" y="4869656"/>
            <a:ext cx="413648" cy="273844"/>
          </a:xfrm>
        </p:spPr>
        <p:txBody>
          <a:bodyPr/>
          <a:lstStyle/>
          <a:p>
            <a:fld id="{A120AF09-E37E-4D04-B26E-F515A1AEEAE5}" type="slidenum">
              <a:rPr lang="ru-RU" b="1" smtClean="0">
                <a:solidFill>
                  <a:schemeClr val="tx1"/>
                </a:solidFill>
              </a:rPr>
              <a:pPr/>
              <a:t>30</a:t>
            </a:fld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1" y="56290"/>
            <a:ext cx="642977" cy="59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3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742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F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2925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16" name="Заголовок 4"/>
          <p:cNvSpPr txBox="1">
            <a:spLocks/>
          </p:cNvSpPr>
          <p:nvPr/>
        </p:nvSpPr>
        <p:spPr>
          <a:xfrm>
            <a:off x="467545" y="107137"/>
            <a:ext cx="8155303" cy="49696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Задачи отдела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ветеринарного надзора на государственной границе РФ </a:t>
            </a:r>
          </a:p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транспорте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2020 год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91371" y="694457"/>
            <a:ext cx="87129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itchFamily="2" charset="2"/>
              <a:buChar char="v"/>
            </a:pPr>
            <a:r>
              <a:rPr lang="ru-RU" sz="1600" b="1" dirty="0">
                <a:solidFill>
                  <a:srgbClr val="C00000"/>
                </a:solidFill>
              </a:rPr>
              <a:t>Обеспечивать контроль соответствия продовольственного сырья и   пищевых продуктов требованиям Технических регламентов Таможенного союза с целью выявления и пресечения оборота фальсификационной и </a:t>
            </a:r>
            <a:r>
              <a:rPr lang="ru-RU" sz="1600" b="1" dirty="0" err="1">
                <a:solidFill>
                  <a:srgbClr val="C00000"/>
                </a:solidFill>
              </a:rPr>
              <a:t>санкционной</a:t>
            </a:r>
            <a:r>
              <a:rPr lang="ru-RU" sz="1600" b="1" dirty="0">
                <a:solidFill>
                  <a:srgbClr val="C00000"/>
                </a:solidFill>
              </a:rPr>
              <a:t> продукции за счет обследования предприятий и государственного лабораторного </a:t>
            </a:r>
            <a:r>
              <a:rPr lang="ru-RU" sz="1600" b="1" dirty="0" smtClean="0">
                <a:solidFill>
                  <a:srgbClr val="C00000"/>
                </a:solidFill>
              </a:rPr>
              <a:t>мониторинга</a:t>
            </a:r>
            <a:endParaRPr lang="ru-RU" sz="1600" b="1" dirty="0">
              <a:solidFill>
                <a:srgbClr val="C00000"/>
              </a:solidFill>
            </a:endParaRPr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ru-RU" sz="1600" b="1" dirty="0">
                <a:solidFill>
                  <a:srgbClr val="C00000"/>
                </a:solidFill>
              </a:rPr>
              <a:t>Повышать эффективность исполнения постановления Правительства Российской Федерации от 07.08.2014 № 778 «О мерах по реализации Указа Президента Российской Федерации от 6 августа 2014 года № 560 «О применении отдельных специальных экономических мер в целях безопасности РФ» за счет увеличения количества совместных рейдовых мероприятий с </a:t>
            </a:r>
            <a:r>
              <a:rPr lang="ru-RU" sz="1600" b="1" dirty="0" err="1">
                <a:solidFill>
                  <a:srgbClr val="C00000"/>
                </a:solidFill>
              </a:rPr>
              <a:t>Башкортостанской</a:t>
            </a:r>
            <a:r>
              <a:rPr lang="ru-RU" sz="1600" b="1" dirty="0">
                <a:solidFill>
                  <a:srgbClr val="C00000"/>
                </a:solidFill>
              </a:rPr>
              <a:t> Таможней, Управлением </a:t>
            </a:r>
            <a:r>
              <a:rPr lang="ru-RU" sz="1600" b="1" dirty="0" err="1">
                <a:solidFill>
                  <a:srgbClr val="C00000"/>
                </a:solidFill>
              </a:rPr>
              <a:t>Роспотребнадзора</a:t>
            </a:r>
            <a:r>
              <a:rPr lang="ru-RU" sz="1600" b="1" dirty="0">
                <a:solidFill>
                  <a:srgbClr val="C00000"/>
                </a:solidFill>
              </a:rPr>
              <a:t> по РБ, УФСБ по РБ и </a:t>
            </a:r>
            <a:r>
              <a:rPr lang="ru-RU" sz="1600" b="1" dirty="0" smtClean="0">
                <a:solidFill>
                  <a:srgbClr val="C00000"/>
                </a:solidFill>
              </a:rPr>
              <a:t>Прокуратурой</a:t>
            </a:r>
            <a:endParaRPr lang="ru-RU" sz="1600" b="1" dirty="0">
              <a:solidFill>
                <a:srgbClr val="C00000"/>
              </a:solidFill>
            </a:endParaRPr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ru-RU" sz="1600" b="1" dirty="0">
                <a:solidFill>
                  <a:srgbClr val="C00000"/>
                </a:solidFill>
              </a:rPr>
              <a:t>Совершенствовать работу, направленную на выявление, пресечение и предотвращение правонарушений в установленной сфере деятельности, обращать внимание на необходимость обеспечения комплексного подхода при проведении контрольно-надзорных мероприятий для недопущения излишнего административного давления на </a:t>
            </a:r>
            <a:r>
              <a:rPr lang="ru-RU" sz="1600" b="1" dirty="0" smtClean="0">
                <a:solidFill>
                  <a:srgbClr val="C00000"/>
                </a:solidFill>
              </a:rPr>
              <a:t>бизнес</a:t>
            </a:r>
            <a:endParaRPr lang="ru-RU" sz="1600" b="1" dirty="0">
              <a:solidFill>
                <a:srgbClr val="C00000"/>
              </a:solidFill>
            </a:endParaRPr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ru-RU" sz="1600" b="1" dirty="0">
                <a:solidFill>
                  <a:srgbClr val="C00000"/>
                </a:solidFill>
              </a:rPr>
              <a:t>Оказывать содействие региональным производителям сельхозпродукции в получении доступа на рынки государств Таможенного союза и зарубежных стран за счет включения в Реестр Таможенного союза и Реестр третьих </a:t>
            </a:r>
            <a:r>
              <a:rPr lang="ru-RU" sz="1600" b="1" dirty="0" smtClean="0">
                <a:solidFill>
                  <a:srgbClr val="C00000"/>
                </a:solidFill>
              </a:rPr>
              <a:t>стран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22849" y="4869656"/>
            <a:ext cx="413648" cy="273844"/>
          </a:xfrm>
        </p:spPr>
        <p:txBody>
          <a:bodyPr/>
          <a:lstStyle/>
          <a:p>
            <a:fld id="{A120AF09-E37E-4D04-B26E-F515A1AEEAE5}" type="slidenum">
              <a:rPr lang="ru-RU" b="1" smtClean="0">
                <a:solidFill>
                  <a:schemeClr val="tx1"/>
                </a:solidFill>
              </a:rPr>
              <a:pPr/>
              <a:t>31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Номер слайда 1"/>
          <p:cNvSpPr txBox="1">
            <a:spLocks/>
          </p:cNvSpPr>
          <p:nvPr/>
        </p:nvSpPr>
        <p:spPr>
          <a:xfrm>
            <a:off x="8622848" y="4869656"/>
            <a:ext cx="41364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20AF09-E37E-4D04-B26E-F515A1AEEAE5}" type="slidenum">
              <a:rPr lang="ru-RU" b="1" smtClean="0">
                <a:solidFill>
                  <a:schemeClr val="tx1"/>
                </a:solidFill>
              </a:rPr>
              <a:pPr/>
              <a:t>31</a:t>
            </a:fld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1" y="56290"/>
            <a:ext cx="642977" cy="59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3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744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2925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52" name="Скругленный прямоугольник 51"/>
          <p:cNvSpPr/>
          <p:nvPr/>
        </p:nvSpPr>
        <p:spPr>
          <a:xfrm>
            <a:off x="-243" y="843558"/>
            <a:ext cx="9144000" cy="1080120"/>
          </a:xfrm>
          <a:prstGeom prst="roundRect">
            <a:avLst>
              <a:gd name="adj" fmla="val 1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0" y="897564"/>
            <a:ext cx="1656184" cy="97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8" y="1977685"/>
            <a:ext cx="2832300" cy="15391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" y="3516848"/>
            <a:ext cx="2844051" cy="1518633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3059832" y="2031689"/>
            <a:ext cx="5976664" cy="30037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</a:t>
            </a:r>
            <a:r>
              <a:rPr lang="ru-RU" sz="1600" dirty="0"/>
              <a:t>С 01.01.2020 года </a:t>
            </a:r>
            <a:r>
              <a:rPr lang="ru-RU" sz="1600" u="sng" dirty="0"/>
              <a:t>деятельность контактных зоопарков в России под запретом</a:t>
            </a:r>
            <a:r>
              <a:rPr lang="ru-RU" sz="1600" dirty="0"/>
              <a:t>. </a:t>
            </a:r>
          </a:p>
          <a:p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</a:t>
            </a:r>
            <a:r>
              <a:rPr lang="ru-RU" sz="1600" u="sng" dirty="0"/>
              <a:t> </a:t>
            </a:r>
            <a:r>
              <a:rPr lang="ru-RU" sz="1600" b="1" u="sng" dirty="0"/>
              <a:t>Физический контакт с животными НЕ ДОПУСКАЕТСЯ</a:t>
            </a:r>
            <a:r>
              <a:rPr lang="ru-RU" sz="1600" dirty="0"/>
              <a:t>! Об этом говорит пункт 4 статьи 15 настоящего Федерального закона.</a:t>
            </a:r>
          </a:p>
          <a:p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ru-RU" sz="1600" dirty="0"/>
              <a:t>Если владельцы контактного зоопарка пытаются замаскироваться под </a:t>
            </a:r>
            <a:r>
              <a:rPr lang="ru-RU" sz="1600" b="1" u="sng" dirty="0"/>
              <a:t>«выставку»</a:t>
            </a:r>
            <a:r>
              <a:rPr lang="ru-RU" sz="1600" dirty="0"/>
              <a:t>, нужно применять </a:t>
            </a:r>
            <a:r>
              <a:rPr lang="ru-RU" sz="1600" b="1" i="1" u="sng" dirty="0"/>
              <a:t>требования к использованию животных в культурно-зрелищных целях и их содержанию</a:t>
            </a:r>
            <a:r>
              <a:rPr lang="ru-RU" sz="1600" b="1" i="1" dirty="0"/>
              <a:t>, </a:t>
            </a:r>
            <a:r>
              <a:rPr lang="ru-RU" sz="1600" dirty="0"/>
              <a:t>утвержденные</a:t>
            </a:r>
            <a:r>
              <a:rPr lang="ru-RU" sz="1600" b="1" i="1" dirty="0"/>
              <a:t> постановлением Правительства Российской Федерации от 30.12.2019 г. № 1937</a:t>
            </a:r>
            <a:r>
              <a:rPr lang="ru-RU" sz="1600" dirty="0"/>
              <a:t>, согласно которым </a:t>
            </a:r>
            <a:r>
              <a:rPr lang="ru-RU" sz="1600" b="1" u="sng" dirty="0"/>
              <a:t>выставки животных не могут работать дольше четырёх дней</a:t>
            </a:r>
            <a:r>
              <a:rPr lang="ru-RU" sz="1600" dirty="0"/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835697" y="897566"/>
            <a:ext cx="7093989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</a:pPr>
            <a:r>
              <a:rPr lang="ru-RU" alt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Федеральный закон от 27.12.2018 N 498-ФЗ (ред. от 27.12.2019)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</a:pPr>
            <a:r>
              <a:rPr lang="ru-RU" alt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«Об ответственном обращении с животными и о внесении изменений в отдельные законодательные акты </a:t>
            </a:r>
            <a:endParaRPr lang="ru-RU" altLang="ru-RU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</a:pPr>
            <a:r>
              <a:rPr lang="ru-RU" alt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Российской </a:t>
            </a:r>
            <a:r>
              <a:rPr lang="ru-RU" alt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Федерации»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59233" y="70799"/>
            <a:ext cx="824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alt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Об ответственном обращении с животными и о внесении изменений в отдельные законодательные акты Российской Федерации</a:t>
            </a:r>
            <a:endParaRPr lang="ru-RU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1" y="81714"/>
            <a:ext cx="505252" cy="46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214" y="212292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22849" y="4869656"/>
            <a:ext cx="413648" cy="273844"/>
          </a:xfrm>
        </p:spPr>
        <p:txBody>
          <a:bodyPr/>
          <a:lstStyle/>
          <a:p>
            <a:fld id="{A120AF09-E37E-4D04-B26E-F515A1AEEAE5}" type="slidenum">
              <a:rPr lang="ru-RU" b="1" smtClean="0">
                <a:solidFill>
                  <a:schemeClr val="tx1"/>
                </a:solidFill>
              </a:rPr>
              <a:pPr/>
              <a:t>32</a:t>
            </a:fld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75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572000" y="843558"/>
            <a:ext cx="4464496" cy="421246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2925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539552" y="50172"/>
            <a:ext cx="824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alt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Об ответственном обращении с животными и о внесении изменений в отдельные законодательные акты Российской Федерации</a:t>
            </a:r>
            <a:endParaRPr lang="ru-RU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987574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u="sng" dirty="0"/>
              <a:t>Должны быть установлены порядки</a:t>
            </a:r>
            <a:r>
              <a:rPr lang="ru-RU" sz="1600" dirty="0"/>
              <a:t>:</a:t>
            </a:r>
          </a:p>
          <a:p>
            <a:pPr lvl="0"/>
            <a:r>
              <a:rPr lang="en-US" sz="1600" b="1" dirty="0"/>
              <a:t>- </a:t>
            </a:r>
            <a:r>
              <a:rPr lang="ru-RU" sz="1600" b="1" dirty="0"/>
              <a:t>организации деятельности приютов для животных и норм содержания животных в них</a:t>
            </a:r>
            <a:r>
              <a:rPr lang="ru-RU" sz="1600" dirty="0"/>
              <a:t> в соответствии с утвержденными Правительством Российской Федерации </a:t>
            </a:r>
            <a:r>
              <a:rPr lang="ru-RU" sz="1600" b="1" u="sng" dirty="0">
                <a:hlinkClick r:id="rId4"/>
              </a:rPr>
              <a:t>методическими указаниями</a:t>
            </a:r>
            <a:r>
              <a:rPr lang="ru-RU" sz="1600" dirty="0"/>
              <a:t> по организации деятельности приютов для животных и нормам содержания животных в них, утвержденными </a:t>
            </a:r>
            <a:r>
              <a:rPr lang="ru-RU" sz="1600" b="1" i="1" dirty="0"/>
              <a:t>постановлением Правительства Российской Федерации от 23.11.2019 г. № 1504</a:t>
            </a:r>
            <a:r>
              <a:rPr lang="ru-RU" sz="1600" dirty="0"/>
              <a:t>;</a:t>
            </a:r>
          </a:p>
          <a:p>
            <a:pPr lvl="0"/>
            <a:r>
              <a:rPr lang="en-US" sz="1600" b="1" dirty="0"/>
              <a:t>- </a:t>
            </a:r>
            <a:r>
              <a:rPr lang="ru-RU" sz="1600" b="1" dirty="0"/>
              <a:t>осуществления деятельности по обращению с животными без владельцев</a:t>
            </a:r>
            <a:r>
              <a:rPr lang="ru-RU" sz="1600" dirty="0"/>
              <a:t> согласно соответствующих </a:t>
            </a:r>
            <a:r>
              <a:rPr lang="ru-RU" sz="1600" b="1" u="sng" dirty="0"/>
              <a:t>методических </a:t>
            </a:r>
            <a:r>
              <a:rPr lang="ru-RU" sz="1600" b="1" u="sng" dirty="0">
                <a:hlinkClick r:id="rId5"/>
              </a:rPr>
              <a:t>указани</a:t>
            </a:r>
            <a:r>
              <a:rPr lang="ru-RU" sz="1600" b="1" u="sng" dirty="0"/>
              <a:t>й</a:t>
            </a:r>
            <a:r>
              <a:rPr lang="ru-RU" sz="1600" dirty="0"/>
              <a:t>, утвержденных </a:t>
            </a:r>
            <a:r>
              <a:rPr lang="ru-RU" sz="1600" b="1" i="1" dirty="0"/>
              <a:t>постановлением Правительства Российской Федерации от 10.09.2019 г. № 1180</a:t>
            </a:r>
            <a:r>
              <a:rPr lang="ru-RU" sz="1600" dirty="0"/>
              <a:t>.</a:t>
            </a:r>
          </a:p>
        </p:txBody>
      </p:sp>
      <p:pic>
        <p:nvPicPr>
          <p:cNvPr id="5" name="Picture 2" descr="Картинки по запросу &quot;бездомная собака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8" y="843558"/>
            <a:ext cx="4223296" cy="210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&quot;бездомная кошка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8" y="2964505"/>
            <a:ext cx="4223296" cy="192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80" y="140292"/>
            <a:ext cx="505252" cy="46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797" y="350328"/>
            <a:ext cx="477510" cy="266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22849" y="4869656"/>
            <a:ext cx="413648" cy="273844"/>
          </a:xfrm>
        </p:spPr>
        <p:txBody>
          <a:bodyPr/>
          <a:lstStyle/>
          <a:p>
            <a:fld id="{A120AF09-E37E-4D04-B26E-F515A1AEEAE5}" type="slidenum">
              <a:rPr lang="ru-RU" b="1" smtClean="0">
                <a:solidFill>
                  <a:schemeClr val="tx1"/>
                </a:solidFill>
              </a:rPr>
              <a:pPr/>
              <a:t>33</a:t>
            </a:fld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64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678" y="636934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27895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</a:p>
        </p:txBody>
      </p:sp>
      <p:sp>
        <p:nvSpPr>
          <p:cNvPr id="9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79608" y="4876006"/>
            <a:ext cx="442106" cy="267494"/>
          </a:xfrm>
        </p:spPr>
        <p:txBody>
          <a:bodyPr/>
          <a:lstStyle/>
          <a:p>
            <a:fld id="{A120AF09-E37E-4D04-B26E-F515A1AEEAE5}" type="slidenum">
              <a:rPr lang="ru-RU" b="1" smtClean="0">
                <a:solidFill>
                  <a:schemeClr val="tx1"/>
                </a:solidFill>
              </a:rPr>
              <a:pPr/>
              <a:t>34</a:t>
            </a:fld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3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726"/>
            <a:ext cx="642977" cy="59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2498" y="1203598"/>
            <a:ext cx="8175852" cy="35086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Заместитель руководителя Управления Федеральной службы по ветеринарному </a:t>
            </a:r>
          </a:p>
          <a:p>
            <a:pPr algn="ctr"/>
            <a:r>
              <a:rPr lang="ru-RU" sz="32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фитосанитарному надзору </a:t>
            </a:r>
          </a:p>
          <a:p>
            <a:pPr algn="ctr"/>
            <a:r>
              <a:rPr lang="ru-RU" sz="32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 Республике </a:t>
            </a:r>
            <a:r>
              <a:rPr lang="ru-RU" sz="32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</a:t>
            </a:r>
            <a:r>
              <a:rPr lang="ru-RU" sz="32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ашкортостан</a:t>
            </a:r>
          </a:p>
          <a:p>
            <a:pPr algn="ctr"/>
            <a:endParaRPr lang="ru-RU" sz="3200" b="1" spc="50" dirty="0" smtClean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32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ГНЕЗДИН  АЛЕКСЕЙ  НИКОЛАЕВИЧ</a:t>
            </a:r>
            <a:endParaRPr lang="ru-RU" sz="32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3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559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876256" y="4731990"/>
            <a:ext cx="2133600" cy="273844"/>
          </a:xfrm>
        </p:spPr>
        <p:txBody>
          <a:bodyPr/>
          <a:lstStyle/>
          <a:p>
            <a:fld id="{A120AF09-E37E-4D04-B26E-F515A1AEEAE5}" type="slidenum">
              <a:rPr lang="ru-RU" b="1" smtClean="0">
                <a:solidFill>
                  <a:schemeClr val="tx1"/>
                </a:solidFill>
              </a:rPr>
              <a:pPr/>
              <a:t>35</a:t>
            </a:fld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165"/>
            <a:ext cx="9144000" cy="10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9288" y="59684"/>
            <a:ext cx="82713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Итоги деятельности отдела карантина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растений, контроля за качеством зерна и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семенного контроля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9087957"/>
              </p:ext>
            </p:extLst>
          </p:nvPr>
        </p:nvGraphicFramePr>
        <p:xfrm>
          <a:off x="755576" y="843558"/>
          <a:ext cx="5112568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8847572"/>
              </p:ext>
            </p:extLst>
          </p:nvPr>
        </p:nvGraphicFramePr>
        <p:xfrm>
          <a:off x="5796135" y="1131590"/>
          <a:ext cx="3254901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80" y="140292"/>
            <a:ext cx="505252" cy="46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3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12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7" y="519522"/>
            <a:ext cx="9125183" cy="13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85646" y="-8829"/>
            <a:ext cx="59946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Предоставление государственных услуг </a:t>
            </a:r>
          </a:p>
          <a:p>
            <a:pPr algn="ctr"/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области растениеводства (сертификация)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5949" y="780919"/>
            <a:ext cx="1798180" cy="36350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Импорт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381083" y="790211"/>
            <a:ext cx="3769323" cy="36350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Экспорт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390202" y="790211"/>
            <a:ext cx="2556283" cy="36350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1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о </a:t>
            </a:r>
            <a:r>
              <a:rPr lang="ru-RU" sz="1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Российской Федерации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5949" y="1419622"/>
            <a:ext cx="1798180" cy="35463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Досмотрено </a:t>
            </a:r>
            <a:r>
              <a:rPr lang="ru-RU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10246,9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тонны, </a:t>
            </a:r>
            <a:r>
              <a:rPr lang="ru-RU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7620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штук  подкарантинной продукции. </a:t>
            </a:r>
          </a:p>
          <a:p>
            <a:pPr algn="just"/>
            <a:r>
              <a:rPr lang="ru-RU" sz="1200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Оформлено в системе «Аргус-Фито» </a:t>
            </a:r>
            <a:r>
              <a:rPr lang="ru-RU" sz="12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540</a:t>
            </a:r>
            <a:r>
              <a:rPr lang="ru-RU" sz="1200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актов государственного карантинного фитосанитарного контроля </a:t>
            </a:r>
          </a:p>
          <a:p>
            <a:pPr algn="just"/>
            <a:endParaRPr lang="ru-RU" sz="105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105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05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50408" y="1419621"/>
            <a:ext cx="3830675" cy="35463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Отгружено </a:t>
            </a:r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265811,6 </a:t>
            </a: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тонн, </a:t>
            </a:r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140811,4 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куб.м подкарантинной продукции:</a:t>
            </a:r>
          </a:p>
          <a:p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• семенного и посадочного материала – </a:t>
            </a: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1720,3 тонны;</a:t>
            </a:r>
            <a:endParaRPr lang="ru-RU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• </a:t>
            </a: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зерна 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134360,3 тонн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• продовольственных грузов – </a:t>
            </a: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129130,4 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тонн;</a:t>
            </a:r>
          </a:p>
          <a:p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• прочие грузы – </a:t>
            </a: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600,9 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тонн;</a:t>
            </a:r>
          </a:p>
          <a:p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• пиломатериалов – </a:t>
            </a: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140811,4 </a:t>
            </a:r>
            <a:r>
              <a:rPr lang="ru-RU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куб.м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18 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стран мира;</a:t>
            </a:r>
          </a:p>
          <a:p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• древесного упаковочного материала – </a:t>
            </a: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16080 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штук.</a:t>
            </a:r>
          </a:p>
          <a:p>
            <a:r>
              <a:rPr lang="ru-RU" sz="1600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Оформлено </a:t>
            </a:r>
            <a:r>
              <a:rPr lang="ru-RU" sz="1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9396</a:t>
            </a:r>
            <a:r>
              <a:rPr lang="ru-RU" sz="1600" b="1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фитосанитарных сертификатов</a:t>
            </a:r>
          </a:p>
          <a:p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sz="105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72200" y="1419621"/>
            <a:ext cx="2592288" cy="35463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Проконтролирован вывоз </a:t>
            </a:r>
            <a:r>
              <a:rPr lang="ru-R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271862,8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тонн, </a:t>
            </a:r>
            <a:r>
              <a:rPr lang="ru-R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738857 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штук и </a:t>
            </a:r>
            <a:r>
              <a:rPr lang="ru-R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3588</a:t>
            </a: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куб.м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подкарантинной продукции:</a:t>
            </a:r>
          </a:p>
          <a:p>
            <a:pPr lvl="0"/>
            <a: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• 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семенного материала – </a:t>
            </a: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806,7 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тонн;</a:t>
            </a:r>
          </a:p>
          <a:p>
            <a: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• 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зерна – </a:t>
            </a: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265729,9 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тонн;</a:t>
            </a:r>
          </a:p>
          <a:p>
            <a:pPr lvl="0"/>
            <a: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• 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продовольственных грузов – </a:t>
            </a: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2069,5 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тонн;</a:t>
            </a:r>
          </a:p>
          <a:p>
            <a:pPr lvl="0"/>
            <a: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• 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фуражных грузов – </a:t>
            </a: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1757,7 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тонн;</a:t>
            </a:r>
          </a:p>
          <a:p>
            <a: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• 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технических грузов – </a:t>
            </a: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1160,3 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тонн;</a:t>
            </a:r>
          </a:p>
          <a:p>
            <a:pPr lvl="0"/>
            <a: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• 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прочих грузов – </a:t>
            </a: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 тонн;</a:t>
            </a:r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• 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пиломатериалов – </a:t>
            </a: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3588  </a:t>
            </a:r>
            <a:r>
              <a:rPr lang="ru-RU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куб.м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2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Оформлено в системе «Аргус-Фито» </a:t>
            </a:r>
            <a:r>
              <a:rPr lang="ru-RU" sz="12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5310 </a:t>
            </a:r>
            <a:r>
              <a:rPr lang="ru-RU" sz="12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карантинных сертификата</a:t>
            </a: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80" y="80550"/>
            <a:ext cx="505252" cy="46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3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876256" y="4731990"/>
            <a:ext cx="2133600" cy="273844"/>
          </a:xfrm>
        </p:spPr>
        <p:txBody>
          <a:bodyPr/>
          <a:lstStyle/>
          <a:p>
            <a:fld id="{A120AF09-E37E-4D04-B26E-F515A1AEEAE5}" type="slidenum">
              <a:rPr lang="ru-RU" b="1" smtClean="0">
                <a:solidFill>
                  <a:schemeClr val="tx1"/>
                </a:solidFill>
              </a:rPr>
              <a:pPr/>
              <a:t>36</a:t>
            </a:fld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64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RF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2925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214281" y="43011"/>
            <a:ext cx="8715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Карантинное фитосанитарное состояние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Республики Башкортостан </a:t>
            </a: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(по состоянию на </a:t>
            </a: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31.12.2019 </a:t>
            </a: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г.)</a:t>
            </a:r>
            <a:endParaRPr lang="ru-RU" sz="1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1212501"/>
              </p:ext>
            </p:extLst>
          </p:nvPr>
        </p:nvGraphicFramePr>
        <p:xfrm>
          <a:off x="107504" y="826514"/>
          <a:ext cx="4176464" cy="420454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143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621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40119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Карантинный объект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заражения (тыс.га)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60742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Золотистая картофельная нематода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9,2</a:t>
                      </a: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819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Амброзия трехраздельная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139,6</a:t>
                      </a: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819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Амброзия многолетняя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24,7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4095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Повилики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20,8           </a:t>
                      </a: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2,8534</a:t>
                      </a: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819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Черный сосновый усач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1317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2819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Малый черный еловый  усач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806,6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2819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Большой черный еловый  усач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504,7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Восточно-сибирский хвойный усач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44,2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354388" y="843559"/>
            <a:ext cx="4720523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Упразднение карантинных фитосанитарных зон, отмена карантинных фитосанитарных режимов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748464" y="4894008"/>
            <a:ext cx="395536" cy="249492"/>
          </a:xfrm>
        </p:spPr>
        <p:txBody>
          <a:bodyPr/>
          <a:lstStyle/>
          <a:p>
            <a:fld id="{A120AF09-E37E-4D04-B26E-F515A1AEEAE5}" type="slidenum">
              <a:rPr lang="ru-RU" b="1" smtClean="0">
                <a:solidFill>
                  <a:schemeClr val="tx1"/>
                </a:solidFill>
              </a:rPr>
              <a:pPr/>
              <a:t>37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3131840" y="3003798"/>
            <a:ext cx="216024" cy="216024"/>
          </a:xfrm>
          <a:prstGeom prst="downArrow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732240" y="1635646"/>
            <a:ext cx="2160240" cy="30536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Приказ</a:t>
            </a:r>
            <a:endParaRPr lang="en-US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lvl="1" algn="ctr"/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Управления</a:t>
            </a:r>
            <a:endParaRPr lang="en-US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lvl="1" algn="ctr"/>
            <a:r>
              <a:rPr lang="ru-RU" sz="1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Россельхознадзора</a:t>
            </a:r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по Республике Башкортостан от </a:t>
            </a: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02.09.2019 </a:t>
            </a:r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г. №</a:t>
            </a:r>
            <a:r>
              <a:rPr lang="en-US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192 </a:t>
            </a:r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площади</a:t>
            </a:r>
          </a:p>
          <a:p>
            <a:pPr marL="0" lvl="1"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1239,1 га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Рисунок 20" descr="C:\Users\kr10\Desktop\522720_5791082f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82" y="1636281"/>
            <a:ext cx="2100461" cy="1427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C:\Users\kr10\Desktop\01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53858"/>
            <a:ext cx="2100461" cy="15354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80" y="140292"/>
            <a:ext cx="505252" cy="46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3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455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RF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2925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214281" y="43011"/>
            <a:ext cx="8715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Карантинное фитосанитарное состояние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Республики Башкортостан </a:t>
            </a: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(по состоянию на </a:t>
            </a: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01.01.2020 </a:t>
            </a: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г.)</a:t>
            </a:r>
            <a:endParaRPr lang="ru-RU" sz="1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7831300"/>
              </p:ext>
            </p:extLst>
          </p:nvPr>
        </p:nvGraphicFramePr>
        <p:xfrm>
          <a:off x="107504" y="826514"/>
          <a:ext cx="4176464" cy="420454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143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621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40119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Карантинный объект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заражения (тыс.га)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60742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Золотистая картофельная нематода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9,2  </a:t>
                      </a:r>
                      <a:r>
                        <a:rPr lang="ru-RU" sz="1200" b="1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- 10,4</a:t>
                      </a: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819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Амброзия трехраздельная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139,6         </a:t>
                      </a: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- 4,9</a:t>
                      </a: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819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Амброзия многолетняя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24,7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4095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Повилики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20,8           </a:t>
                      </a: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2,8534</a:t>
                      </a: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819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Черный сосновый усач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1317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2819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Малый черный еловый  усач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806,6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2819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Большой черный еловый  усач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504,7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Восточно-сибирский хвойный усач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44,2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4" name="Группа 3"/>
          <p:cNvGrpSpPr/>
          <p:nvPr/>
        </p:nvGrpSpPr>
        <p:grpSpPr>
          <a:xfrm>
            <a:off x="4358158" y="1563638"/>
            <a:ext cx="4720523" cy="3516297"/>
            <a:chOff x="4255832" y="1529811"/>
            <a:chExt cx="4720523" cy="3516297"/>
          </a:xfrm>
        </p:grpSpPr>
        <p:sp>
          <p:nvSpPr>
            <p:cNvPr id="11" name="Полилиния 10"/>
            <p:cNvSpPr/>
            <p:nvPr/>
          </p:nvSpPr>
          <p:spPr>
            <a:xfrm>
              <a:off x="4255832" y="3402019"/>
              <a:ext cx="2360262" cy="1644089"/>
            </a:xfrm>
            <a:custGeom>
              <a:avLst/>
              <a:gdLst>
                <a:gd name="connsiteX0" fmla="*/ 0 w 1741854"/>
                <a:gd name="connsiteY0" fmla="*/ 236169 h 1416985"/>
                <a:gd name="connsiteX1" fmla="*/ 236169 w 1741854"/>
                <a:gd name="connsiteY1" fmla="*/ 0 h 1416985"/>
                <a:gd name="connsiteX2" fmla="*/ 1505685 w 1741854"/>
                <a:gd name="connsiteY2" fmla="*/ 0 h 1416985"/>
                <a:gd name="connsiteX3" fmla="*/ 1741854 w 1741854"/>
                <a:gd name="connsiteY3" fmla="*/ 236169 h 1416985"/>
                <a:gd name="connsiteX4" fmla="*/ 1741854 w 1741854"/>
                <a:gd name="connsiteY4" fmla="*/ 1180816 h 1416985"/>
                <a:gd name="connsiteX5" fmla="*/ 1505685 w 1741854"/>
                <a:gd name="connsiteY5" fmla="*/ 1416985 h 1416985"/>
                <a:gd name="connsiteX6" fmla="*/ 236169 w 1741854"/>
                <a:gd name="connsiteY6" fmla="*/ 1416985 h 1416985"/>
                <a:gd name="connsiteX7" fmla="*/ 0 w 1741854"/>
                <a:gd name="connsiteY7" fmla="*/ 1180816 h 1416985"/>
                <a:gd name="connsiteX8" fmla="*/ 0 w 1741854"/>
                <a:gd name="connsiteY8" fmla="*/ 236169 h 141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1854" h="1416985">
                  <a:moveTo>
                    <a:pt x="0" y="236169"/>
                  </a:moveTo>
                  <a:cubicBezTo>
                    <a:pt x="0" y="105736"/>
                    <a:pt x="105736" y="0"/>
                    <a:pt x="236169" y="0"/>
                  </a:cubicBezTo>
                  <a:lnTo>
                    <a:pt x="1505685" y="0"/>
                  </a:lnTo>
                  <a:cubicBezTo>
                    <a:pt x="1636118" y="0"/>
                    <a:pt x="1741854" y="105736"/>
                    <a:pt x="1741854" y="236169"/>
                  </a:cubicBezTo>
                  <a:lnTo>
                    <a:pt x="1741854" y="1180816"/>
                  </a:lnTo>
                  <a:cubicBezTo>
                    <a:pt x="1741854" y="1311249"/>
                    <a:pt x="1636118" y="1416985"/>
                    <a:pt x="1505685" y="1416985"/>
                  </a:cubicBezTo>
                  <a:lnTo>
                    <a:pt x="236169" y="1416985"/>
                  </a:lnTo>
                  <a:cubicBezTo>
                    <a:pt x="105736" y="1416985"/>
                    <a:pt x="0" y="1311249"/>
                    <a:pt x="0" y="1180816"/>
                  </a:cubicBezTo>
                  <a:lnTo>
                    <a:pt x="0" y="236169"/>
                  </a:lnTo>
                  <a:close/>
                </a:path>
              </a:pathLst>
            </a:custGeom>
            <a:blipFill rotWithShape="0">
              <a:blip r:embed="rId3" cstate="print"/>
              <a:stretch>
                <a:fillRect/>
              </a:stretch>
            </a:blipFill>
            <a:ln w="28575"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0132" tIns="99652" rIns="130132" bIns="99652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err="1">
                  <a:solidFill>
                    <a:srgbClr val="FF0000"/>
                  </a:solidFill>
                </a:rPr>
                <a:t>Амбозия</a:t>
              </a:r>
              <a:r>
                <a:rPr lang="ru-RU" sz="1600" b="1" kern="1200" dirty="0">
                  <a:solidFill>
                    <a:srgbClr val="FF0000"/>
                  </a:solidFill>
                </a:rPr>
                <a:t> </a:t>
              </a:r>
              <a:r>
                <a:rPr lang="ru-RU" sz="1600" b="1" kern="1200" dirty="0" err="1">
                  <a:solidFill>
                    <a:srgbClr val="FF0000"/>
                  </a:solidFill>
                </a:rPr>
                <a:t>трехраздельная</a:t>
              </a:r>
              <a:endParaRPr lang="ru-RU" sz="1600" b="1" kern="1200" dirty="0">
                <a:solidFill>
                  <a:srgbClr val="FF0000"/>
                </a:solidFill>
              </a:endParaRP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6705694" y="1529811"/>
              <a:ext cx="2270661" cy="1512166"/>
            </a:xfrm>
            <a:custGeom>
              <a:avLst/>
              <a:gdLst>
                <a:gd name="connsiteX0" fmla="*/ 0 w 1743557"/>
                <a:gd name="connsiteY0" fmla="*/ 236169 h 1416985"/>
                <a:gd name="connsiteX1" fmla="*/ 236169 w 1743557"/>
                <a:gd name="connsiteY1" fmla="*/ 0 h 1416985"/>
                <a:gd name="connsiteX2" fmla="*/ 1507388 w 1743557"/>
                <a:gd name="connsiteY2" fmla="*/ 0 h 1416985"/>
                <a:gd name="connsiteX3" fmla="*/ 1743557 w 1743557"/>
                <a:gd name="connsiteY3" fmla="*/ 236169 h 1416985"/>
                <a:gd name="connsiteX4" fmla="*/ 1743557 w 1743557"/>
                <a:gd name="connsiteY4" fmla="*/ 1180816 h 1416985"/>
                <a:gd name="connsiteX5" fmla="*/ 1507388 w 1743557"/>
                <a:gd name="connsiteY5" fmla="*/ 1416985 h 1416985"/>
                <a:gd name="connsiteX6" fmla="*/ 236169 w 1743557"/>
                <a:gd name="connsiteY6" fmla="*/ 1416985 h 1416985"/>
                <a:gd name="connsiteX7" fmla="*/ 0 w 1743557"/>
                <a:gd name="connsiteY7" fmla="*/ 1180816 h 1416985"/>
                <a:gd name="connsiteX8" fmla="*/ 0 w 1743557"/>
                <a:gd name="connsiteY8" fmla="*/ 236169 h 141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3557" h="1416985">
                  <a:moveTo>
                    <a:pt x="0" y="236169"/>
                  </a:moveTo>
                  <a:cubicBezTo>
                    <a:pt x="0" y="105736"/>
                    <a:pt x="105736" y="0"/>
                    <a:pt x="236169" y="0"/>
                  </a:cubicBezTo>
                  <a:lnTo>
                    <a:pt x="1507388" y="0"/>
                  </a:lnTo>
                  <a:cubicBezTo>
                    <a:pt x="1637821" y="0"/>
                    <a:pt x="1743557" y="105736"/>
                    <a:pt x="1743557" y="236169"/>
                  </a:cubicBezTo>
                  <a:lnTo>
                    <a:pt x="1743557" y="1180816"/>
                  </a:lnTo>
                  <a:cubicBezTo>
                    <a:pt x="1743557" y="1311249"/>
                    <a:pt x="1637821" y="1416985"/>
                    <a:pt x="1507388" y="1416985"/>
                  </a:cubicBezTo>
                  <a:lnTo>
                    <a:pt x="236169" y="1416985"/>
                  </a:lnTo>
                  <a:cubicBezTo>
                    <a:pt x="105736" y="1416985"/>
                    <a:pt x="0" y="1311249"/>
                    <a:pt x="0" y="1180816"/>
                  </a:cubicBezTo>
                  <a:lnTo>
                    <a:pt x="0" y="236169"/>
                  </a:lnTo>
                  <a:close/>
                </a:path>
              </a:pathLst>
            </a:custGeom>
            <a:blipFill rotWithShape="0">
              <a:blip r:embed="rId4" cstate="print"/>
              <a:stretch>
                <a:fillRect/>
              </a:stretch>
            </a:blipFill>
            <a:ln w="28575"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0132" tIns="99652" rIns="130132" bIns="99652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baseline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Повилика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54388" y="843559"/>
            <a:ext cx="4720523" cy="6155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700" dirty="0">
                <a:solidFill>
                  <a:prstClr val="black"/>
                </a:solidFill>
              </a:rPr>
              <a:t>Упразднение карантинных фитосанитарных зон, отмена карантинных фитосанитарных режимов</a:t>
            </a:r>
          </a:p>
        </p:txBody>
      </p:sp>
      <p:sp>
        <p:nvSpPr>
          <p:cNvPr id="16" name="Выноска со стрелкой вправо 15"/>
          <p:cNvSpPr/>
          <p:nvPr/>
        </p:nvSpPr>
        <p:spPr>
          <a:xfrm rot="5400000">
            <a:off x="4571205" y="1346819"/>
            <a:ext cx="1872208" cy="2305847"/>
          </a:xfrm>
          <a:prstGeom prst="rightArrowCallout">
            <a:avLst>
              <a:gd name="adj1" fmla="val 34140"/>
              <a:gd name="adj2" fmla="val 25518"/>
              <a:gd name="adj3" fmla="val 12790"/>
              <a:gd name="adj4" fmla="val 8099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marL="57150" lvl="1" indent="-57150" algn="ctr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Приказ Управления </a:t>
            </a:r>
            <a:r>
              <a:rPr lang="ru-RU" sz="1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Россельхознадзора</a:t>
            </a: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по Республике Башкортостан от 24.07.2017 г. № 267  на площади </a:t>
            </a:r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1900 га; </a:t>
            </a:r>
          </a:p>
          <a:p>
            <a:pPr marL="57150" lvl="1" indent="-57150" algn="ctr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Приказ Управления </a:t>
            </a:r>
            <a:r>
              <a:rPr lang="ru-RU" sz="1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Россельхознадзора</a:t>
            </a: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по Республике Башкортостан от 17.07.2017 г. № 264 на площади </a:t>
            </a:r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3039 га</a:t>
            </a:r>
          </a:p>
        </p:txBody>
      </p:sp>
      <p:sp>
        <p:nvSpPr>
          <p:cNvPr id="17" name="Выноска со стрелкой вправо 16"/>
          <p:cNvSpPr/>
          <p:nvPr/>
        </p:nvSpPr>
        <p:spPr>
          <a:xfrm rot="16200000">
            <a:off x="6899694" y="2920567"/>
            <a:ext cx="2067696" cy="2251041"/>
          </a:xfrm>
          <a:prstGeom prst="rightArrowCallout">
            <a:avLst>
              <a:gd name="adj1" fmla="val 33819"/>
              <a:gd name="adj2" fmla="val 25980"/>
              <a:gd name="adj3" fmla="val 14184"/>
              <a:gd name="adj4" fmla="val 79936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" rtlCol="0" anchor="ctr"/>
          <a:lstStyle/>
          <a:p>
            <a:pPr marL="171450" lvl="1" indent="-171450" algn="ctr">
              <a:buFont typeface="Arial" pitchFamily="34" charset="0"/>
              <a:buChar char="•"/>
            </a:pPr>
            <a:r>
              <a:rPr lang="ru-RU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Приказ Управления </a:t>
            </a:r>
            <a:r>
              <a:rPr lang="ru-RU" sz="8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Россельхознадзора</a:t>
            </a:r>
            <a:r>
              <a:rPr lang="ru-RU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по Республике</a:t>
            </a:r>
            <a:r>
              <a:rPr lang="en-US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Башкортостан от 25.09.2017 г. № 356 на площади </a:t>
            </a:r>
            <a:r>
              <a:rPr lang="ru-RU" sz="1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903,3 га</a:t>
            </a:r>
            <a:endParaRPr lang="ru-RU" sz="1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171450" lvl="1" indent="-171450" algn="ctr">
              <a:buFont typeface="Arial" pitchFamily="34" charset="0"/>
              <a:buChar char="•"/>
            </a:pPr>
            <a:r>
              <a:rPr lang="ru-RU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Приказ Управления </a:t>
            </a:r>
            <a:r>
              <a:rPr lang="ru-RU" sz="8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Россельхознадзора</a:t>
            </a:r>
            <a:r>
              <a:rPr lang="ru-RU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по Республике Башкортостан от 21.09.2018 г. </a:t>
            </a:r>
            <a:r>
              <a:rPr lang="ru-RU" sz="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№ 280 </a:t>
            </a:r>
            <a:r>
              <a:rPr lang="ru-RU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площади </a:t>
            </a:r>
            <a:r>
              <a:rPr lang="ru-RU" sz="1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711 га </a:t>
            </a:r>
          </a:p>
          <a:p>
            <a:pPr marL="171450" lvl="1" indent="-171450" algn="ctr">
              <a:buFont typeface="Arial" pitchFamily="34" charset="0"/>
              <a:buChar char="•"/>
            </a:pPr>
            <a:r>
              <a:rPr lang="ru-RU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Приказ Управления </a:t>
            </a:r>
            <a:r>
              <a:rPr lang="ru-RU" sz="8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Россельхознадзора</a:t>
            </a:r>
            <a:r>
              <a:rPr lang="ru-RU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по Республике Башкортостан от </a:t>
            </a:r>
            <a:r>
              <a:rPr lang="ru-RU" sz="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02.09.2019 </a:t>
            </a:r>
            <a:r>
              <a:rPr lang="ru-RU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г. </a:t>
            </a:r>
            <a:r>
              <a:rPr lang="ru-RU" sz="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№ 192 </a:t>
            </a:r>
            <a:r>
              <a:rPr lang="ru-RU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площади </a:t>
            </a:r>
            <a:r>
              <a:rPr lang="ru-RU" sz="1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1239,1 </a:t>
            </a:r>
            <a:r>
              <a:rPr lang="ru-RU" sz="1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lvl="1" algn="ctr"/>
            <a:endParaRPr lang="ru-RU" sz="9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748464" y="4894008"/>
            <a:ext cx="395536" cy="249492"/>
          </a:xfrm>
        </p:spPr>
        <p:txBody>
          <a:bodyPr/>
          <a:lstStyle/>
          <a:p>
            <a:fld id="{A120AF09-E37E-4D04-B26E-F515A1AEEAE5}" type="slidenum">
              <a:rPr lang="ru-RU" b="1" smtClean="0">
                <a:solidFill>
                  <a:schemeClr val="tx1"/>
                </a:solidFill>
              </a:rPr>
              <a:pPr/>
              <a:t>38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3131840" y="1707654"/>
            <a:ext cx="216024" cy="216024"/>
          </a:xfrm>
          <a:prstGeom prst="downArrow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3131840" y="2211710"/>
            <a:ext cx="216024" cy="216024"/>
          </a:xfrm>
          <a:prstGeom prst="downArrow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3131840" y="3003798"/>
            <a:ext cx="216024" cy="216024"/>
          </a:xfrm>
          <a:prstGeom prst="downArrow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80" y="140292"/>
            <a:ext cx="505252" cy="46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3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505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165"/>
            <a:ext cx="9144000" cy="10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1560" y="50220"/>
            <a:ext cx="806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Структура административных правонарушений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сфере карантина растений и семенного контроля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1732422"/>
              </p:ext>
            </p:extLst>
          </p:nvPr>
        </p:nvGraphicFramePr>
        <p:xfrm>
          <a:off x="209054" y="644165"/>
          <a:ext cx="8784976" cy="2038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635542"/>
              </p:ext>
            </p:extLst>
          </p:nvPr>
        </p:nvGraphicFramePr>
        <p:xfrm>
          <a:off x="251520" y="2571750"/>
          <a:ext cx="8770196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80" y="140292"/>
            <a:ext cx="505252" cy="46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3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583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678" y="636934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27895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</a:p>
        </p:txBody>
      </p:sp>
      <p:pic>
        <p:nvPicPr>
          <p:cNvPr id="1026" name="Picture 2" descr="https://altvet.org/images/news/pic/2401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14162"/>
            <a:ext cx="1852139" cy="258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ruzaregion.ru/fotosnews/223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710" y="2139702"/>
            <a:ext cx="410846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195736" y="1114162"/>
            <a:ext cx="3744416" cy="93610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rgbClr val="002060"/>
                </a:solidFill>
              </a:rPr>
              <a:t>д</a:t>
            </a:r>
            <a:r>
              <a:rPr lang="ru-RU" sz="3000" b="1" dirty="0" smtClean="0">
                <a:solidFill>
                  <a:srgbClr val="002060"/>
                </a:solidFill>
              </a:rPr>
              <a:t>ополнительные полномочия</a:t>
            </a:r>
            <a:endParaRPr lang="ru-RU" sz="3000" b="1" dirty="0">
              <a:solidFill>
                <a:srgbClr val="002060"/>
              </a:solidFill>
            </a:endParaRPr>
          </a:p>
        </p:txBody>
      </p:sp>
      <p:pic>
        <p:nvPicPr>
          <p:cNvPr id="1038" name="Picture 14" descr="https://blog.machinefinder.com/wp-content/uploads/2017/10/technozzlegy-sprayers-r2z0193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311610"/>
            <a:ext cx="2952328" cy="241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Штриховая стрелка вправо 4"/>
          <p:cNvSpPr/>
          <p:nvPr/>
        </p:nvSpPr>
        <p:spPr>
          <a:xfrm>
            <a:off x="218284" y="3867894"/>
            <a:ext cx="2808312" cy="936104"/>
          </a:xfrm>
          <a:prstGeom prst="striped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Штриховая стрелка вправо 16"/>
          <p:cNvSpPr/>
          <p:nvPr/>
        </p:nvSpPr>
        <p:spPr>
          <a:xfrm flipH="1">
            <a:off x="5148064" y="3845686"/>
            <a:ext cx="3816424" cy="936104"/>
          </a:xfrm>
          <a:prstGeom prst="striped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00260" y="4876006"/>
            <a:ext cx="321454" cy="267494"/>
          </a:xfrm>
        </p:spPr>
        <p:txBody>
          <a:bodyPr/>
          <a:lstStyle/>
          <a:p>
            <a:fld id="{A120AF09-E37E-4D04-B26E-F515A1AEEAE5}" type="slidenum">
              <a:rPr lang="ru-RU" b="1" smtClean="0">
                <a:solidFill>
                  <a:schemeClr val="tx1"/>
                </a:solidFill>
              </a:rPr>
              <a:pPr/>
              <a:t>4</a:t>
            </a:fld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7180"/>
            <a:ext cx="7381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3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452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87624" y="67539"/>
            <a:ext cx="691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Итоги деятельности в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сфере надзора за качеством и безопасностью зерна и продуктов его переработки</a:t>
            </a:r>
          </a:p>
        </p:txBody>
      </p:sp>
      <p:pic>
        <p:nvPicPr>
          <p:cNvPr id="6" name="Рисунок 5" descr="RF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2925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8748464" y="4894008"/>
            <a:ext cx="395536" cy="249492"/>
          </a:xfrm>
        </p:spPr>
        <p:txBody>
          <a:bodyPr/>
          <a:lstStyle/>
          <a:p>
            <a:fld id="{A120AF09-E37E-4D04-B26E-F515A1AEEAE5}" type="slidenum">
              <a:rPr lang="ru-RU" b="1" smtClean="0">
                <a:solidFill>
                  <a:schemeClr val="tx1"/>
                </a:solidFill>
              </a:rPr>
              <a:pPr/>
              <a:t>40</a:t>
            </a:fld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Объект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203911"/>
              </p:ext>
            </p:extLst>
          </p:nvPr>
        </p:nvGraphicFramePr>
        <p:xfrm>
          <a:off x="3491880" y="987574"/>
          <a:ext cx="5184576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2636232583"/>
              </p:ext>
            </p:extLst>
          </p:nvPr>
        </p:nvGraphicFramePr>
        <p:xfrm>
          <a:off x="107504" y="843558"/>
          <a:ext cx="3672408" cy="3991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80" y="140292"/>
            <a:ext cx="505252" cy="46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3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337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2925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16" name="Заголовок 4"/>
          <p:cNvSpPr txBox="1">
            <a:spLocks/>
          </p:cNvSpPr>
          <p:nvPr/>
        </p:nvSpPr>
        <p:spPr>
          <a:xfrm>
            <a:off x="467545" y="107137"/>
            <a:ext cx="8155303" cy="49696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6428" y="-40378"/>
            <a:ext cx="79112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355976" y="915566"/>
            <a:ext cx="4392488" cy="194421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indent="355600" algn="just"/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В рамках государственного задания отобрано </a:t>
            </a:r>
            <a:r>
              <a:rPr lang="ru-RU" sz="1700" b="1" dirty="0" smtClean="0">
                <a:solidFill>
                  <a:srgbClr val="FF0000"/>
                </a:solidFill>
                <a:latin typeface="Arial" pitchFamily="34" charset="0"/>
              </a:rPr>
              <a:t>203 </a:t>
            </a:r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пробы от 113 партий семян массой 3,1 тысяч тонны </a:t>
            </a:r>
          </a:p>
          <a:p>
            <a:pPr indent="355600" algn="just"/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По результатам лабораторных испытаний в </a:t>
            </a:r>
            <a:r>
              <a:rPr lang="ru-RU" sz="1700" b="1" dirty="0" smtClean="0">
                <a:solidFill>
                  <a:srgbClr val="FF0000"/>
                </a:solidFill>
                <a:latin typeface="Arial" pitchFamily="34" charset="0"/>
              </a:rPr>
              <a:t>61 </a:t>
            </a:r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пробе от 29 партий выявлено несоответствие по показателям качества</a:t>
            </a:r>
            <a:endParaRPr lang="ru-RU" sz="17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Рисунок 11" descr="\\srshn\ROSSELHOZ\Сулейманова Гульназ\IMG_7624.JPG"/>
          <p:cNvPicPr/>
          <p:nvPr/>
        </p:nvPicPr>
        <p:blipFill>
          <a:blip r:embed="rId4" cstate="print"/>
          <a:srcRect l="28747"/>
          <a:stretch>
            <a:fillRect/>
          </a:stretch>
        </p:blipFill>
        <p:spPr bwMode="auto">
          <a:xfrm>
            <a:off x="438210" y="987574"/>
            <a:ext cx="3413710" cy="386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kr04\Desktop\разбор.jpg"/>
          <p:cNvPicPr/>
          <p:nvPr/>
        </p:nvPicPr>
        <p:blipFill>
          <a:blip r:embed="rId5" cstate="print"/>
          <a:srcRect b="9249"/>
          <a:stretch>
            <a:fillRect/>
          </a:stretch>
        </p:blipFill>
        <p:spPr bwMode="auto">
          <a:xfrm>
            <a:off x="4788024" y="3003798"/>
            <a:ext cx="374441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80" y="140292"/>
            <a:ext cx="505252" cy="46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3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876256" y="4731990"/>
            <a:ext cx="2133600" cy="273844"/>
          </a:xfrm>
        </p:spPr>
        <p:txBody>
          <a:bodyPr/>
          <a:lstStyle/>
          <a:p>
            <a:fld id="{A120AF09-E37E-4D04-B26E-F515A1AEEAE5}" type="slidenum">
              <a:rPr lang="ru-RU" b="1" smtClean="0">
                <a:solidFill>
                  <a:schemeClr val="tx1"/>
                </a:solidFill>
              </a:rPr>
              <a:pPr/>
              <a:t>41</a:t>
            </a:fld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50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93697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7" name="Picture 5" descr="E:\Мои документы\Фото отчет нарушения\рабочие моменты\уничтожение\VideoHandle-0-11-14-2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6338" y="771550"/>
            <a:ext cx="3024336" cy="199822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27650" name="Picture 2" descr="\\Kr11\Обмен\ВИДЕО УНИЧТОЖЕНИЕ\31.08.2016 виноград, Турция\ФОТО\IMG_3267.jpg"/>
          <p:cNvPicPr>
            <a:picLocks noChangeAspect="1" noChangeArrowheads="1"/>
          </p:cNvPicPr>
          <p:nvPr/>
        </p:nvPicPr>
        <p:blipFill>
          <a:blip r:embed="rId5" cstate="print"/>
          <a:srcRect t="28312" r="30333" b="10509"/>
          <a:stretch>
            <a:fillRect/>
          </a:stretch>
        </p:blipFill>
        <p:spPr bwMode="auto">
          <a:xfrm>
            <a:off x="5724128" y="2931790"/>
            <a:ext cx="3024336" cy="210623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95536" y="107139"/>
            <a:ext cx="7812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Исполнение указа Президента Российской Федерации от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06.08.2014 г.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№ 560 </a:t>
            </a:r>
            <a:endParaRPr lang="ru-RU" sz="16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9230167"/>
              </p:ext>
            </p:extLst>
          </p:nvPr>
        </p:nvGraphicFramePr>
        <p:xfrm>
          <a:off x="107502" y="771550"/>
          <a:ext cx="5472612" cy="428974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45726">
                  <a:extLst>
                    <a:ext uri="{9D8B030D-6E8A-4147-A177-3AD203B41FA5}">
                      <a16:colId xmlns="" xmlns:a16="http://schemas.microsoft.com/office/drawing/2014/main" val="1848769858"/>
                    </a:ext>
                  </a:extLst>
                </a:gridCol>
                <a:gridCol w="720590">
                  <a:extLst>
                    <a:ext uri="{9D8B030D-6E8A-4147-A177-3AD203B41FA5}">
                      <a16:colId xmlns="" xmlns:a16="http://schemas.microsoft.com/office/drawing/2014/main" val="1464863678"/>
                    </a:ext>
                  </a:extLst>
                </a:gridCol>
                <a:gridCol w="851574">
                  <a:extLst>
                    <a:ext uri="{9D8B030D-6E8A-4147-A177-3AD203B41FA5}">
                      <a16:colId xmlns="" xmlns:a16="http://schemas.microsoft.com/office/drawing/2014/main" val="319350665"/>
                    </a:ext>
                  </a:extLst>
                </a:gridCol>
                <a:gridCol w="851574">
                  <a:extLst>
                    <a:ext uri="{9D8B030D-6E8A-4147-A177-3AD203B41FA5}">
                      <a16:colId xmlns="" xmlns:a16="http://schemas.microsoft.com/office/drawing/2014/main" val="2371618087"/>
                    </a:ext>
                  </a:extLst>
                </a:gridCol>
                <a:gridCol w="851574">
                  <a:extLst>
                    <a:ext uri="{9D8B030D-6E8A-4147-A177-3AD203B41FA5}">
                      <a16:colId xmlns="" xmlns:a16="http://schemas.microsoft.com/office/drawing/2014/main" val="1966194923"/>
                    </a:ext>
                  </a:extLst>
                </a:gridCol>
                <a:gridCol w="851574">
                  <a:extLst>
                    <a:ext uri="{9D8B030D-6E8A-4147-A177-3AD203B41FA5}">
                      <a16:colId xmlns="" xmlns:a16="http://schemas.microsoft.com/office/drawing/2014/main" val="1356712411"/>
                    </a:ext>
                  </a:extLst>
                </a:gridCol>
              </a:tblGrid>
              <a:tr h="323505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 err="1">
                          <a:effectLst/>
                        </a:rPr>
                        <a:t>Подкарантинная</a:t>
                      </a:r>
                      <a:r>
                        <a:rPr lang="ru-RU" sz="1050" b="1" u="none" strike="noStrike" dirty="0">
                          <a:effectLst/>
                        </a:rPr>
                        <a:t> продукция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>
                          <a:effectLst/>
                        </a:rPr>
                        <a:t>2015 г.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>
                          <a:effectLst/>
                        </a:rPr>
                        <a:t> 2016 г.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>
                          <a:effectLst/>
                        </a:rPr>
                        <a:t> 2017 г.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>
                          <a:effectLst/>
                        </a:rPr>
                        <a:t> 2018 г.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>
                          <a:effectLst/>
                        </a:rPr>
                        <a:t> 2019 г.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extLst>
                  <a:ext uri="{0D108BD9-81ED-4DB2-BD59-A6C34878D82A}">
                    <a16:rowId xmlns="" xmlns:a16="http://schemas.microsoft.com/office/drawing/2014/main" val="2634379925"/>
                  </a:ext>
                </a:extLst>
              </a:tr>
              <a:tr h="323505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>
                          <a:effectLst/>
                        </a:rPr>
                        <a:t>айва (без маркировки)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>
                          <a:effectLst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>
                          <a:effectLst/>
                        </a:rPr>
                        <a:t>0,0468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>
                          <a:effectLst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>
                          <a:effectLst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extLst>
                  <a:ext uri="{0D108BD9-81ED-4DB2-BD59-A6C34878D82A}">
                    <a16:rowId xmlns="" xmlns:a16="http://schemas.microsoft.com/office/drawing/2014/main" val="3552095399"/>
                  </a:ext>
                </a:extLst>
              </a:tr>
              <a:tr h="211346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>
                          <a:effectLst/>
                        </a:rPr>
                        <a:t>виноград (</a:t>
                      </a:r>
                      <a:r>
                        <a:rPr lang="ru-RU" sz="1050" b="1" u="none" strike="noStrike" dirty="0" smtClean="0">
                          <a:effectLst/>
                        </a:rPr>
                        <a:t>Турция)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>
                          <a:effectLst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>
                          <a:effectLst/>
                        </a:rPr>
                        <a:t>16,5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>
                          <a:effectLst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>
                          <a:effectLst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>
                          <a:effectLst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extLst>
                  <a:ext uri="{0D108BD9-81ED-4DB2-BD59-A6C34878D82A}">
                    <a16:rowId xmlns="" xmlns:a16="http://schemas.microsoft.com/office/drawing/2014/main" val="3644385221"/>
                  </a:ext>
                </a:extLst>
              </a:tr>
              <a:tr h="323505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 smtClean="0">
                          <a:effectLst/>
                        </a:rPr>
                        <a:t>груша</a:t>
                      </a:r>
                    </a:p>
                    <a:p>
                      <a:pPr algn="ctr" rtl="0" fontAlgn="t"/>
                      <a:r>
                        <a:rPr lang="ru-RU" sz="1050" b="1" u="none" strike="noStrike" dirty="0" smtClean="0">
                          <a:effectLst/>
                        </a:rPr>
                        <a:t> </a:t>
                      </a:r>
                      <a:r>
                        <a:rPr lang="ru-RU" sz="1050" b="1" u="none" strike="noStrike" dirty="0">
                          <a:effectLst/>
                        </a:rPr>
                        <a:t>(Польша)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>
                          <a:effectLst/>
                        </a:rPr>
                        <a:t>1,07895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 smtClean="0">
                          <a:effectLst/>
                        </a:rPr>
                        <a:t>2,584</a:t>
                      </a:r>
                      <a:r>
                        <a:rPr lang="ru-RU" sz="1050" b="1" u="none" strike="noStrike" dirty="0">
                          <a:effectLst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>
                          <a:effectLst/>
                        </a:rPr>
                        <a:t> </a:t>
                      </a:r>
                      <a:r>
                        <a:rPr lang="ru-RU" sz="1050" b="1" u="none" strike="noStrike" dirty="0" smtClean="0">
                          <a:effectLst/>
                        </a:rPr>
                        <a:t>0,9893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 smtClean="0">
                          <a:effectLst/>
                        </a:rPr>
                        <a:t>0,1578</a:t>
                      </a:r>
                      <a:r>
                        <a:rPr lang="ru-RU" sz="1050" b="1" u="none" strike="noStrike" dirty="0">
                          <a:effectLst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extLst>
                  <a:ext uri="{0D108BD9-81ED-4DB2-BD59-A6C34878D82A}">
                    <a16:rowId xmlns="" xmlns:a16="http://schemas.microsoft.com/office/drawing/2014/main" val="3341778367"/>
                  </a:ext>
                </a:extLst>
              </a:tr>
              <a:tr h="249689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>
                          <a:effectLst/>
                        </a:rPr>
                        <a:t>инжир (без маркировки)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>
                          <a:effectLst/>
                        </a:rPr>
                        <a:t>0,0002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>
                          <a:effectLst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>
                          <a:effectLst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>
                          <a:effectLst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extLst>
                  <a:ext uri="{0D108BD9-81ED-4DB2-BD59-A6C34878D82A}">
                    <a16:rowId xmlns="" xmlns:a16="http://schemas.microsoft.com/office/drawing/2014/main" val="1482510660"/>
                  </a:ext>
                </a:extLst>
              </a:tr>
              <a:tr h="323505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>
                          <a:effectLst/>
                        </a:rPr>
                        <a:t>чернослив (без маркировки)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>
                          <a:effectLst/>
                        </a:rPr>
                        <a:t>0,006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>
                          <a:effectLst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>
                          <a:effectLst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>
                          <a:effectLst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>
                          <a:effectLst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extLst>
                  <a:ext uri="{0D108BD9-81ED-4DB2-BD59-A6C34878D82A}">
                    <a16:rowId xmlns="" xmlns:a16="http://schemas.microsoft.com/office/drawing/2014/main" val="1184685862"/>
                  </a:ext>
                </a:extLst>
              </a:tr>
              <a:tr h="317019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>
                          <a:effectLst/>
                        </a:rPr>
                        <a:t>капуста пекинская (Польша)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>
                          <a:effectLst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>
                          <a:effectLst/>
                        </a:rPr>
                        <a:t>0,0968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>
                          <a:effectLst/>
                        </a:rPr>
                        <a:t> </a:t>
                      </a:r>
                      <a:r>
                        <a:rPr lang="ru-RU" sz="1050" b="1" u="none" strike="noStrike" dirty="0" smtClean="0">
                          <a:effectLst/>
                        </a:rPr>
                        <a:t>1,2842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 smtClean="0">
                          <a:effectLst/>
                        </a:rPr>
                        <a:t>0,7501</a:t>
                      </a:r>
                      <a:r>
                        <a:rPr lang="ru-RU" sz="1050" b="1" u="none" strike="noStrike" dirty="0">
                          <a:effectLst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>
                          <a:effectLst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extLst>
                  <a:ext uri="{0D108BD9-81ED-4DB2-BD59-A6C34878D82A}">
                    <a16:rowId xmlns="" xmlns:a16="http://schemas.microsoft.com/office/drawing/2014/main" val="831477382"/>
                  </a:ext>
                </a:extLst>
              </a:tr>
              <a:tr h="323505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>
                          <a:effectLst/>
                        </a:rPr>
                        <a:t>орехи (без маркировки)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>
                          <a:effectLst/>
                        </a:rPr>
                        <a:t>0,77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>
                          <a:effectLst/>
                        </a:rPr>
                        <a:t>0,0402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>
                          <a:effectLst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>
                          <a:effectLst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>
                          <a:effectLst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extLst>
                  <a:ext uri="{0D108BD9-81ED-4DB2-BD59-A6C34878D82A}">
                    <a16:rowId xmlns="" xmlns:a16="http://schemas.microsoft.com/office/drawing/2014/main" val="3976395654"/>
                  </a:ext>
                </a:extLst>
              </a:tr>
              <a:tr h="323505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>
                          <a:effectLst/>
                        </a:rPr>
                        <a:t>сельдерей (Польша)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>
                          <a:effectLst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>
                          <a:effectLst/>
                        </a:rPr>
                        <a:t>0,02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>
                          <a:effectLst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>
                          <a:effectLst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>
                          <a:effectLst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extLst>
                  <a:ext uri="{0D108BD9-81ED-4DB2-BD59-A6C34878D82A}">
                    <a16:rowId xmlns="" xmlns:a16="http://schemas.microsoft.com/office/drawing/2014/main" val="2876409174"/>
                  </a:ext>
                </a:extLst>
              </a:tr>
              <a:tr h="323505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>
                          <a:effectLst/>
                        </a:rPr>
                        <a:t>яблоки </a:t>
                      </a:r>
                      <a:endParaRPr lang="ru-RU" sz="1050" b="1" u="none" strike="noStrike" dirty="0" smtClean="0">
                        <a:effectLst/>
                      </a:endParaRPr>
                    </a:p>
                    <a:p>
                      <a:pPr algn="ctr" rtl="0" fontAlgn="t"/>
                      <a:r>
                        <a:rPr lang="ru-RU" sz="1050" b="1" u="none" strike="noStrike" dirty="0" smtClean="0">
                          <a:effectLst/>
                        </a:rPr>
                        <a:t>(</a:t>
                      </a:r>
                      <a:r>
                        <a:rPr lang="ru-RU" sz="1050" b="1" u="none" strike="noStrike" dirty="0">
                          <a:effectLst/>
                        </a:rPr>
                        <a:t>Польша)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>
                          <a:effectLst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>
                          <a:effectLst/>
                        </a:rPr>
                        <a:t>0,3851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 smtClean="0">
                          <a:effectLst/>
                        </a:rPr>
                        <a:t>0,8473</a:t>
                      </a:r>
                      <a:r>
                        <a:rPr lang="ru-RU" sz="1050" b="1" u="none" strike="noStrike" dirty="0">
                          <a:effectLst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 smtClean="0">
                          <a:effectLst/>
                        </a:rPr>
                        <a:t>0,1806</a:t>
                      </a:r>
                      <a:r>
                        <a:rPr lang="ru-RU" sz="1050" b="1" u="none" strike="noStrike" dirty="0">
                          <a:effectLst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 smtClean="0">
                          <a:effectLst/>
                        </a:rPr>
                        <a:t>0,7675</a:t>
                      </a:r>
                      <a:r>
                        <a:rPr lang="ru-RU" sz="1050" b="1" u="none" strike="noStrike" dirty="0">
                          <a:effectLst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extLst>
                  <a:ext uri="{0D108BD9-81ED-4DB2-BD59-A6C34878D82A}">
                    <a16:rowId xmlns="" xmlns:a16="http://schemas.microsoft.com/office/drawing/2014/main" val="2840808288"/>
                  </a:ext>
                </a:extLst>
              </a:tr>
              <a:tr h="323505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>
                          <a:effectLst/>
                        </a:rPr>
                        <a:t>персики (Испания)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>
                          <a:effectLst/>
                        </a:rPr>
                        <a:t>0,41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>
                          <a:effectLst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 smtClean="0">
                          <a:effectLst/>
                        </a:rPr>
                        <a:t>0,690</a:t>
                      </a:r>
                      <a:r>
                        <a:rPr lang="ru-RU" sz="1050" b="1" u="none" strike="noStrike" dirty="0">
                          <a:effectLst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 smtClean="0">
                          <a:effectLst/>
                        </a:rPr>
                        <a:t>0,1995</a:t>
                      </a:r>
                      <a:r>
                        <a:rPr lang="ru-RU" sz="1050" b="1" u="none" strike="noStrike" dirty="0">
                          <a:effectLst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extLst>
                  <a:ext uri="{0D108BD9-81ED-4DB2-BD59-A6C34878D82A}">
                    <a16:rowId xmlns="" xmlns:a16="http://schemas.microsoft.com/office/drawing/2014/main" val="240926758"/>
                  </a:ext>
                </a:extLst>
              </a:tr>
              <a:tr h="323505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 smtClean="0">
                          <a:effectLst/>
                        </a:rPr>
                        <a:t>томаты</a:t>
                      </a:r>
                    </a:p>
                    <a:p>
                      <a:pPr algn="ctr" rtl="0" fontAlgn="t"/>
                      <a:r>
                        <a:rPr lang="ru-RU" sz="1050" b="1" u="none" strike="noStrike" dirty="0" smtClean="0">
                          <a:effectLst/>
                        </a:rPr>
                        <a:t>(</a:t>
                      </a:r>
                      <a:r>
                        <a:rPr lang="ru-RU" sz="1050" b="1" u="none" strike="noStrike" dirty="0">
                          <a:effectLst/>
                        </a:rPr>
                        <a:t>Турция)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>
                          <a:effectLst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 smtClean="0">
                          <a:effectLst/>
                        </a:rPr>
                        <a:t>2,7096</a:t>
                      </a:r>
                      <a:r>
                        <a:rPr lang="ru-RU" sz="1050" b="1" u="none" strike="noStrike" dirty="0">
                          <a:effectLst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>
                          <a:effectLst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u="none" strike="noStrike" dirty="0">
                          <a:effectLst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extLst>
                  <a:ext uri="{0D108BD9-81ED-4DB2-BD59-A6C34878D82A}">
                    <a16:rowId xmlns="" xmlns:a16="http://schemas.microsoft.com/office/drawing/2014/main" val="1080901531"/>
                  </a:ext>
                </a:extLst>
              </a:tr>
              <a:tr h="452741">
                <a:tc>
                  <a:txBody>
                    <a:bodyPr/>
                    <a:lstStyle/>
                    <a:p>
                      <a:pPr algn="ctr" rtl="0" fontAlgn="t"/>
                      <a:endParaRPr lang="ru-RU" sz="1600" b="1" u="none" strike="noStrike" dirty="0" smtClean="0">
                        <a:effectLst/>
                      </a:endParaRPr>
                    </a:p>
                    <a:p>
                      <a:pPr algn="ctr" rtl="0" fontAlgn="t"/>
                      <a:r>
                        <a:rPr lang="ru-RU" sz="1600" b="1" u="none" strike="noStrike" dirty="0" smtClean="0">
                          <a:effectLst/>
                        </a:rPr>
                        <a:t>ИТОГО (тонн)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u="none" strike="noStrike" dirty="0" smtClean="0">
                          <a:effectLst/>
                        </a:rPr>
                        <a:t>1186</a:t>
                      </a:r>
                      <a:r>
                        <a:rPr lang="ru-RU" sz="1600" b="1" u="none" strike="noStrike" dirty="0">
                          <a:effectLst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b"/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600" b="1" u="none" strike="noStrike" dirty="0" smtClean="0">
                        <a:effectLst/>
                      </a:endParaRPr>
                    </a:p>
                    <a:p>
                      <a:pPr algn="ctr" rtl="0" fontAlgn="t"/>
                      <a:r>
                        <a:rPr lang="ru-RU" sz="1600" b="1" u="none" strike="noStrike" dirty="0" smtClean="0">
                          <a:effectLst/>
                        </a:rPr>
                        <a:t>18168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600" b="1" u="none" strike="noStrike" dirty="0" smtClean="0">
                        <a:effectLst/>
                      </a:endParaRPr>
                    </a:p>
                    <a:p>
                      <a:pPr algn="ctr" rtl="0" fontAlgn="t"/>
                      <a:r>
                        <a:rPr lang="ru-RU" sz="1600" b="1" u="none" strike="noStrike" smtClean="0">
                          <a:effectLst/>
                        </a:rPr>
                        <a:t>8115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600" b="1" u="none" strike="noStrike" dirty="0" smtClean="0">
                        <a:effectLst/>
                      </a:endParaRPr>
                    </a:p>
                    <a:p>
                      <a:pPr algn="ctr" rtl="0" fontAlgn="t"/>
                      <a:r>
                        <a:rPr lang="ru-RU" sz="1600" b="1" u="none" strike="noStrike" dirty="0" smtClean="0">
                          <a:effectLst/>
                        </a:rPr>
                        <a:t>1920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600" b="1" u="none" strike="noStrike" dirty="0" smtClean="0">
                        <a:effectLst/>
                      </a:endParaRPr>
                    </a:p>
                    <a:p>
                      <a:pPr algn="ctr" rtl="0" fontAlgn="t"/>
                      <a:r>
                        <a:rPr lang="ru-RU" sz="1600" b="1" u="none" strike="noStrike" dirty="0" smtClean="0">
                          <a:effectLst/>
                        </a:rPr>
                        <a:t>1124</a:t>
                      </a:r>
                      <a:r>
                        <a:rPr lang="ru-RU" sz="1600" b="1" u="none" strike="noStrike" dirty="0">
                          <a:effectLst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/>
                </a:tc>
                <a:extLst>
                  <a:ext uri="{0D108BD9-81ED-4DB2-BD59-A6C34878D82A}">
                    <a16:rowId xmlns="" xmlns:a16="http://schemas.microsoft.com/office/drawing/2014/main" val="2627356474"/>
                  </a:ext>
                </a:extLst>
              </a:tr>
            </a:tbl>
          </a:graphicData>
        </a:graphic>
      </p:graphicFrame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3" y="47812"/>
            <a:ext cx="560789" cy="517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3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10400" y="4764180"/>
            <a:ext cx="2133600" cy="273844"/>
          </a:xfrm>
        </p:spPr>
        <p:txBody>
          <a:bodyPr/>
          <a:lstStyle/>
          <a:p>
            <a:fld id="{A120AF09-E37E-4D04-B26E-F515A1AEEAE5}" type="slidenum">
              <a:rPr lang="ru-RU" b="1" smtClean="0">
                <a:solidFill>
                  <a:schemeClr val="tx1"/>
                </a:solidFill>
              </a:rPr>
              <a:pPr/>
              <a:t>42</a:t>
            </a:fld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28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2925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16" name="Заголовок 4"/>
          <p:cNvSpPr txBox="1">
            <a:spLocks/>
          </p:cNvSpPr>
          <p:nvPr/>
        </p:nvSpPr>
        <p:spPr>
          <a:xfrm>
            <a:off x="453818" y="0"/>
            <a:ext cx="8155303" cy="49696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Задачи отдела карантина растений, контроля за качеством зерна </a:t>
            </a:r>
          </a:p>
          <a:p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семенного контроля на 2020 год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6902" y="747127"/>
            <a:ext cx="883481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55600" algn="just">
              <a:buFont typeface="Wingdings" pitchFamily="2" charset="2"/>
              <a:buChar char="ü"/>
            </a:pP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Осуществлять постоянное наблюдение за проникновением на территорию Республики Башкортостан карантинных объектов, выявлением путей проникновения и распространения по ней карантинных объектов, выявлением новых очагов карантинных объектов за счет проведения мониторинга карантинного фитосанитарного состояния территории республики для подготовки предложений о принятии мер, необходимых для борьбы с карантинными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объектами</a:t>
            </a:r>
          </a:p>
          <a:p>
            <a:pPr lvl="0" algn="just"/>
            <a:endParaRPr lang="ru-RU" sz="16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lvl="0" indent="355600" algn="just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Проводить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контрольные фитосанитарные обследования с целью актуализации установленных карантинных фитосанитарных зон на закрепленной территории для определения возможности их упразднения и повышения экспортного потенциала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республики</a:t>
            </a:r>
          </a:p>
          <a:p>
            <a:pPr lvl="0" algn="just"/>
            <a:endParaRPr lang="ru-RU" sz="16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lvl="0" indent="355600" algn="just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Обеспечивать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контроль за безопасностью и качеством поступающего в республику семенного материала, зерна и продуктов его переработки, обращать особое внимание на возможное содержание в них ГМО - компонентов (в целях исполнения ст. 21 Федерального закона «О семеноводстве» от 17.12.1997 года № 149-ФЗ и ст. 7 Федерального закона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                       «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О государственном регулировании в области генно-инженерной деятельности» от 05.07.1996 года № 86-ФЗ) путем отбора проб и проведения лабораторных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исследований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80" y="140292"/>
            <a:ext cx="505252" cy="46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178" y="167792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876256" y="4731990"/>
            <a:ext cx="2133600" cy="273844"/>
          </a:xfrm>
        </p:spPr>
        <p:txBody>
          <a:bodyPr/>
          <a:lstStyle/>
          <a:p>
            <a:fld id="{A120AF09-E37E-4D04-B26E-F515A1AEEAE5}" type="slidenum">
              <a:rPr lang="ru-RU" b="1" smtClean="0">
                <a:solidFill>
                  <a:schemeClr val="tx1"/>
                </a:solidFill>
              </a:rPr>
              <a:pPr/>
              <a:t>43</a:t>
            </a:fld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9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2925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16" name="Заголовок 4"/>
          <p:cNvSpPr txBox="1">
            <a:spLocks/>
          </p:cNvSpPr>
          <p:nvPr/>
        </p:nvSpPr>
        <p:spPr>
          <a:xfrm>
            <a:off x="467546" y="71400"/>
            <a:ext cx="8155303" cy="49696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Задачи отдела карантина растений, контроля за качеством зерна </a:t>
            </a:r>
          </a:p>
          <a:p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семенного контроля на 2020 год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4593" y="1131590"/>
            <a:ext cx="883481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55600" algn="just">
              <a:buFont typeface="Wingdings" pitchFamily="2" charset="2"/>
              <a:buChar char="ü"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Усилить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государственный контроль (надзор) за ввозом, реализацией, а также за качеством подготовленных к посеву семян сельскохозяйственных культур и посадочного материала;</a:t>
            </a:r>
          </a:p>
          <a:p>
            <a:pPr lvl="0" algn="just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Усилить государственный контроль (надзора) за соблюдением требований технического регламента Таможенного союза «О безопасности зерна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»;</a:t>
            </a:r>
          </a:p>
          <a:p>
            <a:pPr lvl="0" algn="just"/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  <a:p>
            <a:pPr lvl="0" indent="355600" algn="just">
              <a:buFont typeface="Wingdings" pitchFamily="2" charset="2"/>
              <a:buChar char="ü"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Усилить государственный контроль (надзора) при экспорте зерна и продуктов его переработки в строгом соответствии с установленными карантинными фитосанитарными требованиями стран-импортеров, а также за соблюдением требований в сфере качества и безопасности зерна и продуктов его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переработки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just"/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80" y="140292"/>
            <a:ext cx="505252" cy="46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86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876256" y="4731990"/>
            <a:ext cx="2133600" cy="273844"/>
          </a:xfrm>
        </p:spPr>
        <p:txBody>
          <a:bodyPr/>
          <a:lstStyle/>
          <a:p>
            <a:fld id="{A120AF09-E37E-4D04-B26E-F515A1AEEAE5}" type="slidenum">
              <a:rPr lang="ru-RU" b="1" smtClean="0">
                <a:solidFill>
                  <a:schemeClr val="tx1"/>
                </a:solidFill>
              </a:rPr>
              <a:pPr/>
              <a:t>44</a:t>
            </a:fld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89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42844" y="857238"/>
            <a:ext cx="5221244" cy="4232702"/>
          </a:xfrm>
        </p:spPr>
        <p:txBody>
          <a:bodyPr>
            <a:normAutofit fontScale="25000" lnSpcReduction="20000"/>
          </a:bodyPr>
          <a:lstStyle/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ru-RU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Территория Республики </a:t>
            </a:r>
            <a:r>
              <a:rPr lang="ru-RU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Башкортостан 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ru-RU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ru-RU" sz="6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ru-RU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294,7 тыс.га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ru-RU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сельскохозяйственного назначения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ru-RU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</a:t>
            </a:r>
            <a:r>
              <a:rPr lang="ru-RU" sz="6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7273,7 </a:t>
            </a:r>
            <a:r>
              <a:rPr lang="ru-RU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  </a:t>
            </a:r>
            <a:r>
              <a:rPr lang="ru-RU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50,8 %)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ru-RU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них</a:t>
            </a:r>
            <a:r>
              <a:rPr lang="ru-RU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сельскохозяйственные угодья  </a:t>
            </a:r>
            <a:r>
              <a:rPr lang="ru-RU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6620,5 </a:t>
            </a:r>
            <a:r>
              <a:rPr lang="ru-RU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га,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ru-RU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том числе  пашня                                    </a:t>
            </a:r>
            <a:r>
              <a:rPr lang="ru-RU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3500,0 </a:t>
            </a:r>
            <a:r>
              <a:rPr lang="ru-RU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        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ru-RU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оличество </a:t>
            </a:r>
            <a:r>
              <a:rPr lang="ru-RU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поднадзорных объектов – </a:t>
            </a:r>
            <a:r>
              <a:rPr lang="ru-RU" sz="6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378 068 </a:t>
            </a:r>
            <a:r>
              <a:rPr lang="ru-RU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ед. </a:t>
            </a:r>
            <a:endParaRPr lang="ru-RU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000">
              <a:lnSpc>
                <a:spcPct val="140000"/>
              </a:lnSpc>
            </a:pPr>
            <a:r>
              <a:rPr lang="ru-RU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юридические лица                                  </a:t>
            </a:r>
            <a:r>
              <a:rPr lang="ru-RU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2 824  </a:t>
            </a:r>
            <a:endParaRPr lang="ru-RU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000">
              <a:lnSpc>
                <a:spcPct val="140000"/>
              </a:lnSpc>
            </a:pPr>
            <a:r>
              <a:rPr lang="ru-RU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органы местного самоуправления          </a:t>
            </a:r>
            <a:r>
              <a:rPr lang="ru-RU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897  </a:t>
            </a:r>
            <a:endParaRPr lang="ru-RU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000">
              <a:lnSpc>
                <a:spcPct val="140000"/>
              </a:lnSpc>
            </a:pPr>
            <a:r>
              <a:rPr lang="ru-RU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индивидуальные предприниматели      </a:t>
            </a:r>
            <a:r>
              <a:rPr lang="ru-RU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6 203 </a:t>
            </a:r>
            <a:endParaRPr lang="ru-RU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000">
              <a:lnSpc>
                <a:spcPct val="140000"/>
              </a:lnSpc>
            </a:pPr>
            <a:r>
              <a:rPr lang="ru-RU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органы государственной власти               </a:t>
            </a:r>
            <a:r>
              <a:rPr lang="ru-RU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</a:p>
          <a:p>
            <a:pPr marL="180000">
              <a:lnSpc>
                <a:spcPct val="140000"/>
              </a:lnSpc>
            </a:pPr>
            <a:r>
              <a:rPr lang="ru-RU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граждане (пайщики)                             </a:t>
            </a:r>
            <a:r>
              <a:rPr lang="ru-RU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368 142 </a:t>
            </a:r>
            <a:endParaRPr lang="ru-RU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C:\Documents and Settings\z02.RSN-RB.001\Рабочий стол\Документы Альфия\ЗЕМЕЛЬНЫЙ контроль\Карты районов РБ\карта _РБ_админист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95911" y="795445"/>
            <a:ext cx="3660211" cy="415256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56327" y="67831"/>
            <a:ext cx="8143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Земельный фонд Республики Башкортостан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(по состоянию на </a:t>
            </a:r>
            <a:r>
              <a:rPr lang="ru-RU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01.01.2019 </a:t>
            </a:r>
            <a:r>
              <a:rPr lang="ru-RU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г.)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10" name="Рисунок 9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2925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15404" y="4894008"/>
            <a:ext cx="428596" cy="249492"/>
          </a:xfrm>
        </p:spPr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45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80" y="140292"/>
            <a:ext cx="505252" cy="46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86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390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.artfile.me/wallpaper/17-06-2011/1920x1200/priroda-polya-522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80" y="849864"/>
            <a:ext cx="8784976" cy="4176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RF2_0.t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42925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16" name="Заголовок 4"/>
          <p:cNvSpPr txBox="1">
            <a:spLocks/>
          </p:cNvSpPr>
          <p:nvPr/>
        </p:nvSpPr>
        <p:spPr>
          <a:xfrm>
            <a:off x="467546" y="71400"/>
            <a:ext cx="8155303" cy="49696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-1059"/>
            <a:ext cx="81992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005022" y="2211710"/>
            <a:ext cx="7695239" cy="1512168"/>
          </a:xfrm>
          <a:prstGeom prst="round2DiagRect">
            <a:avLst/>
          </a:prstGeo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b="1" dirty="0" smtClean="0"/>
              <a:t>Отделом государственного </a:t>
            </a:r>
            <a:r>
              <a:rPr lang="ru-RU" sz="2000" b="1" dirty="0" smtClean="0">
                <a:solidFill>
                  <a:srgbClr val="FFFF00"/>
                </a:solidFill>
              </a:rPr>
              <a:t>земельного надзора в 2019 году </a:t>
            </a:r>
            <a:r>
              <a:rPr lang="ru-RU" sz="2000" b="1" dirty="0" smtClean="0"/>
              <a:t>проконтролировано свыше </a:t>
            </a:r>
            <a:r>
              <a:rPr lang="ru-RU" sz="2400" b="1" dirty="0" smtClean="0">
                <a:solidFill>
                  <a:srgbClr val="00B0F0"/>
                </a:solidFill>
              </a:rPr>
              <a:t>508 тыс. га </a:t>
            </a:r>
            <a:r>
              <a:rPr lang="ru-RU" sz="2000" b="1" dirty="0" smtClean="0">
                <a:solidFill>
                  <a:srgbClr val="FFFF00"/>
                </a:solidFill>
              </a:rPr>
              <a:t>сельхозземель</a:t>
            </a:r>
          </a:p>
          <a:p>
            <a:pPr algn="just"/>
            <a:r>
              <a:rPr lang="ru-RU" sz="2000" b="1" dirty="0">
                <a:solidFill>
                  <a:schemeClr val="tx1"/>
                </a:solidFill>
              </a:rPr>
              <a:t>н</a:t>
            </a:r>
            <a:r>
              <a:rPr lang="ru-RU" sz="2000" b="1" dirty="0" smtClean="0">
                <a:solidFill>
                  <a:schemeClr val="tx1"/>
                </a:solidFill>
              </a:rPr>
              <a:t>а общей </a:t>
            </a:r>
            <a:r>
              <a:rPr lang="ru-RU" sz="2000" b="1" dirty="0" smtClean="0"/>
              <a:t>площади более </a:t>
            </a:r>
            <a:r>
              <a:rPr lang="ru-RU" sz="2400" b="1" dirty="0" smtClean="0">
                <a:solidFill>
                  <a:srgbClr val="00B0F0"/>
                </a:solidFill>
              </a:rPr>
              <a:t>32 тыс. га </a:t>
            </a:r>
            <a:r>
              <a:rPr lang="ru-RU" sz="2000" b="1" dirty="0" smtClean="0">
                <a:solidFill>
                  <a:srgbClr val="FFFF00"/>
                </a:solidFill>
              </a:rPr>
              <a:t>выявлены нарушения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80" y="140292"/>
            <a:ext cx="505252" cy="46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86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10400" y="4760074"/>
            <a:ext cx="2133600" cy="273844"/>
          </a:xfrm>
        </p:spPr>
        <p:txBody>
          <a:bodyPr/>
          <a:lstStyle/>
          <a:p>
            <a:fld id="{A120AF09-E37E-4D04-B26E-F515A1AEEAE5}" type="slidenum">
              <a:rPr lang="ru-RU" b="1" smtClean="0">
                <a:solidFill>
                  <a:schemeClr val="tx1"/>
                </a:solidFill>
              </a:rPr>
              <a:pPr/>
              <a:t>46</a:t>
            </a:fld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10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27535"/>
            <a:ext cx="9144000" cy="1080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626" y="35210"/>
            <a:ext cx="91313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Итоги деятельности отдела государственного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земельного надзора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48464" y="4876006"/>
            <a:ext cx="395535" cy="267494"/>
          </a:xfrm>
        </p:spPr>
        <p:txBody>
          <a:bodyPr/>
          <a:lstStyle/>
          <a:p>
            <a:fld id="{A120AF09-E37E-4D04-B26E-F515A1AEEAE5}" type="slidenum">
              <a:rPr lang="ru-RU" b="1" smtClean="0">
                <a:solidFill>
                  <a:schemeClr val="tx1"/>
                </a:solidFill>
              </a:rPr>
              <a:pPr/>
              <a:t>47</a:t>
            </a:fld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684607181"/>
              </p:ext>
            </p:extLst>
          </p:nvPr>
        </p:nvGraphicFramePr>
        <p:xfrm>
          <a:off x="3952" y="729155"/>
          <a:ext cx="5292080" cy="2357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662386805"/>
              </p:ext>
            </p:extLst>
          </p:nvPr>
        </p:nvGraphicFramePr>
        <p:xfrm>
          <a:off x="142844" y="3071816"/>
          <a:ext cx="8786842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79512" y="3867894"/>
            <a:ext cx="1418746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2019 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год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706043699"/>
              </p:ext>
            </p:extLst>
          </p:nvPr>
        </p:nvGraphicFramePr>
        <p:xfrm>
          <a:off x="5465788" y="756855"/>
          <a:ext cx="3563888" cy="2318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80" y="140292"/>
            <a:ext cx="505252" cy="46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86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293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7535"/>
            <a:ext cx="9144000" cy="1080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1560" y="35210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Структура административных правонарушений отдела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государственного земельного надзора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51643837"/>
              </p:ext>
            </p:extLst>
          </p:nvPr>
        </p:nvGraphicFramePr>
        <p:xfrm>
          <a:off x="-1620688" y="667757"/>
          <a:ext cx="9577064" cy="2687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959034196"/>
              </p:ext>
            </p:extLst>
          </p:nvPr>
        </p:nvGraphicFramePr>
        <p:xfrm>
          <a:off x="380166" y="3194139"/>
          <a:ext cx="8786842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48464" y="4948014"/>
            <a:ext cx="395535" cy="195486"/>
          </a:xfrm>
        </p:spPr>
        <p:txBody>
          <a:bodyPr/>
          <a:lstStyle/>
          <a:p>
            <a:fld id="{A120AF09-E37E-4D04-B26E-F515A1AEEAE5}" type="slidenum">
              <a:rPr lang="ru-RU" b="1" smtClean="0">
                <a:solidFill>
                  <a:schemeClr val="tx1"/>
                </a:solidFill>
              </a:rPr>
              <a:pPr/>
              <a:t>48</a:t>
            </a:fld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80" y="140292"/>
            <a:ext cx="505252" cy="46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86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950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72816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16" name="Заголовок 4"/>
          <p:cNvSpPr txBox="1">
            <a:spLocks/>
          </p:cNvSpPr>
          <p:nvPr/>
        </p:nvSpPr>
        <p:spPr>
          <a:xfrm>
            <a:off x="467546" y="71400"/>
            <a:ext cx="8155303" cy="49696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4593" y="1419622"/>
            <a:ext cx="883481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1023" y="36764"/>
            <a:ext cx="799288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Arial" pitchFamily="34" charset="0"/>
                <a:cs typeface="Arial" pitchFamily="34" charset="0"/>
              </a:rPr>
              <a:t>Управлением за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2019 год 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на землях сельскохозяйственного назначения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установлено </a:t>
            </a:r>
            <a:r>
              <a:rPr lang="ru-RU" sz="1500" b="1" dirty="0" smtClean="0">
                <a:latin typeface="Arial" pitchFamily="34" charset="0"/>
                <a:cs typeface="Arial" pitchFamily="34" charset="0"/>
              </a:rPr>
              <a:t>62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 несанкционированные свалки 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ТБО (ТКО)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sz="1500" b="1" dirty="0" smtClean="0">
                <a:latin typeface="Arial" pitchFamily="34" charset="0"/>
                <a:cs typeface="Arial" pitchFamily="34" charset="0"/>
              </a:rPr>
              <a:t>12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 карьеров по добыче ОПИ</a:t>
            </a:r>
            <a:endParaRPr lang="ru-RU" sz="15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500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общей площади </a:t>
            </a:r>
            <a:r>
              <a:rPr lang="ru-RU" sz="1500" b="1" dirty="0" smtClean="0">
                <a:latin typeface="Arial" pitchFamily="34" charset="0"/>
                <a:cs typeface="Arial" pitchFamily="34" charset="0"/>
              </a:rPr>
              <a:t>59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sz="1500" b="1" dirty="0" smtClean="0">
                <a:latin typeface="Arial" pitchFamily="34" charset="0"/>
                <a:cs typeface="Arial" pitchFamily="34" charset="0"/>
              </a:rPr>
              <a:t>3,7 га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соответственно</a:t>
            </a:r>
            <a:endParaRPr lang="ru-RU" sz="15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61" y="987573"/>
            <a:ext cx="3437969" cy="151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481" y="992348"/>
            <a:ext cx="3312368" cy="1512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rsn-ki.ru/old/ris/zem_230920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47814"/>
            <a:ext cx="3393156" cy="1872208"/>
          </a:xfrm>
          <a:prstGeom prst="rect">
            <a:avLst/>
          </a:prstGeom>
          <a:noFill/>
          <a:ln>
            <a:solidFill>
              <a:schemeClr val="dk1">
                <a:shade val="95000"/>
                <a:satMod val="10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andia.ru/text/82/296/images/img70_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482" y="3147814"/>
            <a:ext cx="3389779" cy="1872208"/>
          </a:xfrm>
          <a:prstGeom prst="rect">
            <a:avLst/>
          </a:prstGeom>
          <a:noFill/>
          <a:ln>
            <a:solidFill>
              <a:schemeClr val="dk1">
                <a:shade val="95000"/>
                <a:satMod val="10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89975" y="2355726"/>
            <a:ext cx="7488832" cy="93610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FF00"/>
                </a:solidFill>
              </a:rPr>
              <a:t>В результате принятых Управлением мер ликвидировано 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20 </a:t>
            </a:r>
            <a:r>
              <a:rPr lang="ru-RU" sz="2000" dirty="0" smtClean="0">
                <a:solidFill>
                  <a:srgbClr val="FFFF00"/>
                </a:solidFill>
              </a:rPr>
              <a:t>свалок и </a:t>
            </a:r>
            <a:r>
              <a:rPr lang="ru-RU" sz="2000" dirty="0" err="1" smtClean="0">
                <a:solidFill>
                  <a:srgbClr val="FFFF00"/>
                </a:solidFill>
              </a:rPr>
              <a:t>рекультивировано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b="1" dirty="0" smtClean="0">
                <a:solidFill>
                  <a:srgbClr val="FFFF00"/>
                </a:solidFill>
              </a:rPr>
              <a:t>7 </a:t>
            </a:r>
            <a:r>
              <a:rPr lang="ru-RU" sz="2000" dirty="0" smtClean="0">
                <a:solidFill>
                  <a:srgbClr val="FFFF00"/>
                </a:solidFill>
              </a:rPr>
              <a:t>карьеров</a:t>
            </a:r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53" y="306726"/>
            <a:ext cx="505252" cy="46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86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876256" y="4731990"/>
            <a:ext cx="2133600" cy="273844"/>
          </a:xfrm>
        </p:spPr>
        <p:txBody>
          <a:bodyPr/>
          <a:lstStyle/>
          <a:p>
            <a:fld id="{A120AF09-E37E-4D04-B26E-F515A1AEEAE5}" type="slidenum">
              <a:rPr lang="ru-RU" b="1" smtClean="0">
                <a:solidFill>
                  <a:schemeClr val="tx1"/>
                </a:solidFill>
              </a:rPr>
              <a:pPr/>
              <a:t>49</a:t>
            </a:fld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65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6228184" y="1397204"/>
            <a:ext cx="2664296" cy="3185487"/>
          </a:xfrm>
          <a:prstGeom prst="rect">
            <a:avLst/>
          </a:prstGeom>
          <a:gradFill>
            <a:gsLst>
              <a:gs pos="0">
                <a:srgbClr val="FFEFD1">
                  <a:lumMod val="62000"/>
                  <a:lumOff val="38000"/>
                  <a:alpha val="4000"/>
                </a:srgbClr>
              </a:gs>
              <a:gs pos="100000">
                <a:srgbClr val="F0EBD5"/>
              </a:gs>
              <a:gs pos="100000">
                <a:srgbClr val="D1C39F"/>
              </a:gs>
            </a:gsLst>
            <a:lin ang="5400000" scaled="0"/>
          </a:gradFill>
          <a:ln w="381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	</a:t>
            </a:r>
            <a:r>
              <a:rPr lang="ru-RU" sz="1300" b="1" u="sng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Times New Roman" pitchFamily="18" charset="0"/>
              </a:rPr>
              <a:t>В 2019 году:</a:t>
            </a:r>
            <a:r>
              <a:rPr lang="ru-RU" sz="1300" b="1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ru-RU" sz="1300" b="1" dirty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1017</a:t>
            </a:r>
            <a:r>
              <a:rPr lang="ru-RU" sz="1300" b="1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3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пресс-релизов на сайте, </a:t>
            </a:r>
            <a:r>
              <a:rPr lang="ru-RU" sz="1300" b="1" dirty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108</a:t>
            </a:r>
            <a:r>
              <a:rPr lang="ru-RU" sz="1300" b="1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3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статей в газетах,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300" b="1" dirty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30</a:t>
            </a:r>
            <a:r>
              <a:rPr lang="ru-RU" sz="1300" b="1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3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сюжетов на ТВ,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300" b="1" dirty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4</a:t>
            </a:r>
            <a:r>
              <a:rPr lang="ru-RU" sz="1300" b="1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3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радиопередачи,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300" b="1" dirty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532</a:t>
            </a:r>
            <a:r>
              <a:rPr lang="ru-RU" sz="1300" b="1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3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материала в интернет-издательствах. </a:t>
            </a:r>
            <a:endParaRPr lang="ru-RU" sz="13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1300" u="sng" dirty="0">
              <a:solidFill>
                <a:schemeClr val="tx2">
                  <a:lumMod val="75000"/>
                </a:schemeClr>
              </a:solidFill>
              <a:latin typeface="Arial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300" u="sng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Times New Roman" pitchFamily="18" charset="0"/>
              </a:rPr>
              <a:t>В 2018 году: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ru-RU" sz="1300" dirty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658</a:t>
            </a:r>
            <a:r>
              <a:rPr lang="ru-RU" sz="1300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пресс-релизов на сайте, </a:t>
            </a:r>
            <a:r>
              <a:rPr lang="ru-RU" sz="1300" dirty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131</a:t>
            </a:r>
            <a:r>
              <a:rPr lang="ru-RU" sz="1300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статья в газетах,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300" dirty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19</a:t>
            </a:r>
            <a:r>
              <a:rPr lang="ru-RU" sz="1300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сюжетов на ТВ,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300" dirty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3</a:t>
            </a:r>
            <a:r>
              <a:rPr lang="ru-RU" sz="1300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радиопередачи,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300" dirty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265</a:t>
            </a:r>
            <a:r>
              <a:rPr lang="ru-RU" sz="1300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материалов в интернет-издательствах. </a:t>
            </a:r>
            <a:endParaRPr lang="ru-RU" sz="13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95656" y="66216"/>
            <a:ext cx="7767244" cy="541735"/>
          </a:xfrm>
          <a:noFill/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Реформа контрольной и надзорной деятельности</a:t>
            </a:r>
          </a:p>
        </p:txBody>
      </p:sp>
      <p:pic>
        <p:nvPicPr>
          <p:cNvPr id="5" name="Рисунок 4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87" y="635536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3311860" y="912456"/>
            <a:ext cx="2520280" cy="4154984"/>
          </a:xfrm>
          <a:prstGeom prst="rect">
            <a:avLst/>
          </a:prstGeom>
          <a:gradFill>
            <a:gsLst>
              <a:gs pos="4000">
                <a:srgbClr val="FFEFD1">
                  <a:lumMod val="62000"/>
                  <a:lumOff val="38000"/>
                  <a:alpha val="4000"/>
                </a:srgbClr>
              </a:gs>
              <a:gs pos="100000">
                <a:srgbClr val="F0EBD5"/>
              </a:gs>
              <a:gs pos="100000">
                <a:srgbClr val="D1C39F"/>
              </a:gs>
            </a:gsLst>
            <a:lin ang="5400000" scaled="0"/>
          </a:gradFill>
          <a:ln w="38100"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	</a:t>
            </a:r>
            <a:r>
              <a:rPr lang="ru-RU" sz="1400" b="1" u="sng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В 2019 году </a:t>
            </a:r>
            <a:r>
              <a:rPr lang="ru-RU" sz="1400" b="1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по поступившей в Управление информации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400" b="1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выдано 153 предостережения</a:t>
            </a:r>
            <a:r>
              <a:rPr lang="ru-RU" sz="1400" b="1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400" b="1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о недопустимости нарушения обязательных требований</a:t>
            </a: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1400" dirty="0">
              <a:solidFill>
                <a:srgbClr val="002060"/>
              </a:solidFill>
              <a:latin typeface="Arial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	</a:t>
            </a:r>
            <a:r>
              <a:rPr lang="ru-RU" sz="1400" u="sng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В 2018 году </a:t>
            </a:r>
            <a:r>
              <a:rPr lang="ru-RU" sz="1400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по поступившей в Управление информации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400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выдано 132 предостережения</a:t>
            </a:r>
            <a:r>
              <a:rPr lang="ru-RU" sz="1400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400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о недопустимости нарушения обязательных требований</a:t>
            </a: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1400" dirty="0">
              <a:solidFill>
                <a:srgbClr val="00206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6495" y="915566"/>
            <a:ext cx="2933337" cy="4161718"/>
          </a:xfrm>
          <a:prstGeom prst="rect">
            <a:avLst/>
          </a:prstGeom>
          <a:gradFill>
            <a:gsLst>
              <a:gs pos="4000">
                <a:srgbClr val="FFEFD1">
                  <a:lumMod val="62000"/>
                  <a:lumOff val="38000"/>
                  <a:alpha val="4000"/>
                </a:srgbClr>
              </a:gs>
              <a:gs pos="100000">
                <a:srgbClr val="F0EBD5"/>
              </a:gs>
              <a:gs pos="100000">
                <a:srgbClr val="D1C39F"/>
              </a:gs>
            </a:gsLst>
            <a:lin ang="5400000" scaled="0"/>
          </a:gradFill>
          <a:ln w="38100"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wrap="square" tIns="108000" bIns="108000">
            <a:noAutofit/>
          </a:bodyPr>
          <a:lstStyle/>
          <a:p>
            <a:pPr algn="ctr">
              <a:tabLst>
                <a:tab pos="0" algn="l"/>
                <a:tab pos="89535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	</a:t>
            </a:r>
            <a:r>
              <a:rPr lang="ru-RU" sz="1400" b="1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Проведение публичных обсуждений итогов правоприменительной практики в </a:t>
            </a:r>
            <a:r>
              <a:rPr lang="ru-RU" sz="1400" b="1" u="sng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2019 году</a:t>
            </a:r>
            <a:r>
              <a:rPr lang="ru-RU" sz="1400" b="1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: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400" b="1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15 </a:t>
            </a:r>
            <a:r>
              <a:rPr lang="ru-RU" sz="1400" b="1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февраля – </a:t>
            </a:r>
            <a:r>
              <a:rPr lang="ru-RU" sz="1400" b="1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234</a:t>
            </a:r>
            <a:r>
              <a:rPr lang="ru-RU" sz="1400" b="1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 участника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400" b="1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17 мая – </a:t>
            </a:r>
            <a:r>
              <a:rPr lang="ru-RU" sz="1400" b="1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209</a:t>
            </a:r>
            <a:r>
              <a:rPr lang="ru-RU" sz="1400" b="1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 участников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400" b="1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9 августа – </a:t>
            </a:r>
            <a:r>
              <a:rPr lang="ru-RU" sz="1400" b="1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105</a:t>
            </a:r>
            <a:r>
              <a:rPr lang="ru-RU" sz="1400" b="1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 участников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400" b="1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8 ноября – </a:t>
            </a:r>
            <a:r>
              <a:rPr lang="ru-RU" sz="1400" b="1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171</a:t>
            </a:r>
            <a:endParaRPr lang="ru-RU" sz="1400" b="1" dirty="0">
              <a:solidFill>
                <a:srgbClr val="002060"/>
              </a:solidFill>
              <a:latin typeface="Arial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400" b="1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Всего 719 участников</a:t>
            </a:r>
          </a:p>
          <a:p>
            <a:pPr algn="ctr">
              <a:tabLst>
                <a:tab pos="0" algn="l"/>
                <a:tab pos="89535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	</a:t>
            </a:r>
            <a:r>
              <a:rPr lang="ru-RU" sz="1400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Проведение публичных обсуждений итогов правоприменительной практики </a:t>
            </a:r>
            <a:r>
              <a:rPr lang="ru-RU" sz="1400" u="sng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в 2018 году</a:t>
            </a:r>
            <a:r>
              <a:rPr lang="ru-RU" sz="1400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: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400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15 </a:t>
            </a:r>
            <a:r>
              <a:rPr lang="ru-RU" sz="1400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февраля – </a:t>
            </a:r>
            <a:r>
              <a:rPr lang="ru-RU" sz="1400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264</a:t>
            </a:r>
            <a:r>
              <a:rPr lang="ru-RU" sz="1400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 участника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400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13 апреля – </a:t>
            </a:r>
            <a:r>
              <a:rPr lang="ru-RU" sz="1400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207</a:t>
            </a:r>
            <a:r>
              <a:rPr lang="ru-RU" sz="1400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 участников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400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6 июля – </a:t>
            </a:r>
            <a:r>
              <a:rPr lang="ru-RU" sz="1400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94</a:t>
            </a:r>
            <a:r>
              <a:rPr lang="ru-RU" sz="1400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 участника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400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12 октября – </a:t>
            </a:r>
            <a:r>
              <a:rPr lang="ru-RU" sz="1400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203</a:t>
            </a:r>
            <a:r>
              <a:rPr lang="ru-RU" sz="1400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 участника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400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Всего 768 участников</a:t>
            </a:r>
          </a:p>
        </p:txBody>
      </p: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00260" y="4876006"/>
            <a:ext cx="321454" cy="267494"/>
          </a:xfrm>
        </p:spPr>
        <p:txBody>
          <a:bodyPr/>
          <a:lstStyle/>
          <a:p>
            <a:fld id="{A120AF09-E37E-4D04-B26E-F515A1AEEAE5}" type="slidenum">
              <a:rPr lang="ru-RU" b="1" smtClean="0">
                <a:solidFill>
                  <a:schemeClr val="tx1"/>
                </a:solidFill>
              </a:rPr>
              <a:pPr/>
              <a:t>5</a:t>
            </a:fld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3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3" y="97297"/>
            <a:ext cx="7381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792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7535"/>
            <a:ext cx="9144000" cy="1080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1560" y="35210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Контроль за неиспользуемыми землями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сельскохозяйственного назначения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486999238"/>
              </p:ext>
            </p:extLst>
          </p:nvPr>
        </p:nvGraphicFramePr>
        <p:xfrm>
          <a:off x="107503" y="745763"/>
          <a:ext cx="3816425" cy="1692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8" y="2480667"/>
            <a:ext cx="3816424" cy="2571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743641"/>
            <a:ext cx="5114478" cy="2116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815408" y="2859782"/>
            <a:ext cx="5328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За период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2008-2019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годы в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сельхозоборот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введено </a:t>
            </a:r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31,662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тыс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. га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041259" y="3537519"/>
            <a:ext cx="864096" cy="1152128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2015</a:t>
            </a:r>
          </a:p>
          <a:p>
            <a:pPr algn="ctr"/>
            <a:endParaRPr lang="ru-RU" b="1" dirty="0" smtClean="0">
              <a:solidFill>
                <a:srgbClr val="7030A0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1215 га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076056" y="3530882"/>
            <a:ext cx="853226" cy="1152128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2016</a:t>
            </a:r>
          </a:p>
          <a:p>
            <a:pPr algn="ctr"/>
            <a:endParaRPr lang="ru-RU" b="1" dirty="0" smtClean="0">
              <a:solidFill>
                <a:srgbClr val="7030A0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5370 га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084168" y="3530882"/>
            <a:ext cx="864096" cy="1152128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2017</a:t>
            </a:r>
          </a:p>
          <a:p>
            <a:pPr algn="ctr"/>
            <a:endParaRPr lang="ru-RU" b="1" dirty="0" smtClean="0">
              <a:solidFill>
                <a:srgbClr val="7030A0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7545 га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092280" y="3537519"/>
            <a:ext cx="864096" cy="1152128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2018</a:t>
            </a:r>
          </a:p>
          <a:p>
            <a:pPr algn="ctr"/>
            <a:endParaRPr lang="ru-RU" b="1" dirty="0" smtClean="0">
              <a:solidFill>
                <a:srgbClr val="7030A0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5581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г</a:t>
            </a:r>
            <a:r>
              <a:rPr lang="ru-RU" b="1" dirty="0" smtClean="0">
                <a:solidFill>
                  <a:schemeClr val="tx1"/>
                </a:solidFill>
              </a:rPr>
              <a:t>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100392" y="3530760"/>
            <a:ext cx="864096" cy="1152128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2019</a:t>
            </a:r>
          </a:p>
          <a:p>
            <a:pPr algn="ctr"/>
            <a:endParaRPr lang="ru-RU" b="1" dirty="0" smtClean="0">
              <a:solidFill>
                <a:srgbClr val="7030A0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162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 га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80" y="140292"/>
            <a:ext cx="505252" cy="46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86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876256" y="4731990"/>
            <a:ext cx="2133600" cy="273844"/>
          </a:xfrm>
        </p:spPr>
        <p:txBody>
          <a:bodyPr/>
          <a:lstStyle/>
          <a:p>
            <a:fld id="{A120AF09-E37E-4D04-B26E-F515A1AEEAE5}" type="slidenum">
              <a:rPr lang="ru-RU" b="1" smtClean="0">
                <a:solidFill>
                  <a:schemeClr val="tx1"/>
                </a:solidFill>
              </a:rPr>
              <a:pPr/>
              <a:t>50</a:t>
            </a:fld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68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479632" y="2225501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Рисунок 5" descr="C:\Users\gnezdina\AppData\Local\Temp\Rar$DI22.622\IMG_562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77" y="3390646"/>
            <a:ext cx="3672408" cy="1645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gnezdina\AppData\Local\Temp\Rar$DI01.334\DSC_005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1" y="1984670"/>
            <a:ext cx="3662011" cy="1653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gnezdina\Desktop\ГНЕЗДИН\ЗЕМЕЛЬНЫЙ КОНТРОЛЬ\ЗОНАЛЬНЫЕ СОВЕЩАНИЯ\Мишкино совещание\Выступления Мишкино\DSCN352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47" y="268608"/>
            <a:ext cx="3528392" cy="1559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gnezdina\Downloads\DSCN352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780" y="3326211"/>
            <a:ext cx="3757644" cy="1701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gnezdina\Desktop\ГНЕЗДИН\ЗЕМЕЛЬНЫЙ КОНТРОЛЬ\ЗОНАЛЬНЫЕ СОВЕЩАНИЯ\Стерлибашево совещание\IMG_154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6459"/>
            <a:ext cx="4752528" cy="2349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8" y="66459"/>
            <a:ext cx="720076" cy="496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C:\Users\gnezdina\Desktop\ГНЕЗДИН\ЗЕМЕЛЬНЫЙ КОНТРОЛЬ\ЗОНАЛЬНЫЕ СОВЕЩАНИЯ\Месягутово совещание\IMG_4685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36" y="2071586"/>
            <a:ext cx="3204515" cy="156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66" y="73275"/>
            <a:ext cx="824689" cy="344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www.rsn-rb.ru/files/municipalnyj-zemelnyj-kontrol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518917"/>
            <a:ext cx="2343150" cy="6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801521" y="4802694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120AF09-E37E-4D04-B26E-F515A1AEEAE5}" type="slidenum">
              <a:rPr lang="ru-RU" sz="1200" b="1"/>
              <a:pPr/>
              <a:t>51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79618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479632" y="2225501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4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1" y="44088"/>
            <a:ext cx="949932" cy="65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73554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</a:rPr>
              <a:t>Официальный сайт Управления</a:t>
            </a:r>
            <a:endParaRPr lang="ru-RU" sz="3600" b="1" dirty="0">
              <a:solidFill>
                <a:srgbClr val="00B050"/>
              </a:solidFill>
            </a:endParaRPr>
          </a:p>
        </p:txBody>
      </p:sp>
      <p:pic>
        <p:nvPicPr>
          <p:cNvPr id="8" name="Picture 2" descr="D: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48" y="640725"/>
            <a:ext cx="8715403" cy="41578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2843808" y="4191930"/>
            <a:ext cx="4248472" cy="43204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506" y="120050"/>
            <a:ext cx="824689" cy="344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Номер слайда 2"/>
          <p:cNvSpPr txBox="1">
            <a:spLocks/>
          </p:cNvSpPr>
          <p:nvPr/>
        </p:nvSpPr>
        <p:spPr>
          <a:xfrm>
            <a:off x="6876256" y="473199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20AF09-E37E-4D04-B26E-F515A1AEEAE5}" type="slidenum">
              <a:rPr lang="ru-RU" b="1" smtClean="0">
                <a:solidFill>
                  <a:schemeClr val="tx1"/>
                </a:solidFill>
              </a:rPr>
              <a:pPr/>
              <a:t>52</a:t>
            </a:fld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69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479632" y="2225501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Лента лицом вверх 6"/>
          <p:cNvSpPr/>
          <p:nvPr/>
        </p:nvSpPr>
        <p:spPr>
          <a:xfrm>
            <a:off x="179512" y="57604"/>
            <a:ext cx="8856984" cy="839960"/>
          </a:xfrm>
          <a:prstGeom prst="ribbon2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Рассмотрение материалов муниципального земельного контроля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4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1" y="44088"/>
            <a:ext cx="720075" cy="583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нутый угол 7"/>
          <p:cNvSpPr/>
          <p:nvPr/>
        </p:nvSpPr>
        <p:spPr>
          <a:xfrm>
            <a:off x="1043608" y="1005575"/>
            <a:ext cx="6768752" cy="551199"/>
          </a:xfrm>
          <a:prstGeom prst="foldedCorner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 smtClean="0"/>
              <a:t>За 2019 год поступило </a:t>
            </a:r>
            <a:r>
              <a:rPr lang="ru-RU" sz="2400" b="1" dirty="0" smtClean="0"/>
              <a:t>37</a:t>
            </a:r>
            <a:r>
              <a:rPr lang="ru-RU" sz="1700" b="1" dirty="0" smtClean="0"/>
              <a:t> материалов по соблюдению земельного законодательства</a:t>
            </a:r>
            <a:endParaRPr lang="ru-RU" sz="17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 rot="5400000">
            <a:off x="3929918" y="-780329"/>
            <a:ext cx="810090" cy="58326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Отказано в возбуждении дела об административном правонарушении по </a:t>
            </a:r>
            <a:r>
              <a:rPr lang="ru-RU" sz="3600" b="1" dirty="0" smtClean="0">
                <a:solidFill>
                  <a:srgbClr val="FFFF00"/>
                </a:solidFill>
              </a:rPr>
              <a:t>13</a:t>
            </a:r>
            <a:r>
              <a:rPr lang="ru-RU" b="1" dirty="0" smtClean="0">
                <a:solidFill>
                  <a:srgbClr val="FFFF00"/>
                </a:solidFill>
              </a:rPr>
              <a:t> материалам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 rot="5400000">
            <a:off x="4544996" y="978572"/>
            <a:ext cx="702078" cy="58326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/>
              <a:t>Возбуждено </a:t>
            </a:r>
            <a:r>
              <a:rPr lang="ru-RU" sz="2400" b="1" dirty="0"/>
              <a:t>5</a:t>
            </a:r>
            <a:r>
              <a:rPr lang="ru-RU" b="1" dirty="0" smtClean="0"/>
              <a:t> дел об административном правонарушении</a:t>
            </a:r>
            <a:endParaRPr lang="ru-RU" b="1" dirty="0"/>
          </a:p>
        </p:txBody>
      </p:sp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20050"/>
            <a:ext cx="824689" cy="344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075075" y="4299942"/>
            <a:ext cx="5976664" cy="75608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 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материалам направлены предостережения о недопустимости нарушения обязательных требований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3799384" y="1574503"/>
            <a:ext cx="808621" cy="156449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Развернутая стрелка 19"/>
          <p:cNvSpPr/>
          <p:nvPr/>
        </p:nvSpPr>
        <p:spPr>
          <a:xfrm rot="16200000" flipH="1">
            <a:off x="-1129926" y="2806644"/>
            <a:ext cx="3569274" cy="518337"/>
          </a:xfrm>
          <a:prstGeom prst="uturnArrow">
            <a:avLst>
              <a:gd name="adj1" fmla="val 13636"/>
              <a:gd name="adj2" fmla="val 25000"/>
              <a:gd name="adj3" fmla="val 35671"/>
              <a:gd name="adj4" fmla="val 18421"/>
              <a:gd name="adj5" fmla="val 7653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Развернутая стрелка 23"/>
          <p:cNvSpPr/>
          <p:nvPr/>
        </p:nvSpPr>
        <p:spPr>
          <a:xfrm rot="16200000" flipH="1" flipV="1">
            <a:off x="6994102" y="2243450"/>
            <a:ext cx="2694731" cy="770182"/>
          </a:xfrm>
          <a:prstGeom prst="uturnArrow">
            <a:avLst>
              <a:gd name="adj1" fmla="val 18794"/>
              <a:gd name="adj2" fmla="val 25000"/>
              <a:gd name="adj3" fmla="val 29099"/>
              <a:gd name="adj4" fmla="val 18421"/>
              <a:gd name="adj5" fmla="val 84729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 rot="5400000">
            <a:off x="3744146" y="-146315"/>
            <a:ext cx="775079" cy="649725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/>
              <a:t>7</a:t>
            </a:r>
            <a:r>
              <a:rPr lang="ru-RU" sz="1600" b="1" dirty="0" smtClean="0"/>
              <a:t> материалов переадресовано по компетенции,  </a:t>
            </a:r>
          </a:p>
          <a:p>
            <a:pPr algn="ctr"/>
            <a:r>
              <a:rPr lang="ru-RU" sz="1600" b="1" dirty="0" smtClean="0"/>
              <a:t>по </a:t>
            </a:r>
            <a:r>
              <a:rPr lang="ru-RU" sz="2400" b="1" dirty="0" smtClean="0"/>
              <a:t>8</a:t>
            </a:r>
            <a:r>
              <a:rPr lang="ru-RU" sz="1600" b="1" dirty="0" smtClean="0"/>
              <a:t> материалам нарушений не установлено </a:t>
            </a:r>
            <a:endParaRPr lang="ru-RU" sz="1600" b="1" dirty="0"/>
          </a:p>
        </p:txBody>
      </p:sp>
      <p:sp>
        <p:nvSpPr>
          <p:cNvPr id="18" name="Стрелка вниз 17"/>
          <p:cNvSpPr/>
          <p:nvPr/>
        </p:nvSpPr>
        <p:spPr>
          <a:xfrm>
            <a:off x="2771801" y="2541041"/>
            <a:ext cx="808621" cy="156449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омер слайда 2"/>
          <p:cNvSpPr txBox="1">
            <a:spLocks/>
          </p:cNvSpPr>
          <p:nvPr/>
        </p:nvSpPr>
        <p:spPr>
          <a:xfrm>
            <a:off x="6876256" y="473199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20AF09-E37E-4D04-B26E-F515A1AEEAE5}" type="slidenum">
              <a:rPr lang="ru-RU" b="1" smtClean="0">
                <a:solidFill>
                  <a:schemeClr val="tx1"/>
                </a:solidFill>
              </a:rPr>
              <a:pPr/>
              <a:t>53</a:t>
            </a:fld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59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40613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35497" y="794191"/>
            <a:ext cx="69847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По выявленным нарушениям выдано </a:t>
            </a:r>
            <a:r>
              <a:rPr lang="ru-RU" sz="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226 предписаний</a:t>
            </a:r>
            <a:r>
              <a:rPr lang="ru-RU" sz="1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,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по результатам рассмотрения административных дел субъектам направлено </a:t>
            </a:r>
            <a:r>
              <a:rPr lang="ru-RU" sz="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90</a:t>
            </a:r>
            <a:r>
              <a:rPr lang="ru-RU" sz="1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ru-RU" sz="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представлений</a:t>
            </a:r>
            <a:r>
              <a:rPr lang="ru-RU" sz="1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 об устранении причин и условий, способствовавших </a:t>
            </a:r>
            <a:r>
              <a:rPr lang="ru-RU" sz="1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совершению </a:t>
            </a:r>
            <a:r>
              <a:rPr lang="ru-RU" sz="1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административного правонарушения</a:t>
            </a:r>
            <a:endParaRPr lang="ru-RU" sz="15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8017"/>
            <a:ext cx="81439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Профилактика административных правонарушений </a:t>
            </a:r>
            <a:endParaRPr 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и меры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по их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устранению в 2019 году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94789" y="2155439"/>
            <a:ext cx="66492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В Управление службы судебных приставов по Республике Башкортостан направлено </a:t>
            </a:r>
            <a:r>
              <a:rPr lang="ru-RU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22 материала</a:t>
            </a: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 для принудительного взыскания штрафов на сумму </a:t>
            </a:r>
            <a:r>
              <a:rPr lang="ru-RU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1 млн 717 тыс. рублей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36736" y="3219822"/>
            <a:ext cx="65329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Лицам нарушившим требования земельного законодательства направлено </a:t>
            </a:r>
            <a:r>
              <a:rPr lang="ru-RU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2 исковых заявления </a:t>
            </a: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по возмещению вреда, причиненного почве, на общую сумму </a:t>
            </a:r>
            <a:r>
              <a:rPr lang="ru-RU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2,2 млн. рублей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85535" y="4155635"/>
            <a:ext cx="75366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По </a:t>
            </a: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поступившей в Управление информации </a:t>
            </a: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29</a:t>
            </a: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 юридическому </a:t>
            </a: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лицам, </a:t>
            </a:r>
          </a:p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7 </a:t>
            </a: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индивидуальным предпринимателям и </a:t>
            </a: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5</a:t>
            </a: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 гражданам выданы </a:t>
            </a: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предостережения</a:t>
            </a: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 о недопустимости нарушения обязательных </a:t>
            </a: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требований</a:t>
            </a:r>
            <a:endParaRPr lang="ru-RU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3074" name="Picture 2" descr="http://www.rsnrd.ru/data/cont/1373475819/1374735257/15640620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867609"/>
            <a:ext cx="1666337" cy="127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mordoviatv.ru/wp-content/uploads/2015/10/pristavy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63" y="1777856"/>
            <a:ext cx="2716545" cy="139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avatars.mds.yandex.net/get-zen_doc/49107/pub_5d2b2699a1b4f100ac2bf0a2_5d2b26af4735a600ad695b2d/scale_12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760" y="2894103"/>
            <a:ext cx="2330514" cy="118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psychbook.ru/assets/i/ai/4/1/8/i/280414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36" y="3958486"/>
            <a:ext cx="1207303" cy="107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80" y="140292"/>
            <a:ext cx="505252" cy="46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86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876256" y="4731990"/>
            <a:ext cx="2133600" cy="273844"/>
          </a:xfrm>
        </p:spPr>
        <p:txBody>
          <a:bodyPr/>
          <a:lstStyle/>
          <a:p>
            <a:fld id="{A120AF09-E37E-4D04-B26E-F515A1AEEAE5}" type="slidenum">
              <a:rPr lang="ru-RU" b="1" smtClean="0">
                <a:solidFill>
                  <a:schemeClr val="tx1"/>
                </a:solidFill>
              </a:rPr>
              <a:pPr/>
              <a:t>54</a:t>
            </a:fld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21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F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2925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16" name="Заголовок 4"/>
          <p:cNvSpPr txBox="1">
            <a:spLocks/>
          </p:cNvSpPr>
          <p:nvPr/>
        </p:nvSpPr>
        <p:spPr>
          <a:xfrm>
            <a:off x="467545" y="145964"/>
            <a:ext cx="8155303" cy="49696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Задачи отдела государственного земельного надзора на 2020 год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4716" y="1131590"/>
            <a:ext cx="864096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itchFamily="2" charset="2"/>
              <a:buChar char="Ø"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Проводить профилактические мероприятия, направленные на предупреждение нарушений обязательных требований хозяйствующими субъектами при использовании сельскохозяйственных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земель</a:t>
            </a:r>
          </a:p>
          <a:p>
            <a:pPr lvl="0" algn="just"/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lvl="0" indent="-285750" algn="just">
              <a:buFont typeface="Wingdings" pitchFamily="2" charset="2"/>
              <a:buChar char="Ø"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Обеспечивать взаимодействие с органами муниципального земельного контроля при осуществлении государственного земельного надзора в отношении земель сельскохозяйственного назначения, оборот которых регулируется Федеральным законом от 24.07.2002 г. № 101-ФЗ «Об обороте земель сельскохозяйственного назначения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»</a:t>
            </a:r>
          </a:p>
          <a:p>
            <a:pPr lvl="0"/>
            <a:endParaRPr lang="ru-RU" sz="2000" dirty="0"/>
          </a:p>
          <a:p>
            <a:r>
              <a:rPr lang="ru-RU" dirty="0"/>
              <a:t> 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80" y="140292"/>
            <a:ext cx="505252" cy="46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86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876256" y="4731990"/>
            <a:ext cx="2133600" cy="273844"/>
          </a:xfrm>
        </p:spPr>
        <p:txBody>
          <a:bodyPr/>
          <a:lstStyle/>
          <a:p>
            <a:fld id="{A120AF09-E37E-4D04-B26E-F515A1AEEAE5}" type="slidenum">
              <a:rPr lang="ru-RU" b="1" smtClean="0">
                <a:solidFill>
                  <a:schemeClr val="tx1"/>
                </a:solidFill>
              </a:rPr>
              <a:pPr/>
              <a:t>55</a:t>
            </a:fld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70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F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2925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16" name="Заголовок 4"/>
          <p:cNvSpPr txBox="1">
            <a:spLocks/>
          </p:cNvSpPr>
          <p:nvPr/>
        </p:nvSpPr>
        <p:spPr>
          <a:xfrm>
            <a:off x="467545" y="145964"/>
            <a:ext cx="8155303" cy="49696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Задачи отдела государственного земельного надзора на 2020 год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843558"/>
            <a:ext cx="86409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itchFamily="2" charset="2"/>
              <a:buChar char="Ø"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Проводить профилактические мероприятия, направленные на предупреждение нарушений обязательных требований хозяйствующими субъектами при использовании сельскохозяйственных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земель</a:t>
            </a:r>
          </a:p>
          <a:p>
            <a:pPr lvl="0" algn="just"/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lvl="0" indent="-285750" algn="just">
              <a:buFont typeface="Wingdings" pitchFamily="2" charset="2"/>
              <a:buChar char="Ø"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Обеспечивать взаимодействие с органами муниципального земельного контроля при осуществлении государственного земельного надзора в отношении земель сельскохозяйственного назначения, оборот которых регулируется Федеральным законом от 24.07.2002 г. № 101-ФЗ «Об обороте земель сельскохозяйственного назначения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»</a:t>
            </a:r>
          </a:p>
          <a:p>
            <a:pPr lvl="0" algn="just"/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lvl="0" indent="-285750" algn="just"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Продолжать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работу по отнесению земельных участков сельскохозяйственного назначения к категориям риска, а также пересмотру ранее присвоенной категории риска по результатам контрольно-надзорных мероприятий с внесением данных в АИС «Цербер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»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 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80" y="140292"/>
            <a:ext cx="505252" cy="46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86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876256" y="4731990"/>
            <a:ext cx="2133600" cy="273844"/>
          </a:xfrm>
        </p:spPr>
        <p:txBody>
          <a:bodyPr/>
          <a:lstStyle/>
          <a:p>
            <a:fld id="{A120AF09-E37E-4D04-B26E-F515A1AEEAE5}" type="slidenum">
              <a:rPr lang="ru-RU" b="1" smtClean="0">
                <a:solidFill>
                  <a:schemeClr val="tx1"/>
                </a:solidFill>
              </a:rPr>
              <a:pPr/>
              <a:t>56</a:t>
            </a:fld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88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RF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2925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043608" y="44169"/>
            <a:ext cx="7243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43704" y="1916999"/>
            <a:ext cx="745659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Благодарим </a:t>
            </a:r>
            <a:r>
              <a:rPr lang="ru-RU" sz="4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за внимание!</a:t>
            </a:r>
            <a:endParaRPr lang="ru-RU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80" y="140292"/>
            <a:ext cx="505252" cy="46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86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876256" y="4731990"/>
            <a:ext cx="2133600" cy="273844"/>
          </a:xfrm>
        </p:spPr>
        <p:txBody>
          <a:bodyPr/>
          <a:lstStyle/>
          <a:p>
            <a:fld id="{A120AF09-E37E-4D04-B26E-F515A1AEEAE5}" type="slidenum">
              <a:rPr lang="ru-RU" b="1" smtClean="0">
                <a:solidFill>
                  <a:schemeClr val="tx1"/>
                </a:solidFill>
              </a:rPr>
              <a:pPr/>
              <a:t>57</a:t>
            </a:fld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15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678" y="636934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27895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3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726"/>
            <a:ext cx="642977" cy="59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gnezdina\Pictures\23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6" y="744091"/>
            <a:ext cx="9108503" cy="439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43909" y="4906828"/>
            <a:ext cx="442106" cy="267494"/>
          </a:xfrm>
        </p:spPr>
        <p:txBody>
          <a:bodyPr/>
          <a:lstStyle/>
          <a:p>
            <a:fld id="{A120AF09-E37E-4D04-B26E-F515A1AEEAE5}" type="slidenum"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6</a:t>
            </a:fld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51720" y="3955504"/>
            <a:ext cx="1224136" cy="7920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flipH="1">
            <a:off x="3403496" y="4065916"/>
            <a:ext cx="1008112" cy="54006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885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018894209"/>
              </p:ext>
            </p:extLst>
          </p:nvPr>
        </p:nvGraphicFramePr>
        <p:xfrm>
          <a:off x="85901" y="724782"/>
          <a:ext cx="8633168" cy="4471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007"/>
            <a:ext cx="9144000" cy="10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4282" y="4046439"/>
            <a:ext cx="5472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Сумма наложенных штрафов (</a:t>
            </a:r>
            <a:r>
              <a:rPr lang="ru-RU" sz="1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тыс.руб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.):</a:t>
            </a:r>
            <a:r>
              <a:rPr lang="ru-RU" sz="14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4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2019 г. </a:t>
            </a:r>
            <a:r>
              <a:rPr lang="ru-RU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– 9800,78</a:t>
            </a:r>
            <a:r>
              <a:rPr lang="ru-RU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;       </a:t>
            </a:r>
            <a:r>
              <a:rPr lang="ru-RU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</a:t>
            </a:r>
            <a:r>
              <a: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ru-RU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г. – </a:t>
            </a:r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5920,45</a:t>
            </a:r>
            <a:endParaRPr lang="ru-RU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Сумма взысканных штрафов (</a:t>
            </a:r>
            <a:r>
              <a:rPr lang="ru-RU" sz="1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тыс.руб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.):</a:t>
            </a:r>
          </a:p>
          <a:p>
            <a:r>
              <a:rPr lang="ru-RU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 2019 г. – </a:t>
            </a:r>
            <a:r>
              <a:rPr lang="ru-RU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8484,72</a:t>
            </a:r>
            <a:r>
              <a:rPr lang="ru-RU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;       </a:t>
            </a:r>
            <a:r>
              <a:rPr lang="ru-RU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2018 г. – 4748,48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4282" y="55996"/>
            <a:ext cx="8813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Итоги контрольно-надзорной деятельности Управления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 2018-2019 гг.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50327" y="4576022"/>
            <a:ext cx="613302" cy="316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87</a:t>
            </a:r>
            <a:r>
              <a:rPr lang="en-US" dirty="0" smtClean="0"/>
              <a:t>%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871641" y="4585048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взыскиваемость</a:t>
            </a:r>
            <a:endParaRPr lang="ru-RU" sz="1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00260" y="4876006"/>
            <a:ext cx="321454" cy="267494"/>
          </a:xfrm>
        </p:spPr>
        <p:txBody>
          <a:bodyPr/>
          <a:lstStyle/>
          <a:p>
            <a:fld id="{A120AF09-E37E-4D04-B26E-F515A1AEEAE5}" type="slidenum">
              <a:rPr lang="ru-RU" b="1" smtClean="0">
                <a:solidFill>
                  <a:schemeClr val="tx1"/>
                </a:solidFill>
              </a:rPr>
              <a:pPr/>
              <a:t>7</a:t>
            </a:fld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1" y="56290"/>
            <a:ext cx="642977" cy="59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3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22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2925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16" name="Заголовок 4"/>
          <p:cNvSpPr txBox="1">
            <a:spLocks/>
          </p:cNvSpPr>
          <p:nvPr/>
        </p:nvSpPr>
        <p:spPr>
          <a:xfrm>
            <a:off x="467545" y="107137"/>
            <a:ext cx="8155303" cy="49696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://kojgorodok.ru/media/cache/14/ff/4d/78/22/27/14ff4d782227f24b43b2fe70b0b1159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3" y="843558"/>
            <a:ext cx="3096128" cy="228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ursn-rm.ru/assets/images/news/2016/january/19_jan_kar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843557"/>
            <a:ext cx="1654645" cy="410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6428" y="-40378"/>
            <a:ext cx="79112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</a:p>
        </p:txBody>
      </p:sp>
      <p:sp>
        <p:nvSpPr>
          <p:cNvPr id="5" name="Пятиугольник 4"/>
          <p:cNvSpPr/>
          <p:nvPr/>
        </p:nvSpPr>
        <p:spPr>
          <a:xfrm>
            <a:off x="3412294" y="2404620"/>
            <a:ext cx="3824001" cy="720080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rgbClr val="002060"/>
                </a:solidFill>
              </a:rPr>
              <a:t>Карантин растений, качество зерна – </a:t>
            </a:r>
            <a:r>
              <a:rPr lang="ru-RU" sz="2100" b="1" i="1" dirty="0" smtClean="0">
                <a:solidFill>
                  <a:srgbClr val="002060"/>
                </a:solidFill>
              </a:rPr>
              <a:t>441 нарушение</a:t>
            </a:r>
            <a:endParaRPr lang="ru-RU" sz="2100" b="1" i="1" dirty="0">
              <a:solidFill>
                <a:srgbClr val="002060"/>
              </a:solidFill>
            </a:endParaRPr>
          </a:p>
        </p:txBody>
      </p:sp>
      <p:sp>
        <p:nvSpPr>
          <p:cNvPr id="10" name="Пятиугольник 9"/>
          <p:cNvSpPr/>
          <p:nvPr/>
        </p:nvSpPr>
        <p:spPr>
          <a:xfrm flipH="1">
            <a:off x="3272824" y="869046"/>
            <a:ext cx="3891463" cy="148668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sz="1500" b="1" i="1" dirty="0" smtClean="0">
                <a:solidFill>
                  <a:srgbClr val="FFFF00"/>
                </a:solidFill>
              </a:rPr>
              <a:t>соблюдение ветеринарно-санитарных </a:t>
            </a:r>
            <a:r>
              <a:rPr lang="ru-RU" sz="1500" b="1" i="1" dirty="0">
                <a:solidFill>
                  <a:srgbClr val="FFFF00"/>
                </a:solidFill>
              </a:rPr>
              <a:t>правил перевозки, хранения и реализации животноводческой продукции, ветеринарного законодательства – </a:t>
            </a:r>
            <a:r>
              <a:rPr lang="ru-RU" sz="1900" b="1" i="1" dirty="0" smtClean="0">
                <a:solidFill>
                  <a:srgbClr val="FFFF00"/>
                </a:solidFill>
              </a:rPr>
              <a:t>507 нарушений</a:t>
            </a:r>
            <a:endParaRPr lang="ru-RU" sz="1900" b="1" i="1" dirty="0">
              <a:solidFill>
                <a:srgbClr val="FFFF00"/>
              </a:solidFill>
            </a:endParaRPr>
          </a:p>
        </p:txBody>
      </p:sp>
      <p:pic>
        <p:nvPicPr>
          <p:cNvPr id="2056" name="Picture 8" descr="https://thumbs.dreamstime.com/b/agriculture-concept-54550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214" y="3190891"/>
            <a:ext cx="3744042" cy="185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ятиугольник 10"/>
          <p:cNvSpPr/>
          <p:nvPr/>
        </p:nvSpPr>
        <p:spPr>
          <a:xfrm>
            <a:off x="166864" y="3219822"/>
            <a:ext cx="3105960" cy="792088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chemeClr val="bg2">
                    <a:lumMod val="10000"/>
                  </a:schemeClr>
                </a:solidFill>
              </a:rPr>
              <a:t>использование </a:t>
            </a:r>
            <a:r>
              <a:rPr lang="ru-RU" sz="1400" b="1" i="1" dirty="0">
                <a:solidFill>
                  <a:schemeClr val="bg2">
                    <a:lumMod val="10000"/>
                  </a:schemeClr>
                </a:solidFill>
              </a:rPr>
              <a:t>и </a:t>
            </a:r>
            <a:r>
              <a:rPr lang="ru-RU" sz="1400" b="1" i="1" dirty="0" smtClean="0">
                <a:solidFill>
                  <a:schemeClr val="bg2">
                    <a:lumMod val="10000"/>
                  </a:schemeClr>
                </a:solidFill>
              </a:rPr>
              <a:t>охрана </a:t>
            </a:r>
            <a:r>
              <a:rPr lang="ru-RU" sz="1400" b="1" i="1" dirty="0">
                <a:solidFill>
                  <a:schemeClr val="bg2">
                    <a:lumMod val="10000"/>
                  </a:schemeClr>
                </a:solidFill>
              </a:rPr>
              <a:t>земель сельскохозяйственного </a:t>
            </a:r>
            <a:r>
              <a:rPr lang="ru-RU" sz="1400" b="1" i="1" dirty="0" smtClean="0">
                <a:solidFill>
                  <a:schemeClr val="bg2">
                    <a:lumMod val="10000"/>
                  </a:schemeClr>
                </a:solidFill>
              </a:rPr>
              <a:t>назначения - </a:t>
            </a:r>
            <a:r>
              <a:rPr lang="ru-RU" sz="1750" b="1" i="1" dirty="0" smtClean="0">
                <a:solidFill>
                  <a:schemeClr val="bg2">
                    <a:lumMod val="10000"/>
                  </a:schemeClr>
                </a:solidFill>
              </a:rPr>
              <a:t>307 нарушений</a:t>
            </a:r>
            <a:endParaRPr lang="ru-RU" sz="1750" b="1" i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Пятиугольник 16"/>
          <p:cNvSpPr/>
          <p:nvPr/>
        </p:nvSpPr>
        <p:spPr>
          <a:xfrm>
            <a:off x="179511" y="4147327"/>
            <a:ext cx="3021679" cy="800687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b="1" i="1" dirty="0" smtClean="0"/>
              <a:t>семеноводство </a:t>
            </a:r>
            <a:r>
              <a:rPr lang="ru-RU" sz="1500" b="1" i="1" dirty="0"/>
              <a:t>сельскохозяйственных </a:t>
            </a:r>
            <a:r>
              <a:rPr lang="ru-RU" sz="1500" b="1" i="1" dirty="0" smtClean="0"/>
              <a:t>растений - </a:t>
            </a:r>
            <a:r>
              <a:rPr lang="ru-RU" sz="1700" b="1" i="1" dirty="0" smtClean="0"/>
              <a:t>252 нарушения</a:t>
            </a:r>
            <a:endParaRPr lang="ru-RU" sz="1700" b="1" i="1" dirty="0"/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726"/>
            <a:ext cx="642977" cy="59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3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031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4160135" y="4011910"/>
            <a:ext cx="1203953" cy="36004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77,7%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043608" y="4011910"/>
            <a:ext cx="1080120" cy="36004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78,5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4" y="538990"/>
            <a:ext cx="9144000" cy="107156"/>
          </a:xfrm>
          <a:prstGeom prst="rect">
            <a:avLst/>
          </a:prstGeom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661962" y="94436"/>
            <a:ext cx="81439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Судебная практика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4020" y="667855"/>
            <a:ext cx="8893652" cy="539631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Вынесено </a:t>
            </a: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1031</a:t>
            </a: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постановление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привлечении к административной </a:t>
            </a: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ответственности </a:t>
            </a:r>
          </a:p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назначением административного наказания в виде административного штрафа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39750" y="1553759"/>
            <a:ext cx="7720681" cy="428628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Обжаловано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постановлений (3,39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%)</a:t>
            </a:r>
          </a:p>
        </p:txBody>
      </p:sp>
      <p:sp>
        <p:nvSpPr>
          <p:cNvPr id="12" name="Стрелка вниз 11"/>
          <p:cNvSpPr/>
          <p:nvPr/>
        </p:nvSpPr>
        <p:spPr>
          <a:xfrm>
            <a:off x="4160135" y="1275606"/>
            <a:ext cx="960930" cy="216024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6429388" y="1982387"/>
            <a:ext cx="2393173" cy="750099"/>
          </a:xfrm>
          <a:prstGeom prst="downArrow">
            <a:avLst>
              <a:gd name="adj1" fmla="val 50000"/>
              <a:gd name="adj2" fmla="val 36361"/>
            </a:avLst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(8,5%)</a:t>
            </a:r>
            <a:endParaRPr lang="ru-RU" sz="12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ражданами 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292939" y="1982386"/>
            <a:ext cx="2736304" cy="750099"/>
          </a:xfrm>
          <a:prstGeom prst="downArrow">
            <a:avLst>
              <a:gd name="adj1" fmla="val 50000"/>
              <a:gd name="adj2" fmla="val 36361"/>
            </a:avLst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(48,5%)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юридическими лицами</a:t>
            </a:r>
          </a:p>
          <a:p>
            <a:pPr algn="ctr"/>
            <a:endParaRPr lang="ru-RU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3275856" y="1982387"/>
            <a:ext cx="2796342" cy="750099"/>
          </a:xfrm>
          <a:prstGeom prst="downArrow">
            <a:avLst>
              <a:gd name="adj1" fmla="val 50000"/>
              <a:gd name="adj2" fmla="val 36361"/>
            </a:avLst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(42,8%)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должностными 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лицами</a:t>
            </a:r>
          </a:p>
          <a:p>
            <a:pPr algn="ctr"/>
            <a:endParaRPr lang="ru-RU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07504" y="2786064"/>
            <a:ext cx="3107174" cy="1153838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жалоб оставлены без удовлетворения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снижен штраф,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удовлетворены (дела прекращены),</a:t>
            </a:r>
          </a:p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возвращены заявителям, 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рассмотрении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357554" y="2786064"/>
            <a:ext cx="2714644" cy="1153838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жалоб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оставлены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удовлетворения,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удовлетворены </a:t>
            </a:r>
          </a:p>
          <a:p>
            <a:pPr algn="ctr"/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(дела прекращены),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на рассмотрении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215074" y="2786064"/>
            <a:ext cx="2786082" cy="1153838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жалоба оставлена 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удовлетворения, </a:t>
            </a:r>
          </a:p>
          <a:p>
            <a:pPr algn="ctr">
              <a:lnSpc>
                <a:spcPct val="90000"/>
              </a:lnSpc>
            </a:pP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снижен штраф,</a:t>
            </a:r>
          </a:p>
          <a:p>
            <a:pPr algn="ctr">
              <a:lnSpc>
                <a:spcPct val="90000"/>
              </a:lnSpc>
            </a:pP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рассмотрении 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020273" y="4004020"/>
            <a:ext cx="1224135" cy="36793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55292" y="4457326"/>
            <a:ext cx="7929618" cy="52160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86,2%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решений по жалобам вынесено в пользу Управления</a:t>
            </a:r>
          </a:p>
        </p:txBody>
      </p:sp>
      <p:sp>
        <p:nvSpPr>
          <p:cNvPr id="28" name="Номер слайда 3"/>
          <p:cNvSpPr txBox="1">
            <a:spLocks/>
          </p:cNvSpPr>
          <p:nvPr/>
        </p:nvSpPr>
        <p:spPr>
          <a:xfrm>
            <a:off x="8867804" y="4974447"/>
            <a:ext cx="428596" cy="3214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39" y="120175"/>
            <a:ext cx="651538" cy="3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08" y="53006"/>
            <a:ext cx="642977" cy="59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660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8708</TotalTime>
  <Words>3701</Words>
  <Application>Microsoft Office PowerPoint</Application>
  <PresentationFormat>Экран (16:9)</PresentationFormat>
  <Paragraphs>659</Paragraphs>
  <Slides>57</Slides>
  <Notes>33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Реформа контрольной и надзорной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Динамика оформления эВСД за 2019 г.</vt:lpstr>
      <vt:lpstr>Оформление эВСД за 2019 г. по типу пользователей </vt:lpstr>
      <vt:lpstr>Презентация PowerPoint</vt:lpstr>
      <vt:lpstr>По Российской Федерации, ТС и СНГ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Официальный сайт Управления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 итогах работы управления Федеральной службы по ветеринарному и фитосанитарному надзору за 9 месяцев 2017 года.</dc:title>
  <dc:creator>Ишбаев Эмиль</dc:creator>
  <cp:lastModifiedBy>Гнездин Алексей Николаевич</cp:lastModifiedBy>
  <cp:revision>663</cp:revision>
  <cp:lastPrinted>2020-01-20T08:49:17Z</cp:lastPrinted>
  <dcterms:created xsi:type="dcterms:W3CDTF">2017-09-23T05:07:09Z</dcterms:created>
  <dcterms:modified xsi:type="dcterms:W3CDTF">2020-02-12T05:59:55Z</dcterms:modified>
</cp:coreProperties>
</file>